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906000" cy="6858000" type="A4"/>
  <p:notesSz cx="9947275" cy="6858000"/>
  <p:defaultTextStyle>
    <a:defPPr>
      <a:defRPr lang="ru-RU"/>
    </a:defPPr>
    <a:lvl1pPr marL="0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DCC"/>
    <a:srgbClr val="E95A0C"/>
    <a:srgbClr val="1D1D1B"/>
    <a:srgbClr val="FBDDE2"/>
    <a:srgbClr val="F6BCC5"/>
    <a:srgbClr val="1D1D1D"/>
    <a:srgbClr val="F7C6BD"/>
    <a:srgbClr val="92EAA3"/>
    <a:srgbClr val="A5EDB3"/>
    <a:srgbClr val="1FA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53" y="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038" y="0"/>
            <a:ext cx="431165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CA845-D3C4-4CFD-84B7-76E7449737AE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0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5363" y="3300413"/>
            <a:ext cx="795655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1006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038" y="6513513"/>
            <a:ext cx="431165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F330D-07A6-4AF1-AC25-AA1BCE17A8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32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5ABEE-2A9A-42C5-B596-A9AA6D71751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33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5" indent="0">
              <a:buNone/>
              <a:defRPr sz="1600" b="1"/>
            </a:lvl6pPr>
            <a:lvl7pPr marL="2743026" indent="0">
              <a:buNone/>
              <a:defRPr sz="1600" b="1"/>
            </a:lvl7pPr>
            <a:lvl8pPr marL="3200198" indent="0">
              <a:buNone/>
              <a:defRPr sz="1600" b="1"/>
            </a:lvl8pPr>
            <a:lvl9pPr marL="365736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5" indent="0">
              <a:buNone/>
              <a:defRPr sz="1600" b="1"/>
            </a:lvl6pPr>
            <a:lvl7pPr marL="2743026" indent="0">
              <a:buNone/>
              <a:defRPr sz="1600" b="1"/>
            </a:lvl7pPr>
            <a:lvl8pPr marL="3200198" indent="0">
              <a:buNone/>
              <a:defRPr sz="1600" b="1"/>
            </a:lvl8pPr>
            <a:lvl9pPr marL="365736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4" indent="0">
              <a:buNone/>
              <a:defRPr sz="900"/>
            </a:lvl5pPr>
            <a:lvl6pPr marL="2285855" indent="0">
              <a:buNone/>
              <a:defRPr sz="900"/>
            </a:lvl6pPr>
            <a:lvl7pPr marL="2743026" indent="0">
              <a:buNone/>
              <a:defRPr sz="900"/>
            </a:lvl7pPr>
            <a:lvl8pPr marL="3200198" indent="0">
              <a:buNone/>
              <a:defRPr sz="900"/>
            </a:lvl8pPr>
            <a:lvl9pPr marL="365736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1" indent="0">
              <a:buNone/>
              <a:defRPr sz="2800"/>
            </a:lvl2pPr>
            <a:lvl3pPr marL="914342" indent="0">
              <a:buNone/>
              <a:defRPr sz="2400"/>
            </a:lvl3pPr>
            <a:lvl4pPr marL="1371513" indent="0">
              <a:buNone/>
              <a:defRPr sz="2000"/>
            </a:lvl4pPr>
            <a:lvl5pPr marL="1828684" indent="0">
              <a:buNone/>
              <a:defRPr sz="2000"/>
            </a:lvl5pPr>
            <a:lvl6pPr marL="2285855" indent="0">
              <a:buNone/>
              <a:defRPr sz="2000"/>
            </a:lvl6pPr>
            <a:lvl7pPr marL="2743026" indent="0">
              <a:buNone/>
              <a:defRPr sz="2000"/>
            </a:lvl7pPr>
            <a:lvl8pPr marL="3200198" indent="0">
              <a:buNone/>
              <a:defRPr sz="2000"/>
            </a:lvl8pPr>
            <a:lvl9pPr marL="365736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4" indent="0">
              <a:buNone/>
              <a:defRPr sz="900"/>
            </a:lvl5pPr>
            <a:lvl6pPr marL="2285855" indent="0">
              <a:buNone/>
              <a:defRPr sz="900"/>
            </a:lvl6pPr>
            <a:lvl7pPr marL="2743026" indent="0">
              <a:buNone/>
              <a:defRPr sz="900"/>
            </a:lvl7pPr>
            <a:lvl8pPr marL="3200198" indent="0">
              <a:buNone/>
              <a:defRPr sz="900"/>
            </a:lvl8pPr>
            <a:lvl9pPr marL="365736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4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9" indent="-342879" algn="l" defTabSz="91434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3" indent="-285732" algn="l" defTabSz="91434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28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99" indent="-228586" algn="l" defTabSz="91434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0" indent="-228586" algn="l" defTabSz="91434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41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2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3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4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5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6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8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9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" y="0"/>
            <a:ext cx="4953000" cy="4149080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953001" y="0"/>
            <a:ext cx="4955584" cy="4149080"/>
          </a:xfrm>
          <a:prstGeom prst="rect">
            <a:avLst/>
          </a:prstGeom>
          <a:solidFill>
            <a:srgbClr val="F6BC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 dirty="0"/>
          </a:p>
        </p:txBody>
      </p:sp>
      <p:pic>
        <p:nvPicPr>
          <p:cNvPr id="1028" name="Picture 4" descr="F:\PROJ\# Презентации\2022 Партнеры\pic\Preza_pic-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804" y="1124744"/>
            <a:ext cx="3156390" cy="240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6137" y="5949280"/>
            <a:ext cx="825372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ПАРТНЕРСТВА ДЛЯ ЗАВОДЧИКОВ И ПАРТНЕРОВ</a:t>
            </a:r>
            <a:endParaRPr lang="ru-RU" sz="1900" b="1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428" y="4537625"/>
            <a:ext cx="7579143" cy="77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3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3529035" y="583698"/>
            <a:ext cx="37644" cy="504000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  <p:pic>
        <p:nvPicPr>
          <p:cNvPr id="54" name="Picture 2" descr="F:\PROJ\# Презентации\2022 Партнеры\pic\Preza_pic-0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50" y="439049"/>
            <a:ext cx="1317194" cy="65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734894" y="476672"/>
            <a:ext cx="33229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000" b="1" dirty="0" smtClean="0">
                <a:solidFill>
                  <a:srgbClr val="2525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</a:t>
            </a:r>
          </a:p>
          <a:p>
            <a:pPr lvl="0" fontAlgn="base"/>
            <a:r>
              <a:rPr lang="ru-RU" sz="2000" b="1" dirty="0" smtClean="0">
                <a:solidFill>
                  <a:srgbClr val="2525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ПАРТНЕРСТВА</a:t>
            </a:r>
            <a:endParaRPr lang="ru-RU" sz="2000" b="1" dirty="0">
              <a:solidFill>
                <a:srgbClr val="2525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Рисунок 8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933" y="1636085"/>
            <a:ext cx="905845" cy="726297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503232" y="2618927"/>
            <a:ext cx="24188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БОНУСЫ</a:t>
            </a:r>
            <a:r>
              <a:rPr lang="en-US" sz="1400" b="1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ПОКУПОК </a:t>
            </a:r>
            <a:r>
              <a:rPr lang="ru-RU" sz="14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ВЛАДЕЛЬЦЕВ ЩЕНКОВ И КОТЯТ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01871" y="3560379"/>
            <a:ext cx="2381889" cy="867733"/>
          </a:xfrm>
          <a:prstGeom prst="roundRect">
            <a:avLst>
              <a:gd name="adj" fmla="val 5848"/>
            </a:avLst>
          </a:prstGeom>
          <a:noFill/>
          <a:ln w="25400">
            <a:noFill/>
          </a:ln>
          <a:effectLst>
            <a:glow>
              <a:schemeClr val="accent1"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РЕТРО БОНУС - 5% </a:t>
            </a:r>
          </a:p>
          <a:p>
            <a:r>
              <a:rPr lang="ru-RU" sz="1200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ЗАКУПОК НА ТОВАРЫ АВВА, </a:t>
            </a:r>
            <a:r>
              <a:rPr lang="en-US" sz="1200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GRANDIN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OWNAT, MEALFEEL, WELLKISS</a:t>
            </a:r>
            <a:endParaRPr lang="en-US" sz="12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578220" y="2569934"/>
            <a:ext cx="19017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БОНУСЫ </a:t>
            </a:r>
          </a:p>
          <a:p>
            <a:r>
              <a:rPr lang="ru-RU" sz="14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en-US" sz="14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СОБСТВЕННЫХ</a:t>
            </a:r>
            <a:r>
              <a:rPr lang="en-US" sz="14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ЗАКУПОК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6431366" y="2677656"/>
            <a:ext cx="20815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</a:t>
            </a:r>
          </a:p>
          <a:p>
            <a:r>
              <a:rPr lang="ru-RU" sz="14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ПРИВИЛЕГИИ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857" y="1700808"/>
            <a:ext cx="864096" cy="66157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20" y="1700808"/>
            <a:ext cx="780097" cy="726297"/>
          </a:xfrm>
          <a:prstGeom prst="rect">
            <a:avLst/>
          </a:prstGeom>
        </p:spPr>
      </p:pic>
      <p:sp>
        <p:nvSpPr>
          <p:cNvPr id="64" name="Прямоугольник 63"/>
          <p:cNvSpPr/>
          <p:nvPr/>
        </p:nvSpPr>
        <p:spPr>
          <a:xfrm>
            <a:off x="6431366" y="3560379"/>
            <a:ext cx="24188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B6608"/>
              </a:buClr>
            </a:pPr>
            <a:r>
              <a:rPr lang="ru-RU" sz="12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ПОДАРКИ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ЩЕНКОВ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КОТЯТ</a:t>
            </a:r>
          </a:p>
          <a:p>
            <a:pPr indent="-171450">
              <a:buClr>
                <a:srgbClr val="EB6608"/>
              </a:buClr>
              <a:buFont typeface="Wingdings" panose="05000000000000000000" pitchFamily="2" charset="2"/>
              <a:buChar char="§"/>
            </a:pPr>
            <a:endParaRPr lang="ru-RU" sz="12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EB6608"/>
              </a:buClr>
            </a:pPr>
            <a:r>
              <a:rPr lang="ru-RU" sz="12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КОРМЛЕНИЕ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ЩЕНКОВ И КОТЯТ</a:t>
            </a:r>
          </a:p>
          <a:p>
            <a:pPr indent="-171450">
              <a:buClr>
                <a:srgbClr val="EB6608"/>
              </a:buClr>
              <a:buFont typeface="Wingdings" panose="05000000000000000000" pitchFamily="2" charset="2"/>
              <a:buChar char="§"/>
            </a:pPr>
            <a:endParaRPr lang="ru-RU" sz="12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EB6608"/>
              </a:buClr>
            </a:pP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АКЦИИ И ПРОМО</a:t>
            </a:r>
          </a:p>
          <a:p>
            <a:pPr indent="-171450">
              <a:buClr>
                <a:srgbClr val="EB6608"/>
              </a:buClr>
              <a:buFont typeface="Wingdings" panose="05000000000000000000" pitchFamily="2" charset="2"/>
              <a:buChar char="§"/>
            </a:pPr>
            <a:endParaRPr lang="ru-RU" sz="12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EB6608"/>
              </a:buClr>
            </a:pPr>
            <a:r>
              <a:rPr lang="ru-RU" sz="12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ОБРАЗОВАТЕЛЬНЫХ МЕРОПРИЯТИЯХ</a:t>
            </a:r>
          </a:p>
          <a:p>
            <a:pPr>
              <a:buClr>
                <a:srgbClr val="EB6608"/>
              </a:buClr>
            </a:pPr>
            <a:endParaRPr lang="en-US" sz="12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EB6608"/>
              </a:buClr>
            </a:pPr>
            <a:r>
              <a:rPr lang="ru-RU" sz="12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СПОНСИРОВАНИЕ</a:t>
            </a: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ВЫСТАВОК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3578220" y="3568026"/>
            <a:ext cx="241885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B6608"/>
              </a:buClr>
            </a:pPr>
            <a:r>
              <a:rPr lang="ru-RU" sz="1200" b="1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СКИДКА 30%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ТОВАРЫ АВВА, </a:t>
            </a:r>
            <a:r>
              <a:rPr lang="en-US" sz="1200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GRANDIN,OWNAT, 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MEALFEEL,WELLKISS</a:t>
            </a:r>
            <a:endParaRPr lang="ru-RU" sz="12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71450">
              <a:buClr>
                <a:srgbClr val="EB6608"/>
              </a:buClr>
              <a:buFont typeface="Wingdings" panose="05000000000000000000" pitchFamily="2" charset="2"/>
              <a:buChar char="§"/>
            </a:pPr>
            <a:endParaRPr lang="ru-RU" sz="12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EB6608"/>
              </a:buClr>
            </a:pPr>
            <a:r>
              <a:rPr lang="ru-RU" sz="1200" b="1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СКИДКА 10%</a:t>
            </a:r>
            <a:r>
              <a:rPr lang="en-US" sz="12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ТЭПП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БРЕНДЫ ПАРТНЕРОВ</a:t>
            </a:r>
          </a:p>
          <a:p>
            <a:pPr indent="-171450">
              <a:buClr>
                <a:srgbClr val="EB6608"/>
              </a:buClr>
              <a:buFont typeface="Wingdings" panose="05000000000000000000" pitchFamily="2" charset="2"/>
              <a:buChar char="§"/>
            </a:pPr>
            <a:endParaRPr lang="ru-RU" sz="12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EB6608"/>
              </a:buClr>
            </a:pPr>
            <a:r>
              <a:rPr lang="ru-RU" sz="12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РЕТРО </a:t>
            </a:r>
            <a:r>
              <a:rPr lang="ru-RU" sz="1200" b="1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БОНУС 5%</a:t>
            </a:r>
            <a:r>
              <a:rPr lang="en-US" sz="12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b="1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ЗАКУПОК АВВА, GRANDIN, MEALFEEL, WELLKISS</a:t>
            </a:r>
            <a:r>
              <a:rPr lang="en-US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ДРУГИХ ТЭПП*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549864" y="6381328"/>
            <a:ext cx="39710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B6608"/>
              </a:buClr>
            </a:pPr>
            <a:r>
              <a:rPr lang="ru-RU" sz="1200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200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200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ТЭПП (Товары эксклюзивных прямых поставок)</a:t>
            </a:r>
            <a:r>
              <a:rPr lang="en-US" sz="1200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5891" y="2924944"/>
            <a:ext cx="7099557" cy="2520280"/>
          </a:xfrm>
          <a:prstGeom prst="rect">
            <a:avLst/>
          </a:prstGeom>
          <a:solidFill>
            <a:srgbClr val="FBDDE2"/>
          </a:solidFill>
          <a:ln w="19050">
            <a:solidFill>
              <a:schemeClr val="bg1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1F3C38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03267" y="1599171"/>
            <a:ext cx="75288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Участник программы получает:</a:t>
            </a:r>
          </a:p>
          <a:p>
            <a:endParaRPr lang="ru-RU" sz="1200" b="1" dirty="0" smtClean="0">
              <a:solidFill>
                <a:srgbClr val="3C3C3C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r>
              <a:rPr lang="ru-RU" sz="1200" b="1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РЕТРО БОНУС 5% ОТ ПОКУПОК ВЛАДЕЛЬЦЕВ ЩЕНКОВ И КОТЯТ</a:t>
            </a:r>
          </a:p>
          <a:p>
            <a:r>
              <a:rPr lang="ru-RU" sz="120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Полный перечень товаров: АВВА, </a:t>
            </a:r>
            <a:r>
              <a:rPr lang="en-US" sz="120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GRANDIN,OWNAT, MEALFEEL, WELLKISS</a:t>
            </a:r>
            <a:r>
              <a:rPr lang="ru-RU" sz="120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</a:p>
          <a:p>
            <a:r>
              <a:rPr lang="ru-RU" sz="120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Бонус предоставляется заводчику в течении года с момента активации бонусной карты владельца</a:t>
            </a:r>
            <a:endParaRPr lang="ru-RU" sz="1200" dirty="0">
              <a:solidFill>
                <a:srgbClr val="1D1D1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15289" y="3076225"/>
            <a:ext cx="6840760" cy="2260222"/>
          </a:xfrm>
          <a:prstGeom prst="roundRect">
            <a:avLst>
              <a:gd name="adj" fmla="val 9572"/>
            </a:avLst>
          </a:prstGeom>
          <a:noFill/>
          <a:ln w="31750">
            <a:noFill/>
            <a:prstDash val="sysDot"/>
          </a:ln>
          <a:effectLst>
            <a:glow>
              <a:schemeClr val="accent1"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 smtClean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СТИМУЛИРОВАНИЕ ВЛАДЕЛЬЦЕВ ЩЕНКОВ И КОТЯТ</a:t>
            </a:r>
          </a:p>
          <a:p>
            <a:endParaRPr lang="ru-RU" sz="1050" b="1" i="1" dirty="0">
              <a:solidFill>
                <a:srgbClr val="3C3C3C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r>
              <a:rPr lang="ru-RU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Владельцам щенков и котят, присоединившимся к бонусной программе компании «Четыре Лапы» предоставляется:</a:t>
            </a: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ru-RU" sz="1050" b="1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возможность участия в специальных акциях и промо</a:t>
            </a:r>
            <a:endParaRPr lang="en-US" sz="1050" b="1" dirty="0">
              <a:solidFill>
                <a:srgbClr val="1D1D1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ru-RU" sz="1050" b="1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скидка 15% на первую покупку </a:t>
            </a:r>
            <a:r>
              <a:rPr lang="ru-RU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брендов АВВА, </a:t>
            </a:r>
            <a:r>
              <a:rPr lang="en-US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GRANDIN</a:t>
            </a:r>
            <a:r>
              <a:rPr lang="en-US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</a:t>
            </a:r>
            <a:r>
              <a:rPr lang="en-US" sz="105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OWNAT,</a:t>
            </a:r>
            <a:r>
              <a:rPr lang="en-US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MEALFEEL, WELLKISS</a:t>
            </a:r>
            <a:r>
              <a:rPr lang="ru-RU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и других ТЭПП</a:t>
            </a:r>
          </a:p>
          <a:p>
            <a:pPr>
              <a:tabLst>
                <a:tab pos="720000" algn="l"/>
              </a:tabLst>
            </a:pPr>
            <a:endParaRPr lang="ru-RU" sz="1050" dirty="0">
              <a:solidFill>
                <a:srgbClr val="1D1D1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>
              <a:tabLst>
                <a:tab pos="720000" algn="l"/>
              </a:tabLst>
            </a:pPr>
            <a:r>
              <a:rPr lang="ru-RU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Полный перечень </a:t>
            </a:r>
            <a:r>
              <a:rPr lang="ru-RU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товаров:</a:t>
            </a:r>
            <a:endParaRPr lang="en-US" sz="1050" dirty="0" smtClean="0">
              <a:solidFill>
                <a:srgbClr val="1D1D1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>
              <a:tabLst>
                <a:tab pos="720000" algn="l"/>
              </a:tabLst>
            </a:pPr>
            <a:r>
              <a:rPr lang="ru-RU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АВВА </a:t>
            </a:r>
            <a:r>
              <a:rPr lang="ru-RU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</a:t>
            </a:r>
            <a:r>
              <a:rPr lang="en-US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GRANDIN, MEALFEEL, WELLKISS</a:t>
            </a:r>
            <a:r>
              <a:rPr lang="ru-RU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 </a:t>
            </a:r>
            <a:r>
              <a:rPr lang="en-US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MURMIX, UNOCAT, YUMMY, CHEWELL, </a:t>
            </a:r>
            <a:r>
              <a:rPr lang="ru-RU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НАГРАДА,</a:t>
            </a:r>
            <a:r>
              <a:rPr lang="en-US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/>
            </a:r>
            <a:br>
              <a:rPr lang="en-US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lang="ru-RU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ДОМОСЕДЫ</a:t>
            </a:r>
            <a:r>
              <a:rPr lang="ru-RU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 </a:t>
            </a:r>
            <a:r>
              <a:rPr lang="en-US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SANPET, LONG FENG, SIVOCAT, CLEANCAT,</a:t>
            </a:r>
            <a:r>
              <a:rPr lang="ru-RU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GEORPLAST, BERGAMO, </a:t>
            </a:r>
            <a:r>
              <a:rPr lang="en-US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PETMAX,</a:t>
            </a:r>
            <a:br>
              <a:rPr lang="en-US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lang="en-US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PETHOBBY</a:t>
            </a:r>
            <a:r>
              <a:rPr lang="en-US" sz="105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 RUNGO, </a:t>
            </a:r>
            <a:r>
              <a:rPr lang="en-US" sz="105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RURRI</a:t>
            </a:r>
            <a:endParaRPr lang="en-US" sz="1050" i="1" dirty="0">
              <a:solidFill>
                <a:srgbClr val="1D1D1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20" y="1772816"/>
            <a:ext cx="977220" cy="90982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529035" y="583698"/>
            <a:ext cx="37644" cy="504000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  <p:pic>
        <p:nvPicPr>
          <p:cNvPr id="13" name="Picture 2" descr="F:\PROJ\# Презентации\2022 Партнеры\pic\Preza_pic-0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50" y="439049"/>
            <a:ext cx="1317194" cy="65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3734894" y="476672"/>
            <a:ext cx="46744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000" b="1" dirty="0" smtClean="0">
                <a:solidFill>
                  <a:srgbClr val="2525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БОНУСЫ ОТ ПОКУПОК</a:t>
            </a:r>
          </a:p>
          <a:p>
            <a:pPr lvl="0" fontAlgn="base"/>
            <a:r>
              <a:rPr lang="ru-RU" sz="2000" b="1" dirty="0" smtClean="0">
                <a:solidFill>
                  <a:srgbClr val="2525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ВЛАДЕЛЬЦЕВ ЩЕНКОВ И КОТЯТ</a:t>
            </a:r>
            <a:endParaRPr lang="ru-RU" sz="2000" b="1" dirty="0">
              <a:solidFill>
                <a:srgbClr val="2525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03267" y="5755334"/>
            <a:ext cx="42584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720000" algn="l"/>
              </a:tabLst>
            </a:pPr>
            <a:r>
              <a:rPr lang="ru-RU" sz="1200" dirty="0" smtClean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Привлекать владельцев </a:t>
            </a:r>
            <a:r>
              <a:rPr lang="ru-RU" sz="12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щенков и котят – очень просто!</a:t>
            </a:r>
          </a:p>
        </p:txBody>
      </p:sp>
    </p:spTree>
    <p:extLst>
      <p:ext uri="{BB962C8B-B14F-4D97-AF65-F5344CB8AC3E}">
        <p14:creationId xmlns:p14="http://schemas.microsoft.com/office/powerpoint/2010/main" val="420362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882398" y="1541066"/>
            <a:ext cx="7391082" cy="3457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Участник программы получает:</a:t>
            </a: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sz="1000" b="1" dirty="0" smtClean="0">
              <a:solidFill>
                <a:srgbClr val="3C3C3C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400" b="1" dirty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1. Скидка </a:t>
            </a:r>
            <a:r>
              <a:rPr lang="ru-RU" sz="1400" b="1" dirty="0" smtClean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30% на </a:t>
            </a:r>
            <a:r>
              <a:rPr lang="ru-RU" sz="1400" b="1" dirty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товары АВВА, </a:t>
            </a:r>
            <a:r>
              <a:rPr lang="en-US" sz="1400" b="1" dirty="0" smtClean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GRANDIN, OWNAT, </a:t>
            </a:r>
            <a:r>
              <a:rPr lang="en-US" sz="1400" b="1" dirty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MEALFEEL, WELLKISS </a:t>
            </a:r>
            <a:endParaRPr lang="ru-RU" sz="1400" b="1" dirty="0">
              <a:solidFill>
                <a:srgbClr val="3C3C3C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b="1" dirty="0" smtClean="0">
              <a:solidFill>
                <a:srgbClr val="3C3C3C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400" b="1" dirty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2. Скидка </a:t>
            </a:r>
            <a:r>
              <a:rPr lang="ru-RU" sz="1400" b="1" dirty="0" smtClean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10% на </a:t>
            </a:r>
            <a:r>
              <a:rPr lang="ru-RU" sz="1400" b="1" dirty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ТЭПП и бренды партнеров</a:t>
            </a: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Полный перечень товаров: </a:t>
            </a:r>
          </a:p>
          <a:p>
            <a:pPr indent="-34290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en-US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MURMIX, UNOCAT, YUMMY, CHEWELL, </a:t>
            </a:r>
            <a:r>
              <a:rPr lang="ru-RU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НАГРАДА, ДОМОСЕДЫ, </a:t>
            </a:r>
            <a:r>
              <a:rPr lang="en-US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SANPET, LONG FENG, SIVOCAT, CLEANCAT,   GEORPLAST, BERGAMO, PETMAX, PETHOBBY</a:t>
            </a:r>
            <a:r>
              <a:rPr lang="ru-RU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</a:t>
            </a:r>
            <a:r>
              <a:rPr lang="en-US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RUNGO, RURRI</a:t>
            </a:r>
            <a:r>
              <a:rPr lang="ru-RU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- товары эксклюзивных прямых поставок; </a:t>
            </a:r>
          </a:p>
          <a:p>
            <a:pPr indent="-34290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en-US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TRIXIE, FERPLAST, FLEXI, 8IN1, PET LINE, NOVARTIS, BAYER, KRKA, MERIAL</a:t>
            </a:r>
            <a:r>
              <a:rPr lang="ru-RU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- бренды партнеров </a:t>
            </a:r>
            <a:endParaRPr lang="ru-RU" sz="1000" dirty="0" smtClean="0">
              <a:solidFill>
                <a:srgbClr val="1D1D1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en-US" sz="1400" dirty="0">
              <a:solidFill>
                <a:srgbClr val="3C3C3C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400" b="1" dirty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3. Ретро бонус </a:t>
            </a:r>
            <a:r>
              <a:rPr lang="ru-RU" sz="1400" b="1" dirty="0" smtClean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5% от </a:t>
            </a:r>
            <a:r>
              <a:rPr lang="ru-RU" sz="1400" b="1" dirty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закупок АВВА, GRANDIN, MEALFEEL, WELLKISS</a:t>
            </a:r>
            <a:r>
              <a:rPr lang="en-US" sz="1400" b="1" dirty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3C3C3C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и других ТЭПП </a:t>
            </a:r>
          </a:p>
          <a:p>
            <a:pPr indent="-34290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Полный перечень товаров: </a:t>
            </a:r>
          </a:p>
          <a:p>
            <a:pPr indent="-34290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АВВА ,</a:t>
            </a:r>
            <a:r>
              <a:rPr lang="en-US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GRANDIN, MEALFEEL, WELLKISS</a:t>
            </a:r>
            <a:r>
              <a:rPr lang="ru-RU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 </a:t>
            </a:r>
            <a:r>
              <a:rPr lang="en-US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MURMIX, UNOCAT, YUMMY, CHEWELL, </a:t>
            </a:r>
            <a:r>
              <a:rPr lang="ru-RU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НАГРАДА, ДОМОСЕДЫ, </a:t>
            </a:r>
            <a:r>
              <a:rPr lang="en-US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SANPET, LONG FENG, SIVOCAT, CLEANCAT,</a:t>
            </a:r>
            <a:r>
              <a:rPr lang="ru-RU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1D1D1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GEORPLAST, BERGAMO, PETMAX, PETHOBBY, RUNGO, RURRI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34894" y="476672"/>
            <a:ext cx="46744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000" b="1" dirty="0" smtClean="0">
                <a:solidFill>
                  <a:srgbClr val="2525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БОНУСЫ ОТ СОБСТВЕННЫХ ЗАКУПОК</a:t>
            </a:r>
            <a:endParaRPr lang="ru-RU" sz="2000" b="1" dirty="0">
              <a:solidFill>
                <a:srgbClr val="2525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29035" y="583698"/>
            <a:ext cx="37644" cy="504000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  <p:pic>
        <p:nvPicPr>
          <p:cNvPr id="12" name="Picture 2" descr="F:\PROJ\# Презентации\2022 Партнеры\pic\Preza_pic-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50" y="439049"/>
            <a:ext cx="1317194" cy="65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2" y="1772816"/>
            <a:ext cx="1034563" cy="792088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772772" y="1599603"/>
            <a:ext cx="45719" cy="3398820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</p:spTree>
    <p:extLst>
      <p:ext uri="{BB962C8B-B14F-4D97-AF65-F5344CB8AC3E}">
        <p14:creationId xmlns:p14="http://schemas.microsoft.com/office/powerpoint/2010/main" val="93904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60512" y="1322796"/>
            <a:ext cx="8784976" cy="1810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ru-RU" sz="1400" dirty="0" smtClean="0">
                <a:solidFill>
                  <a:srgbClr val="3C3C3C"/>
                </a:solidFill>
                <a:ea typeface="Roboto" pitchFamily="2" charset="0"/>
                <a:cs typeface="Roboto" pitchFamily="2" charset="0"/>
              </a:rPr>
              <a:t>                                  Участник </a:t>
            </a:r>
            <a:r>
              <a:rPr lang="ru-RU" sz="1400" dirty="0">
                <a:solidFill>
                  <a:srgbClr val="3C3C3C"/>
                </a:solidFill>
                <a:ea typeface="Roboto" pitchFamily="2" charset="0"/>
                <a:cs typeface="Roboto" pitchFamily="2" charset="0"/>
              </a:rPr>
              <a:t>программы </a:t>
            </a:r>
            <a:r>
              <a:rPr lang="ru-RU" sz="1400" dirty="0" smtClean="0">
                <a:solidFill>
                  <a:srgbClr val="3C3C3C"/>
                </a:solidFill>
                <a:ea typeface="Roboto" pitchFamily="2" charset="0"/>
                <a:cs typeface="Roboto" pitchFamily="2" charset="0"/>
              </a:rPr>
              <a:t>получает:</a:t>
            </a:r>
            <a:endParaRPr lang="ru-RU" sz="1400" dirty="0">
              <a:solidFill>
                <a:srgbClr val="3C3C3C"/>
              </a:solidFill>
              <a:ea typeface="Roboto" pitchFamily="2" charset="0"/>
              <a:cs typeface="Roboto" pitchFamily="2" charset="0"/>
            </a:endParaRP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</a:pPr>
            <a:endParaRPr lang="ru-RU" sz="1100" dirty="0" smtClean="0">
              <a:solidFill>
                <a:srgbClr val="3C3C3C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</a:pPr>
            <a:endParaRPr lang="ru-RU" dirty="0" smtClean="0">
              <a:solidFill>
                <a:srgbClr val="3C3C3C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144000" algn="l"/>
                <a:tab pos="180000" algn="l"/>
                <a:tab pos="360000" algn="l"/>
              </a:tabLst>
            </a:pPr>
            <a:endParaRPr lang="ru-RU" sz="1400" dirty="0" smtClean="0">
              <a:solidFill>
                <a:srgbClr val="3C3C3C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b="1" dirty="0">
              <a:solidFill>
                <a:srgbClr val="3C3C3C"/>
              </a:solidFill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sz="2000" b="1" dirty="0" smtClean="0">
              <a:solidFill>
                <a:srgbClr val="3C3C3C"/>
              </a:solidFill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90033" y="1893524"/>
            <a:ext cx="748883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b="1" dirty="0" smtClean="0">
                <a:solidFill>
                  <a:srgbClr val="3C3C3C"/>
                </a:solidFill>
                <a:ea typeface="Roboto" pitchFamily="2" charset="0"/>
                <a:cs typeface="Roboto" pitchFamily="2" charset="0"/>
              </a:rPr>
              <a:t>1. </a:t>
            </a:r>
            <a:r>
              <a:rPr lang="ru-RU" b="1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Подарки для щенков или котят </a:t>
            </a: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При подключении владельцев животных к бонусной программе компании «Четыре лапы» Вы получаете в подарок промо набор: корм, мерный стакан и ветеринарный паспорт</a:t>
            </a: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endParaRPr lang="ru-RU" sz="1200" dirty="0">
              <a:solidFill>
                <a:srgbClr val="1D1D1B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при условии подключения более 25% бонусных карт - на каждый третий помет</a:t>
            </a: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при условии подключения более 50% бонусных карт - на каждый второй помет</a:t>
            </a: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при условии подключения более 75% бонусных карт - на каждый помет</a:t>
            </a: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Индивидуальный подход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90033" y="4182075"/>
            <a:ext cx="7560839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b="1" dirty="0">
                <a:solidFill>
                  <a:srgbClr val="3C3C3C"/>
                </a:solidFill>
                <a:ea typeface="Roboto" pitchFamily="2" charset="0"/>
                <a:cs typeface="Roboto" pitchFamily="2" charset="0"/>
              </a:rPr>
              <a:t>2. </a:t>
            </a:r>
            <a:r>
              <a:rPr lang="ru-RU" b="1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Кормление щенков и котят</a:t>
            </a: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При условии кормления животных питомника кормами брендов АВВА, GRANDIN, MEALFEEL и WELLKISS Вы получаете месячную норму корма на один или нескольких пометов</a:t>
            </a: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sz="1200" dirty="0">
              <a:solidFill>
                <a:srgbClr val="1D1D1B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при условии кормления от 25% до 50 % животных питомника - на один помет в год</a:t>
            </a: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при условии кормления от 50% до 75% животных питомника - на два помета в год</a:t>
            </a: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при условии кормления более 75% животных питомника - на три помета в год</a:t>
            </a:r>
          </a:p>
          <a:p>
            <a:pPr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Индивидуальный подход</a:t>
            </a:r>
          </a:p>
        </p:txBody>
      </p:sp>
      <p:pic>
        <p:nvPicPr>
          <p:cNvPr id="12" name="Picture 2" descr="F:\PROJ\# Презентации\2022 Партнеры\pic\Preza_pic-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50" y="439049"/>
            <a:ext cx="1317194" cy="65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734894" y="476672"/>
            <a:ext cx="46744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000" b="1" dirty="0" smtClean="0">
                <a:solidFill>
                  <a:srgbClr val="2525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ПРИВИЛЕГИИ</a:t>
            </a:r>
            <a:endParaRPr lang="ru-RU" sz="2000" b="1" dirty="0">
              <a:solidFill>
                <a:srgbClr val="2525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29035" y="583698"/>
            <a:ext cx="37644" cy="504000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  <p:sp>
        <p:nvSpPr>
          <p:cNvPr id="15" name="Прямоугольник 14"/>
          <p:cNvSpPr/>
          <p:nvPr/>
        </p:nvSpPr>
        <p:spPr>
          <a:xfrm>
            <a:off x="1772772" y="1599603"/>
            <a:ext cx="45719" cy="4552242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56" y="1700808"/>
            <a:ext cx="107770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5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928664" y="1612446"/>
            <a:ext cx="7488832" cy="2808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400" dirty="0">
                <a:solidFill>
                  <a:srgbClr val="1D1D1B"/>
                </a:solidFill>
                <a:ea typeface="Roboto" pitchFamily="2" charset="0"/>
                <a:cs typeface="Roboto" pitchFamily="2" charset="0"/>
              </a:rPr>
              <a:t>Участник программы получает:</a:t>
            </a: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sz="1050" b="1" dirty="0">
              <a:solidFill>
                <a:srgbClr val="3C3C3C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b="1" dirty="0">
                <a:solidFill>
                  <a:srgbClr val="3C3C3C"/>
                </a:solidFill>
                <a:latin typeface="+mj-lt"/>
                <a:ea typeface="Roboto" pitchFamily="2" charset="0"/>
                <a:cs typeface="Roboto" pitchFamily="2" charset="0"/>
              </a:rPr>
              <a:t>3. </a:t>
            </a:r>
            <a:r>
              <a:rPr lang="ru-RU" b="1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Возможность участия в акциях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ea typeface="Roboto" pitchFamily="2" charset="0"/>
                <a:cs typeface="Roboto" pitchFamily="2" charset="0"/>
              </a:rPr>
              <a:t>Промо подарок за покупку (бак, жилет, миски, лежанки, стулья и многое другое) </a:t>
            </a:r>
            <a:endParaRPr lang="ru-RU" sz="1200" dirty="0" smtClean="0">
              <a:solidFill>
                <a:srgbClr val="1D1D1B"/>
              </a:solidFill>
              <a:ea typeface="Roboto" pitchFamily="2" charset="0"/>
              <a:cs typeface="Roboto" pitchFamily="2" charset="0"/>
            </a:endParaRP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 smtClean="0">
                <a:solidFill>
                  <a:srgbClr val="1D1D1B"/>
                </a:solidFill>
                <a:ea typeface="Roboto" pitchFamily="2" charset="0"/>
                <a:cs typeface="Roboto" pitchFamily="2" charset="0"/>
              </a:rPr>
              <a:t>Промо со скидкой</a:t>
            </a:r>
            <a:endParaRPr lang="ru-RU" sz="1200" dirty="0">
              <a:solidFill>
                <a:srgbClr val="1D1D1B"/>
              </a:solidFill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sz="1000" b="1" dirty="0">
              <a:solidFill>
                <a:srgbClr val="3C3C3C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b="1" dirty="0" smtClean="0">
                <a:solidFill>
                  <a:srgbClr val="3C3C3C"/>
                </a:solidFill>
                <a:latin typeface="+mj-lt"/>
                <a:ea typeface="Roboto" pitchFamily="2" charset="0"/>
                <a:cs typeface="Roboto" pitchFamily="2" charset="0"/>
              </a:rPr>
              <a:t>4. </a:t>
            </a:r>
            <a:r>
              <a:rPr lang="ru-RU" b="1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Возможность участия в образовательных мероприятиях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 smtClean="0">
                <a:solidFill>
                  <a:srgbClr val="1D1D1B"/>
                </a:solidFill>
                <a:ea typeface="Roboto" pitchFamily="2" charset="0"/>
                <a:cs typeface="Roboto" pitchFamily="2" charset="0"/>
              </a:rPr>
              <a:t>Поездки </a:t>
            </a:r>
            <a:r>
              <a:rPr lang="ru-RU" sz="1200" dirty="0">
                <a:solidFill>
                  <a:srgbClr val="1D1D1B"/>
                </a:solidFill>
                <a:ea typeface="Roboto" pitchFamily="2" charset="0"/>
                <a:cs typeface="Roboto" pitchFamily="2" charset="0"/>
              </a:rPr>
              <a:t>на конференции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ea typeface="Roboto" pitchFamily="2" charset="0"/>
                <a:cs typeface="Roboto" pitchFamily="2" charset="0"/>
              </a:rPr>
              <a:t>Участие в </a:t>
            </a:r>
            <a:r>
              <a:rPr lang="ru-RU" sz="1200" dirty="0" smtClean="0">
                <a:solidFill>
                  <a:srgbClr val="1D1D1B"/>
                </a:solidFill>
                <a:ea typeface="Roboto" pitchFamily="2" charset="0"/>
                <a:cs typeface="Roboto" pitchFamily="2" charset="0"/>
              </a:rPr>
              <a:t>семинарах и </a:t>
            </a:r>
            <a:r>
              <a:rPr lang="ru-RU" sz="1200" dirty="0" err="1" smtClean="0">
                <a:solidFill>
                  <a:srgbClr val="1D1D1B"/>
                </a:solidFill>
                <a:ea typeface="Roboto" pitchFamily="2" charset="0"/>
                <a:cs typeface="Roboto" pitchFamily="2" charset="0"/>
              </a:rPr>
              <a:t>вебинарах</a:t>
            </a:r>
            <a:endParaRPr lang="ru-RU" sz="900" b="1" dirty="0" smtClean="0">
              <a:solidFill>
                <a:srgbClr val="1D1D1B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endParaRPr lang="ru-RU" sz="1000" b="1" dirty="0" smtClean="0">
              <a:solidFill>
                <a:srgbClr val="3C3C3C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b="1" dirty="0">
                <a:solidFill>
                  <a:srgbClr val="3C3C3C"/>
                </a:solidFill>
                <a:latin typeface="+mj-lt"/>
                <a:ea typeface="Roboto" pitchFamily="2" charset="0"/>
                <a:cs typeface="Roboto" pitchFamily="2" charset="0"/>
              </a:rPr>
              <a:t>5</a:t>
            </a:r>
            <a:r>
              <a:rPr lang="ru-RU" b="1" dirty="0" smtClean="0">
                <a:solidFill>
                  <a:srgbClr val="3C3C3C"/>
                </a:solidFill>
                <a:latin typeface="+mj-lt"/>
                <a:ea typeface="Roboto" pitchFamily="2" charset="0"/>
                <a:cs typeface="Roboto" pitchFamily="2" charset="0"/>
              </a:rPr>
              <a:t>. </a:t>
            </a:r>
            <a:r>
              <a:rPr lang="ru-RU" b="1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Спонсирование выставок </a:t>
            </a:r>
            <a:r>
              <a:rPr lang="ru-RU" b="1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Клуба и Кинологических центров.</a:t>
            </a:r>
            <a:endParaRPr lang="ru-RU" b="1" dirty="0">
              <a:solidFill>
                <a:srgbClr val="1D1D1B"/>
              </a:solidFill>
              <a:latin typeface="+mj-lt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72772" y="1599603"/>
            <a:ext cx="45719" cy="2944415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  <p:sp>
        <p:nvSpPr>
          <p:cNvPr id="10" name="Прямоугольник 9"/>
          <p:cNvSpPr/>
          <p:nvPr/>
        </p:nvSpPr>
        <p:spPr>
          <a:xfrm>
            <a:off x="3529035" y="583698"/>
            <a:ext cx="37644" cy="504000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  <p:pic>
        <p:nvPicPr>
          <p:cNvPr id="13" name="Picture 2" descr="F:\PROJ\# Презентации\2022 Партнеры\pic\Preza_pic-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50" y="439049"/>
            <a:ext cx="1317194" cy="65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56" y="1700808"/>
            <a:ext cx="1077709" cy="86409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734894" y="476672"/>
            <a:ext cx="46744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000" b="1" dirty="0" smtClean="0">
                <a:solidFill>
                  <a:srgbClr val="2525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ПРИВИЛЕГИИ</a:t>
            </a:r>
            <a:endParaRPr lang="ru-RU" sz="2000" b="1" dirty="0">
              <a:solidFill>
                <a:srgbClr val="2525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1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507739" y="1386941"/>
            <a:ext cx="9031235" cy="3095937"/>
          </a:xfrm>
          <a:prstGeom prst="rect">
            <a:avLst/>
          </a:prstGeom>
          <a:solidFill>
            <a:srgbClr val="FBDDE2"/>
          </a:solidFill>
          <a:ln w="19050">
            <a:solidFill>
              <a:schemeClr val="bg1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1F3C38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8504" y="1498619"/>
            <a:ext cx="9001000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400" b="1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Для регистрации заводчика в базе </a:t>
            </a:r>
            <a:r>
              <a:rPr lang="ru-RU" sz="1400" b="1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магазинов «Четыре Лапы» </a:t>
            </a:r>
            <a:r>
              <a:rPr lang="ru-RU" sz="1400" b="1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и получения полного пакета </a:t>
            </a:r>
            <a:r>
              <a:rPr lang="ru-RU" sz="1400" b="1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привилегий необходимо </a:t>
            </a:r>
            <a:r>
              <a:rPr lang="ru-RU" sz="1400" b="1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предоставить следующие документы</a:t>
            </a:r>
            <a:r>
              <a:rPr lang="ru-RU" sz="1400" b="1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:</a:t>
            </a: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sz="1000" b="1" dirty="0">
              <a:solidFill>
                <a:srgbClr val="1D1D1B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Свидетельство 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о регистрации питомника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(для собак 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и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кошек)</a:t>
            </a:r>
            <a:endParaRPr lang="ru-RU" sz="1200" dirty="0">
              <a:solidFill>
                <a:srgbClr val="1D1D1B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Три родословных (для собак 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и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кошек)</a:t>
            </a:r>
            <a:endParaRPr lang="ru-RU" sz="1200" dirty="0">
              <a:solidFill>
                <a:srgbClr val="1D1D1B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Две </a:t>
            </a:r>
            <a:r>
              <a:rPr lang="ru-RU" sz="1200" dirty="0" err="1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общепомётные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 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карты за календарный год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(для собак)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или закрытый титул.</a:t>
            </a:r>
            <a:endParaRPr lang="ru-RU" sz="1200" dirty="0">
              <a:solidFill>
                <a:srgbClr val="1D1D1B"/>
              </a:solidFill>
              <a:latin typeface="+mj-lt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0552" y="3444960"/>
            <a:ext cx="8640960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для собак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- 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Чемпион и юный чемпион России, Чемпион и юный чемпион клуба, Чемпион РКФ,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Юный чемпион мира, Чемпион мира, Чемпион Европы, Юный чемпион Европы, Интернациональный чемпион 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и т.д.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  <a:tabLst>
                <a:tab pos="720000" algn="l"/>
              </a:tabLst>
            </a:pP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для кошек - Чемпион,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Юный 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чемпион,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Международный 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чемпион, Европейский чемпион, Чемпион мира, 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Лучший </a:t>
            </a:r>
            <a:r>
              <a:rPr lang="ru-RU" sz="1200" dirty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из  лучших и т.д</a:t>
            </a:r>
            <a:r>
              <a:rPr lang="ru-RU" sz="1200" dirty="0" smtClean="0">
                <a:solidFill>
                  <a:srgbClr val="1D1D1B"/>
                </a:solidFill>
                <a:latin typeface="+mj-lt"/>
                <a:ea typeface="Roboto" pitchFamily="2" charset="0"/>
                <a:cs typeface="Roboto" pitchFamily="2" charset="0"/>
              </a:rPr>
              <a:t>.</a:t>
            </a:r>
            <a:endParaRPr lang="ru-RU" sz="1200" dirty="0">
              <a:solidFill>
                <a:srgbClr val="1D1D1B"/>
              </a:solidFill>
              <a:latin typeface="+mj-lt"/>
              <a:ea typeface="Roboto" pitchFamily="2" charset="0"/>
              <a:cs typeface="Roboto" pitchFamily="2" charset="0"/>
            </a:endParaRPr>
          </a:p>
        </p:txBody>
      </p:sp>
      <p:pic>
        <p:nvPicPr>
          <p:cNvPr id="11" name="Picture 2" descr="F:\PROJ\# Презентации\2022 Партнеры\pic\Preza_pic-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50" y="439049"/>
            <a:ext cx="1317194" cy="65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734894" y="476672"/>
            <a:ext cx="46744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000" b="1" dirty="0" smtClean="0">
                <a:solidFill>
                  <a:srgbClr val="2525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ДЛЯ РЕГИСТРАЦИИ В ПРОГРАММЕ</a:t>
            </a:r>
            <a:endParaRPr lang="ru-RU" sz="2000" b="1" dirty="0">
              <a:solidFill>
                <a:srgbClr val="2525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29035" y="583698"/>
            <a:ext cx="37644" cy="504000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</p:spTree>
    <p:extLst>
      <p:ext uri="{BB962C8B-B14F-4D97-AF65-F5344CB8AC3E}">
        <p14:creationId xmlns:p14="http://schemas.microsoft.com/office/powerpoint/2010/main" val="142187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458269" y="1401759"/>
            <a:ext cx="9031235" cy="4475513"/>
          </a:xfrm>
          <a:prstGeom prst="rect">
            <a:avLst/>
          </a:prstGeom>
          <a:solidFill>
            <a:srgbClr val="FBDDE2"/>
          </a:solidFill>
          <a:ln w="19050">
            <a:solidFill>
              <a:schemeClr val="bg1"/>
            </a:solidFill>
          </a:ln>
          <a:effectLst>
            <a:glow>
              <a:schemeClr val="accent1"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1F3C38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8504" y="1498619"/>
            <a:ext cx="9001000" cy="436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400" b="1" dirty="0" smtClean="0">
                <a:solidFill>
                  <a:srgbClr val="1D1D1D"/>
                </a:solidFill>
                <a:latin typeface="+mj-lt"/>
                <a:ea typeface="Roboto" pitchFamily="2" charset="0"/>
                <a:cs typeface="Roboto" pitchFamily="2" charset="0"/>
              </a:rPr>
              <a:t>Для сохранения  статуса заводчика и всех полагающихся привилегий необходимо покупать ежемесячно на сумму:</a:t>
            </a: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sz="1000" b="1" dirty="0">
              <a:solidFill>
                <a:srgbClr val="1D1D1D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 smtClean="0">
                <a:solidFill>
                  <a:srgbClr val="1D1D1D"/>
                </a:solidFill>
                <a:latin typeface="+mj-lt"/>
                <a:ea typeface="Roboto" pitchFamily="2" charset="0"/>
                <a:cs typeface="Roboto" pitchFamily="2" charset="0"/>
              </a:rPr>
              <a:t>Питомники собак крупных и средних пород – 20 000 рублей</a:t>
            </a:r>
            <a:endParaRPr lang="ru-RU" sz="1200" dirty="0">
              <a:solidFill>
                <a:srgbClr val="1D1D1D"/>
              </a:solidFill>
              <a:latin typeface="+mj-lt"/>
              <a:ea typeface="Roboto" pitchFamily="2" charset="0"/>
              <a:cs typeface="Roboto" pitchFamily="2" charset="0"/>
            </a:endParaRP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Питомники </a:t>
            </a: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 собак мелких пород </a:t>
            </a: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– </a:t>
            </a: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10 </a:t>
            </a: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000 рублей</a:t>
            </a: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Питомники  </a:t>
            </a: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кошек  </a:t>
            </a: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– 10 000 </a:t>
            </a: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рублей</a:t>
            </a: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endParaRPr lang="ru-RU" sz="1400" dirty="0">
              <a:solidFill>
                <a:srgbClr val="1D1D1D"/>
              </a:solidFill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1400" b="1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Статус заводчика подтверждается один  раз в три месяца</a:t>
            </a:r>
            <a:r>
              <a:rPr lang="en-US" sz="1400" b="1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 </a:t>
            </a:r>
            <a:r>
              <a:rPr lang="ru-RU" sz="1400" b="1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по результатам закупок за квартал:</a:t>
            </a: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sz="1400" dirty="0">
              <a:solidFill>
                <a:srgbClr val="1D1D1D"/>
              </a:solidFill>
              <a:ea typeface="Roboto" pitchFamily="2" charset="0"/>
              <a:cs typeface="Roboto" pitchFamily="2" charset="0"/>
            </a:endParaRP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Питомники собак крупных и средних пород – </a:t>
            </a: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60 </a:t>
            </a: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000 рублей</a:t>
            </a: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Питомники  собак мелких пород – </a:t>
            </a: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30 </a:t>
            </a: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000 рублей</a:t>
            </a: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Питомники  кошек  – </a:t>
            </a: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30 </a:t>
            </a: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000 </a:t>
            </a: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рублей</a:t>
            </a:r>
            <a:b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</a:b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/>
            </a:r>
            <a:b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</a:br>
            <a: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/>
            </a:r>
            <a:br>
              <a:rPr lang="ru-RU" sz="1200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</a:br>
            <a:endParaRPr lang="ru-RU" sz="1200" dirty="0">
              <a:solidFill>
                <a:srgbClr val="1D1D1D"/>
              </a:solidFill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r>
              <a:rPr lang="ru-RU" sz="2000" b="1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Акции и скидки не суммируются с скидкой </a:t>
            </a:r>
            <a:r>
              <a:rPr lang="ru-RU" sz="2000" b="1" dirty="0" smtClean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заводчика.</a:t>
            </a:r>
          </a:p>
          <a:p>
            <a:pPr marL="342900" indent="-342900">
              <a:spcAft>
                <a:spcPts val="400"/>
              </a:spcAft>
              <a:buFont typeface="+mj-lt"/>
              <a:buAutoNum type="arabicPeriod"/>
              <a:tabLst>
                <a:tab pos="720000" algn="l"/>
              </a:tabLst>
            </a:pPr>
            <a:r>
              <a:rPr lang="ru-RU" sz="1200" dirty="0">
                <a:solidFill>
                  <a:srgbClr val="1D1D1D"/>
                </a:solidFill>
                <a:ea typeface="Roboto" pitchFamily="2" charset="0"/>
                <a:cs typeface="Roboto" pitchFamily="2" charset="0"/>
              </a:rPr>
              <a:t>Пример: в магазине на полке, скидка на корм составляет 20%, у заводчика скидка на этот корм 30% - итоговая скидка будет 30%</a:t>
            </a:r>
            <a:endParaRPr lang="ru-RU" sz="1200" dirty="0">
              <a:solidFill>
                <a:srgbClr val="1D1D1D"/>
              </a:solidFill>
              <a:ea typeface="Roboto" pitchFamily="2" charset="0"/>
              <a:cs typeface="Roboto" pitchFamily="2" charset="0"/>
            </a:endParaRPr>
          </a:p>
          <a:p>
            <a:pPr>
              <a:spcAft>
                <a:spcPts val="400"/>
              </a:spcAft>
              <a:tabLst>
                <a:tab pos="720000" algn="l"/>
              </a:tabLst>
            </a:pPr>
            <a:endParaRPr lang="ru-RU" sz="1400" dirty="0">
              <a:solidFill>
                <a:srgbClr val="3C3C3C"/>
              </a:solidFill>
              <a:ea typeface="Roboto" pitchFamily="2" charset="0"/>
              <a:cs typeface="Roboto" pitchFamily="2" charset="0"/>
            </a:endParaRPr>
          </a:p>
        </p:txBody>
      </p:sp>
      <p:pic>
        <p:nvPicPr>
          <p:cNvPr id="10" name="Picture 2" descr="F:\PROJ\# Презентации\2022 Партнеры\pic\Preza_pic-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50" y="439049"/>
            <a:ext cx="1317194" cy="65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734894" y="476672"/>
            <a:ext cx="46744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000" b="1" dirty="0" smtClean="0">
                <a:solidFill>
                  <a:srgbClr val="2525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УЧАСТИЯ В ПРОГРАММЕ</a:t>
            </a:r>
            <a:endParaRPr lang="ru-RU" sz="2000" b="1" dirty="0">
              <a:solidFill>
                <a:srgbClr val="2525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29035" y="583698"/>
            <a:ext cx="37644" cy="504000"/>
          </a:xfrm>
          <a:prstGeom prst="rect">
            <a:avLst/>
          </a:prstGeom>
          <a:solidFill>
            <a:srgbClr val="FF71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7"/>
          </a:p>
        </p:txBody>
      </p:sp>
    </p:spTree>
    <p:extLst>
      <p:ext uri="{BB962C8B-B14F-4D97-AF65-F5344CB8AC3E}">
        <p14:creationId xmlns:p14="http://schemas.microsoft.com/office/powerpoint/2010/main" val="39904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rgbClr val="1FA038"/>
          </a:solidFill>
        </a:ln>
        <a:effectLst>
          <a:glow>
            <a:schemeClr val="accent1">
              <a:alpha val="40000"/>
            </a:schemeClr>
          </a:glow>
          <a:softEdge rad="0"/>
        </a:effectLst>
      </a:spPr>
      <a:bodyPr rtlCol="0" anchor="ctr"/>
      <a:lstStyle>
        <a:defPPr>
          <a:defRPr sz="1400" dirty="0">
            <a:solidFill>
              <a:srgbClr val="1F3C38"/>
            </a:solidFill>
            <a:latin typeface="Roboto" pitchFamily="2" charset="0"/>
            <a:ea typeface="Roboto" pitchFamily="2" charset="0"/>
            <a:cs typeface="Roboto" pitchFamily="2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748</Words>
  <Application>Microsoft Office PowerPoint</Application>
  <PresentationFormat>Лист A4 (210x297 мм)</PresentationFormat>
  <Paragraphs>109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Roboto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Бускин Александр</dc:creator>
  <cp:lastModifiedBy>Джирквелишвили Георгий</cp:lastModifiedBy>
  <cp:revision>229</cp:revision>
  <cp:lastPrinted>2019-01-14T10:32:32Z</cp:lastPrinted>
  <dcterms:created xsi:type="dcterms:W3CDTF">2018-04-27T13:44:18Z</dcterms:created>
  <dcterms:modified xsi:type="dcterms:W3CDTF">2022-09-06T09:23:20Z</dcterms:modified>
</cp:coreProperties>
</file>