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  <p:sldId id="257" r:id="rId7"/>
    <p:sldId id="263" r:id="rId8"/>
    <p:sldId id="264" r:id="rId9"/>
    <p:sldId id="265" r:id="rId10"/>
    <p:sldId id="269" r:id="rId11"/>
    <p:sldId id="262" r:id="rId12"/>
    <p:sldId id="267" r:id="rId13"/>
    <p:sldId id="266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E0FF1-ABEE-FE35-1C99-EF54C3E92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AE31A5-3547-AAE6-C808-7EDC6BBF4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DB197-307A-9629-BD81-4B2B33E61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6E28-9BD5-4CAA-B921-9727E8773E8C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07C60E-074A-4800-E49D-A2453A43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0FFC25-514A-B85A-172F-923EB768E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0F39-3978-4757-8D71-A6E506C0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74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E1989-E331-59A5-E566-304516986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B90063-CD5E-644C-03E7-2CCE8B9E4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5AB376-BA67-E0AF-A05C-C4EC80EBF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6E28-9BD5-4CAA-B921-9727E8773E8C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4AB391-3098-1350-5A02-44CF1F425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816CEF-1966-86EA-8C8A-2626A4389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0F39-3978-4757-8D71-A6E506C0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42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454EB6-5573-8A1E-DBC1-8E7F4E34B2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5FCDF6-875B-90D1-3F06-9B56399B3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55A84F-6190-CCB5-E1A0-61618A454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6E28-9BD5-4CAA-B921-9727E8773E8C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3D3A51-65DE-089B-381D-C3FDDE8B6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4A9F3-9D42-2371-7038-B2062DD7E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0F39-3978-4757-8D71-A6E506C0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35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18E83-2419-83F0-F958-66C05576A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160F1C-7DAE-A2EA-D5FE-5C0BB12AA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F9E413-1124-FB9D-09E9-38BE10E18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6E28-9BD5-4CAA-B921-9727E8773E8C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A401D1-8B30-1436-BAC9-5D7D88F9C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7054B-5766-593D-6371-C16711A82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0F39-3978-4757-8D71-A6E506C0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0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D8243-A813-739D-402A-04C5CD6C8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21B9C5-B7D8-F57F-D827-470182F47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DBC7A1-3C27-5F87-2E7B-2D113CBC2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6E28-9BD5-4CAA-B921-9727E8773E8C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93C7D0-7C09-3BE0-FB68-D631909D0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15F48A-C1F3-0345-1D2D-444BC9DAE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0F39-3978-4757-8D71-A6E506C0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41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CBB1E-3B58-3DB0-CA7A-33862E719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3C5A8C-A123-02B4-1A9E-988E5AC65F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C59DAD-64C4-2DC5-1DF1-369AAF539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DD6868-F44B-1689-3DEF-CDC9FA8E5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6E28-9BD5-4CAA-B921-9727E8773E8C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D0E151-2CD5-21EA-7DF0-C48312DA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C59F0F-4991-543B-A694-93742153C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0F39-3978-4757-8D71-A6E506C0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58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8853F-2B01-602E-9249-7F2CB907F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976E46-2C8E-E8F0-80D1-8044A5F51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FA3956-AD21-CF29-4503-D581B86B5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BA1ADE-08D1-CF43-F79B-BBF0097DE4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DBCE6D-F07C-AE9F-632A-F24B780427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5E574E0-0AD1-AC8D-688F-D1AD5879C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6E28-9BD5-4CAA-B921-9727E8773E8C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8A5B2CB-A3CB-0C5A-E46D-D78FC9738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49DC086-95A1-50DC-4758-F191188F4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0F39-3978-4757-8D71-A6E506C0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801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C3618-2C45-E0EE-13AE-A44CF015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9CCC6F-E45E-B6BA-5606-6A3DAE304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6E28-9BD5-4CAA-B921-9727E8773E8C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D25199-5ED1-8BB3-31B4-22E45B1C9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1D051B-D0B8-C43E-BE00-011D1D97C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0F39-3978-4757-8D71-A6E506C0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57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D76827-84B0-C071-2F0F-E425D00EA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6E28-9BD5-4CAA-B921-9727E8773E8C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52ED4C-EC40-2E69-2BC3-8FF68C9D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874CAC-E9EB-4C89-D6FD-6E33FC1F4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0F39-3978-4757-8D71-A6E506C0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37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A5E65-3B69-BC78-C0D7-A1D506BD3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7D3C50-B778-225D-BC93-9EFC9E22B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BD00A6-A51A-3E0E-75F1-7308EBDF3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FA6468-1175-3173-A47C-5DC638715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6E28-9BD5-4CAA-B921-9727E8773E8C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C39217-6C77-3F87-81AE-2A7533E14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34324F-8806-9F0C-BE84-5E1A3C96A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0F39-3978-4757-8D71-A6E506C0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24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F5049-EDF2-2880-CC97-3DAE9F9CB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7E41C95-C747-42D6-F2C3-107E98700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4DC9E-83B5-0345-72F1-E64214DC8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D8AA2D-15EA-862B-14B5-54E25320F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6E28-9BD5-4CAA-B921-9727E8773E8C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7D95DB-B998-D8DA-6424-4A19C004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32E250-D7B5-3E8E-FEFB-AEF246901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0F39-3978-4757-8D71-A6E506C0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03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466A0-AB35-F3FD-4EED-BF6CADD4F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4379C8-4BD1-1AE0-5A6F-AA72FA9E6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5E6F49-B378-994E-A608-3D04B6B21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46E28-9BD5-4CAA-B921-9727E8773E8C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FE327E-B9FC-79DB-6A6A-193D6FA67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290895-BB57-E6F3-8AC4-BFA4A38CB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80F39-3978-4757-8D71-A6E506C0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88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FE656-FEBF-DF8B-F18C-BB227CFB9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517" y="659046"/>
            <a:ext cx="11438965" cy="341135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Расчет воздухообмена и определение параметров микроклимата в горячих цехах и обеденных залах предприятий общественного питания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101741-E2CE-11F8-97CA-C422E510B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89812"/>
            <a:ext cx="9144000" cy="673706"/>
          </a:xfrm>
        </p:spPr>
        <p:txBody>
          <a:bodyPr/>
          <a:lstStyle/>
          <a:p>
            <a:r>
              <a:rPr lang="ru-RU" i="1" dirty="0" err="1"/>
              <a:t>ОВиК</a:t>
            </a:r>
            <a:r>
              <a:rPr lang="ru-RU" i="1" dirty="0"/>
              <a:t> </a:t>
            </a:r>
            <a:r>
              <a:rPr lang="en-US" i="1" dirty="0"/>
              <a:t>project </a:t>
            </a:r>
            <a:r>
              <a:rPr lang="ru-RU" i="1" dirty="0"/>
              <a:t>специально для </a:t>
            </a:r>
            <a:r>
              <a:rPr lang="ru-RU" i="1" dirty="0" err="1"/>
              <a:t>Аэропро</a:t>
            </a:r>
            <a:endParaRPr lang="ru-RU" i="1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EEB66998-F93D-9E5C-7C2A-270F0F078FBA}"/>
              </a:ext>
            </a:extLst>
          </p:cNvPr>
          <p:cNvSpPr txBox="1">
            <a:spLocks/>
          </p:cNvSpPr>
          <p:nvPr/>
        </p:nvSpPr>
        <p:spPr>
          <a:xfrm>
            <a:off x="7678269" y="4414698"/>
            <a:ext cx="4594412" cy="1291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вставить </a:t>
            </a:r>
            <a:r>
              <a:rPr lang="en-US" dirty="0">
                <a:solidFill>
                  <a:srgbClr val="FF0000"/>
                </a:solidFill>
              </a:rPr>
              <a:t>QR-</a:t>
            </a:r>
            <a:r>
              <a:rPr lang="ru-RU" dirty="0">
                <a:solidFill>
                  <a:srgbClr val="FF0000"/>
                </a:solidFill>
              </a:rPr>
              <a:t>код на презентацию</a:t>
            </a:r>
          </a:p>
        </p:txBody>
      </p:sp>
    </p:spTree>
    <p:extLst>
      <p:ext uri="{BB962C8B-B14F-4D97-AF65-F5344CB8AC3E}">
        <p14:creationId xmlns:p14="http://schemas.microsoft.com/office/powerpoint/2010/main" val="748411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F097B-22DD-9180-AB13-B0A9EDF6C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4AEF9-9AE3-703E-D742-E754CF1CC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Концепции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E2D18-28A9-A7AA-22B9-AE3AE2A15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517" y="1834590"/>
            <a:ext cx="11295530" cy="4351338"/>
          </a:xfrm>
        </p:spPr>
        <p:txBody>
          <a:bodyPr/>
          <a:lstStyle/>
          <a:p>
            <a:r>
              <a:rPr lang="ru-RU" dirty="0"/>
              <a:t>Вентиляция обеденного зала + Вентиляция горячего цеха</a:t>
            </a:r>
          </a:p>
          <a:p>
            <a:r>
              <a:rPr lang="ru-RU" dirty="0"/>
              <a:t>Кондиционирование обеденного зала + Вентиляция горячего цеха</a:t>
            </a:r>
          </a:p>
          <a:p>
            <a:r>
              <a:rPr lang="ru-RU" dirty="0"/>
              <a:t>Кондиционирование обеденного зала + Кондиционирование горячего цеха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714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B0BFA-8DAD-E4AD-206C-DB1644E73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5F35C7-089A-3DAC-2C91-B70395A77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712" y="139104"/>
            <a:ext cx="1433086" cy="135899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8A1C23-7645-D181-48FB-82340E569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Переток из обеденного зала в горячий цех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B38C8C-EC0B-7768-4860-CBABAF235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41424" cy="953434"/>
          </a:xfrm>
        </p:spPr>
        <p:txBody>
          <a:bodyPr/>
          <a:lstStyle/>
          <a:p>
            <a:r>
              <a:rPr lang="ru-RU" dirty="0"/>
              <a:t>СП 118.13330.2012 «Общественные здания и сооружения. Актуализированная редакция СНиП 31-06-2009»: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C93F2E48-E6BA-9DF8-B358-EC8F99DCAF4B}"/>
              </a:ext>
            </a:extLst>
          </p:cNvPr>
          <p:cNvSpPr txBox="1">
            <a:spLocks/>
          </p:cNvSpPr>
          <p:nvPr/>
        </p:nvSpPr>
        <p:spPr>
          <a:xfrm>
            <a:off x="1035424" y="4078942"/>
            <a:ext cx="10941424" cy="953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СП 118.13330.2022 «Общественные здания и сооружения </a:t>
            </a:r>
            <a:br>
              <a:rPr lang="ru-RU" dirty="0"/>
            </a:br>
            <a:r>
              <a:rPr lang="ru-RU" dirty="0"/>
              <a:t>СНиП 31-06-2009» (с Изменениями № 1-5):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9FF5ED-2570-C01B-6A8A-43BEAF063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24" y="3005078"/>
            <a:ext cx="10040751" cy="8478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C5FA19-D400-FD5C-CFDB-6E8A5B013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032376"/>
            <a:ext cx="10040751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23194-FB56-9BD2-389A-CB733C40C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58363-CDFB-C91F-0030-D363B650F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06" y="255765"/>
            <a:ext cx="10847294" cy="8838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Параметры микроклимата горячего цеха (лист 1)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C159DC-5872-6C6B-75A5-D411B0B16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06" y="1350496"/>
            <a:ext cx="11685494" cy="207850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СанПиН 2.3/2.4.3590-20                             СанПиН 1.2.3685-21* 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sz="2000" i="1" dirty="0"/>
              <a:t>*"Гигиенические нормативы и требования к обеспечению безопасности и (или) безвредности для человека факторов среды обитания"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3E6C9211-2B69-7452-B823-CC16A204E1EA}"/>
              </a:ext>
            </a:extLst>
          </p:cNvPr>
          <p:cNvSpPr/>
          <p:nvPr/>
        </p:nvSpPr>
        <p:spPr>
          <a:xfrm>
            <a:off x="5290395" y="1350496"/>
            <a:ext cx="659792" cy="55105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8486AEBA-1614-A9DC-05C1-A54D3B17865A}"/>
              </a:ext>
            </a:extLst>
          </p:cNvPr>
          <p:cNvSpPr txBox="1">
            <a:spLocks/>
          </p:cNvSpPr>
          <p:nvPr/>
        </p:nvSpPr>
        <p:spPr>
          <a:xfrm>
            <a:off x="578223" y="4426566"/>
            <a:ext cx="11685494" cy="2078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Категория работы для горячего цеха задается технологом!</a:t>
            </a:r>
          </a:p>
          <a:p>
            <a:pPr marL="0" indent="0">
              <a:buNone/>
            </a:pPr>
            <a:r>
              <a:rPr lang="ru-RU" dirty="0"/>
              <a:t>Можно ориентироваться на категорию работ </a:t>
            </a:r>
            <a:r>
              <a:rPr lang="en-US" dirty="0"/>
              <a:t>II</a:t>
            </a:r>
            <a:r>
              <a:rPr lang="ru-RU" dirty="0"/>
              <a:t>б (СП 2.3.6.1079-01)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/>
              <a:t>Примечание: СП 2.3.6.1079-01 не действует. Но в других источниках информация отсутствует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3527E5-3934-3BE9-A7DE-403342E50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74" y="3363931"/>
            <a:ext cx="10031225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70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2EADA-A4A2-8AC9-D48F-7167D6DDD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88433-C631-8D37-FB89-80F1D6585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06" y="255765"/>
            <a:ext cx="10847294" cy="8838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Параметры микроклимата горячего цеха (лист 2)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E7FF2A3-5402-F818-69CB-641737897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036" y="1582798"/>
            <a:ext cx="5932237" cy="4795320"/>
          </a:xfrm>
          <a:prstGeom prst="rect">
            <a:avLst/>
          </a:prstGeom>
        </p:spPr>
      </p:pic>
      <p:sp>
        <p:nvSpPr>
          <p:cNvPr id="13" name="Объект 2">
            <a:extLst>
              <a:ext uri="{FF2B5EF4-FFF2-40B4-BE49-F238E27FC236}">
                <a16:creationId xmlns:a16="http://schemas.microsoft.com/office/drawing/2014/main" id="{41A5C054-4C53-9207-B819-796DF9382B08}"/>
              </a:ext>
            </a:extLst>
          </p:cNvPr>
          <p:cNvSpPr txBox="1">
            <a:spLocks/>
          </p:cNvSpPr>
          <p:nvPr/>
        </p:nvSpPr>
        <p:spPr>
          <a:xfrm>
            <a:off x="688042" y="1149705"/>
            <a:ext cx="4701988" cy="4431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СанПиН 1.2.3685-21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292105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5536C-7BA6-FF2A-28A5-A67E155EF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3FF36-A27F-5BFF-675C-5FB9AF03F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06" y="255765"/>
            <a:ext cx="10847294" cy="8838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Параметры микроклимата горячего цеха (лист 3)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CF613F59-593A-C92D-2E46-10FDD7D0E067}"/>
              </a:ext>
            </a:extLst>
          </p:cNvPr>
          <p:cNvSpPr txBox="1">
            <a:spLocks/>
          </p:cNvSpPr>
          <p:nvPr/>
        </p:nvSpPr>
        <p:spPr>
          <a:xfrm>
            <a:off x="688042" y="1149705"/>
            <a:ext cx="10987664" cy="883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СП 306.1325800.2017 «Многофункциональные торговые комплексы. Правила эксплуатации» (с Изменением N 1)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C8A26F-8D83-BBB4-491C-B7AB5D562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56" y="2262548"/>
            <a:ext cx="10307488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44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8DC6C-E0F3-E7EC-D2A8-03EBD487C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71715-DCC9-74E6-1854-8B50C88F6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94" y="265841"/>
            <a:ext cx="11355812" cy="8838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Параметры микроклимата обеденного зала (лист 1)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6C8A3D6F-1142-0A8F-69CE-7D2277D4CDED}"/>
              </a:ext>
            </a:extLst>
          </p:cNvPr>
          <p:cNvSpPr txBox="1">
            <a:spLocks/>
          </p:cNvSpPr>
          <p:nvPr/>
        </p:nvSpPr>
        <p:spPr>
          <a:xfrm>
            <a:off x="716377" y="2784801"/>
            <a:ext cx="4645318" cy="3585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Категория работ для обеденного зала задается технологом!</a:t>
            </a:r>
          </a:p>
          <a:p>
            <a:pPr marL="0" indent="0">
              <a:buNone/>
            </a:pPr>
            <a:r>
              <a:rPr lang="ru-RU" dirty="0"/>
              <a:t>Можно ориентироваться на категорию работ </a:t>
            </a:r>
            <a:r>
              <a:rPr lang="en-US" dirty="0"/>
              <a:t>II</a:t>
            </a:r>
            <a:r>
              <a:rPr lang="ru-RU" dirty="0"/>
              <a:t>а (обеденные залы, раздаточные буфеты) (СП 2.3.6.1079-01)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sz="2200" i="1" dirty="0"/>
              <a:t>Примечание: СП 2.3.6.1079-01 не действует. Но в других источниках информация отсутствует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620AFA6-416C-7502-A4B3-2EC1D678CB9D}"/>
              </a:ext>
            </a:extLst>
          </p:cNvPr>
          <p:cNvSpPr txBox="1">
            <a:spLocks/>
          </p:cNvSpPr>
          <p:nvPr/>
        </p:nvSpPr>
        <p:spPr>
          <a:xfrm>
            <a:off x="9362309" y="1700657"/>
            <a:ext cx="4701988" cy="443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/>
              <a:t>СанПиН 1.2.3685-21</a:t>
            </a:r>
            <a:endParaRPr lang="ru-RU" sz="1400" i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07E1A6-A6E0-BB3C-C460-9B775ED84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308" y="2096495"/>
            <a:ext cx="5507995" cy="4405352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9848B932-CC0D-0A41-65A9-301777DC77A9}"/>
              </a:ext>
            </a:extLst>
          </p:cNvPr>
          <p:cNvSpPr txBox="1">
            <a:spLocks/>
          </p:cNvSpPr>
          <p:nvPr/>
        </p:nvSpPr>
        <p:spPr>
          <a:xfrm>
            <a:off x="688042" y="1149705"/>
            <a:ext cx="4701988" cy="4431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При наличии рабочих мест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065654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FC6C7-823A-EED5-61BD-D2A6AFF70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36C4D-07FD-6955-D604-FBA31AA5D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94" y="265841"/>
            <a:ext cx="11355812" cy="8838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Параметры микроклимата обеденного зала (лист 2)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D77EC17-83C9-BEFB-E2A0-1844C3C7BA9D}"/>
              </a:ext>
            </a:extLst>
          </p:cNvPr>
          <p:cNvSpPr txBox="1">
            <a:spLocks/>
          </p:cNvSpPr>
          <p:nvPr/>
        </p:nvSpPr>
        <p:spPr>
          <a:xfrm>
            <a:off x="986621" y="1863245"/>
            <a:ext cx="10832154" cy="44316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/>
              <a:t>ГОСТ 30494-2011 Здания жилые и общественные. Параметры микроклимата в помещениях (с Поправкой, с Изменением № 1) </a:t>
            </a:r>
            <a:endParaRPr lang="ru-RU" sz="1400" i="1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F597822F-B3D7-6141-F8FA-17DBBC6D2A42}"/>
              </a:ext>
            </a:extLst>
          </p:cNvPr>
          <p:cNvSpPr txBox="1">
            <a:spLocks/>
          </p:cNvSpPr>
          <p:nvPr/>
        </p:nvSpPr>
        <p:spPr>
          <a:xfrm>
            <a:off x="688042" y="1149705"/>
            <a:ext cx="4701988" cy="4431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При отсутствии рабочих мест</a:t>
            </a:r>
            <a:endParaRPr lang="ru-RU" sz="2000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82C912-B5B4-7190-0AA2-F81A2B688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362" y="2206887"/>
            <a:ext cx="7136585" cy="425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57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3A67D-6D37-0D69-9C6A-7BE080F92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A1356-CFDF-358A-B0EC-84DF44181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Контакты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64F81C11-2B44-5C54-4D3E-D1B3E5368676}"/>
              </a:ext>
            </a:extLst>
          </p:cNvPr>
          <p:cNvSpPr txBox="1">
            <a:spLocks/>
          </p:cNvSpPr>
          <p:nvPr/>
        </p:nvSpPr>
        <p:spPr>
          <a:xfrm>
            <a:off x="6853517" y="1762872"/>
            <a:ext cx="45944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вставить </a:t>
            </a:r>
            <a:r>
              <a:rPr lang="en-US" dirty="0">
                <a:solidFill>
                  <a:srgbClr val="FF0000"/>
                </a:solidFill>
              </a:rPr>
              <a:t>QR-</a:t>
            </a:r>
            <a:r>
              <a:rPr lang="ru-RU" dirty="0">
                <a:solidFill>
                  <a:srgbClr val="FF0000"/>
                </a:solidFill>
              </a:rPr>
              <a:t>коды групп в телеграм</a:t>
            </a:r>
          </a:p>
        </p:txBody>
      </p:sp>
    </p:spTree>
    <p:extLst>
      <p:ext uri="{BB962C8B-B14F-4D97-AF65-F5344CB8AC3E}">
        <p14:creationId xmlns:p14="http://schemas.microsoft.com/office/powerpoint/2010/main" val="2679845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03EEEA-26F9-2EEA-F91C-0EF750291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Модули </a:t>
            </a:r>
            <a:r>
              <a:rPr lang="ru-RU" dirty="0" err="1"/>
              <a:t>Аэропро</a:t>
            </a:r>
            <a:r>
              <a:rPr lang="ru-RU" dirty="0"/>
              <a:t> для расчета обеденного зала и горячего цеха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CAFDF6-9905-7998-F27E-24AA81103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800601" cy="4351338"/>
          </a:xfrm>
        </p:spPr>
        <p:txBody>
          <a:bodyPr/>
          <a:lstStyle/>
          <a:p>
            <a:r>
              <a:rPr lang="ru-RU" dirty="0"/>
              <a:t>Расчет теплопритоков</a:t>
            </a:r>
          </a:p>
          <a:p>
            <a:r>
              <a:rPr lang="ru-RU" dirty="0"/>
              <a:t>Расчеты ПДВ и ОВ:</a:t>
            </a:r>
          </a:p>
          <a:p>
            <a:pPr lvl="1">
              <a:buFontTx/>
              <a:buChar char="-"/>
            </a:pPr>
            <a:r>
              <a:rPr lang="ru-RU" i="1" dirty="0"/>
              <a:t>Местные отсосы</a:t>
            </a:r>
          </a:p>
          <a:p>
            <a:pPr lvl="1">
              <a:buFontTx/>
              <a:buChar char="-"/>
            </a:pPr>
            <a:r>
              <a:rPr lang="ru-RU" i="1" dirty="0"/>
              <a:t>Расчет горячего цеха</a:t>
            </a:r>
          </a:p>
          <a:p>
            <a:pPr lvl="1">
              <a:buFontTx/>
              <a:buChar char="-"/>
            </a:pPr>
            <a:r>
              <a:rPr lang="ru-RU" i="1" dirty="0"/>
              <a:t>Расчет обеденного зала</a:t>
            </a:r>
            <a:endParaRPr lang="ru-RU" sz="2800" i="1" dirty="0"/>
          </a:p>
          <a:p>
            <a:pPr lvl="1">
              <a:buFontTx/>
              <a:buChar char="-"/>
            </a:pPr>
            <a:r>
              <a:rPr lang="ru-RU" sz="2400" i="1" dirty="0"/>
              <a:t>Аэродинамический расчет (на данном вебинаре не рассматривается)</a:t>
            </a:r>
          </a:p>
          <a:p>
            <a:r>
              <a:rPr lang="ru-RU" dirty="0"/>
              <a:t>Справочник воздухообмена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ACFA62C-7B21-F6E5-73E1-BBE0BC4441E2}"/>
              </a:ext>
            </a:extLst>
          </p:cNvPr>
          <p:cNvSpPr txBox="1">
            <a:spLocks/>
          </p:cNvSpPr>
          <p:nvPr/>
        </p:nvSpPr>
        <p:spPr>
          <a:xfrm>
            <a:off x="6853517" y="1762872"/>
            <a:ext cx="45944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вставить </a:t>
            </a:r>
            <a:r>
              <a:rPr lang="en-US" dirty="0">
                <a:solidFill>
                  <a:srgbClr val="FF0000"/>
                </a:solidFill>
              </a:rPr>
              <a:t>QR-</a:t>
            </a:r>
            <a:r>
              <a:rPr lang="ru-RU" dirty="0">
                <a:solidFill>
                  <a:srgbClr val="FF0000"/>
                </a:solidFill>
              </a:rPr>
              <a:t>код на плей-лист с видео</a:t>
            </a:r>
          </a:p>
        </p:txBody>
      </p:sp>
    </p:spTree>
    <p:extLst>
      <p:ext uri="{BB962C8B-B14F-4D97-AF65-F5344CB8AC3E}">
        <p14:creationId xmlns:p14="http://schemas.microsoft.com/office/powerpoint/2010/main" val="456512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5A464-5950-6B66-8177-5AF16E13A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324F4-E955-2F45-5BAF-67E67DC33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Справочник воздухообмена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2DBC7F-7EDF-C2B4-91C4-7BDD95DF1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41424" cy="4351338"/>
          </a:xfrm>
        </p:spPr>
        <p:txBody>
          <a:bodyPr/>
          <a:lstStyle/>
          <a:p>
            <a:r>
              <a:rPr lang="ru-RU" dirty="0"/>
              <a:t>Внушительная база (</a:t>
            </a:r>
            <a:r>
              <a:rPr lang="en-US" dirty="0"/>
              <a:t>&gt;</a:t>
            </a:r>
            <a:r>
              <a:rPr lang="ru-RU" dirty="0"/>
              <a:t>300) документов: </a:t>
            </a:r>
          </a:p>
          <a:p>
            <a:pPr marL="0" indent="0">
              <a:buNone/>
            </a:pPr>
            <a:r>
              <a:rPr lang="ru-RU" dirty="0"/>
              <a:t>	ГОСТ, СП, СанПиН, Рекомендации, Пособия и пр.</a:t>
            </a:r>
          </a:p>
          <a:p>
            <a:r>
              <a:rPr lang="ru-RU" dirty="0"/>
              <a:t>Актуальная информация о статусе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714120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1DFC7-4669-A945-3A69-BD7866CC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0E279-6A6D-0E33-30CB-F5CBE6DCB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Расчет теплопритоков*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2E6F05-76BA-8692-2EEE-A962584C0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5673"/>
            <a:ext cx="11562230" cy="585881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/>
              <a:t>*помимо теплопритоков имеется возможность расчета </a:t>
            </a:r>
            <a:r>
              <a:rPr lang="ru-RU" sz="2400" i="1" dirty="0" err="1"/>
              <a:t>влагопоступлений</a:t>
            </a:r>
            <a:endParaRPr lang="ru-RU" sz="2400" i="1" dirty="0"/>
          </a:p>
          <a:p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70D769A1-93E5-BCEF-C831-03C84880844B}"/>
              </a:ext>
            </a:extLst>
          </p:cNvPr>
          <p:cNvSpPr txBox="1">
            <a:spLocks/>
          </p:cNvSpPr>
          <p:nvPr/>
        </p:nvSpPr>
        <p:spPr>
          <a:xfrm>
            <a:off x="459440" y="1891554"/>
            <a:ext cx="11562230" cy="447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400" i="1" dirty="0"/>
          </a:p>
          <a:p>
            <a:endParaRPr lang="ru-RU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210D17CA-8993-8925-7A91-3014368E9E2E}"/>
              </a:ext>
            </a:extLst>
          </p:cNvPr>
          <p:cNvSpPr txBox="1">
            <a:spLocks/>
          </p:cNvSpPr>
          <p:nvPr/>
        </p:nvSpPr>
        <p:spPr>
          <a:xfrm>
            <a:off x="459440" y="1891554"/>
            <a:ext cx="117034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Тепло- и </a:t>
            </a:r>
            <a:r>
              <a:rPr lang="ru-RU" dirty="0" err="1"/>
              <a:t>влаговыделения</a:t>
            </a:r>
            <a:r>
              <a:rPr lang="ru-RU" dirty="0"/>
              <a:t> от людей</a:t>
            </a:r>
          </a:p>
          <a:p>
            <a:r>
              <a:rPr lang="ru-RU" dirty="0"/>
              <a:t>Теплопоступления от искусственного освещения</a:t>
            </a:r>
          </a:p>
          <a:p>
            <a:r>
              <a:rPr lang="ru-RU" dirty="0"/>
              <a:t>Теплопоступления от оборудования</a:t>
            </a:r>
          </a:p>
          <a:p>
            <a:r>
              <a:rPr lang="ru-RU" dirty="0"/>
              <a:t>Теплопоступления от солнечной радиации</a:t>
            </a:r>
          </a:p>
          <a:p>
            <a:pPr marL="0" indent="0">
              <a:buNone/>
            </a:pPr>
            <a:r>
              <a:rPr lang="ru-RU" i="1" dirty="0"/>
              <a:t>(пока только ручной ввод. Планируется ступенчатое развитие расчета)</a:t>
            </a:r>
          </a:p>
          <a:p>
            <a:r>
              <a:rPr lang="ru-RU" dirty="0"/>
              <a:t>Тепло- и </a:t>
            </a:r>
            <a:r>
              <a:rPr lang="ru-RU" dirty="0" err="1"/>
              <a:t>влагопоступления</a:t>
            </a:r>
            <a:r>
              <a:rPr lang="ru-RU" dirty="0"/>
              <a:t> с поступающим воздухом</a:t>
            </a:r>
          </a:p>
          <a:p>
            <a:r>
              <a:rPr lang="ru-RU" dirty="0"/>
              <a:t>Прочее (от остывающей пищи и т.д.)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63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35B1C-A556-D6E2-534B-7FCF5F306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69BA7B-8920-C686-CF34-79EBDF0B0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631" y="2791666"/>
            <a:ext cx="4411017" cy="33278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AAB2F-4E91-A07D-2B66-20D750D7B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Местные отсосы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5E862F-E334-4801-4802-FB2C5D4D0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41424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Режимы расчета:</a:t>
            </a:r>
          </a:p>
          <a:p>
            <a:r>
              <a:rPr lang="ru-RU" dirty="0"/>
              <a:t>Расчет расхода среды по конвективному потоку над оборудованием (актуально для горячих цехов)</a:t>
            </a:r>
          </a:p>
          <a:p>
            <a:r>
              <a:rPr lang="ru-RU" dirty="0"/>
              <a:t>Расчет расхода среды по скорости </a:t>
            </a:r>
            <a:br>
              <a:rPr lang="ru-RU" dirty="0"/>
            </a:br>
            <a:r>
              <a:rPr lang="ru-RU" dirty="0"/>
              <a:t>в сечении зонта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559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6BB7E-C3B1-2FCC-611A-FD5C46ED6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Полезные материалы (лист 1)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8C3F42-4CC8-4303-8E62-209F06154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СанПиН 2.3/2.4.3590-20 "Санитарно-эпидемиологические требования к организации общественного питания населения" (с изменениями на 22 августа 2024 года)</a:t>
            </a:r>
          </a:p>
          <a:p>
            <a:r>
              <a:rPr lang="ru-RU" dirty="0"/>
              <a:t>СП 118.13330.2022 «Общественные здания и сооружения СНиП 31-06-2009» (с Изменениями № 1-5) </a:t>
            </a:r>
          </a:p>
          <a:p>
            <a:r>
              <a:rPr lang="ru-RU" dirty="0"/>
              <a:t>СП 306.1325800.2017 «Многофункциональные торговые комплексы. Правила эксплуатации» (с Изменением N 1) </a:t>
            </a:r>
          </a:p>
        </p:txBody>
      </p:sp>
    </p:spTree>
    <p:extLst>
      <p:ext uri="{BB962C8B-B14F-4D97-AF65-F5344CB8AC3E}">
        <p14:creationId xmlns:p14="http://schemas.microsoft.com/office/powerpoint/2010/main" val="2168721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72147-C353-3A55-6A46-DF58825C9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6E6A7-9382-AF0A-7391-24FED8AC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290" y="43543"/>
            <a:ext cx="10515600" cy="1149512"/>
          </a:xfrm>
        </p:spPr>
        <p:txBody>
          <a:bodyPr/>
          <a:lstStyle/>
          <a:p>
            <a:r>
              <a:rPr lang="ru-RU" dirty="0"/>
              <a:t>Полезные материалы (лист 2)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7C6588C-F224-04E1-A53B-EDC8D6356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28" y="3841403"/>
            <a:ext cx="1758526" cy="25101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2A6B29-F235-6E75-EAB1-BA496F74C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054" y="3856007"/>
            <a:ext cx="1668057" cy="2552699"/>
          </a:xfrm>
          <a:prstGeom prst="rect">
            <a:avLst/>
          </a:prstGeom>
        </p:spPr>
      </p:pic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6FDE764E-9CA7-7B11-96CD-9035E876DC7E}"/>
              </a:ext>
            </a:extLst>
          </p:cNvPr>
          <p:cNvSpPr/>
          <p:nvPr/>
        </p:nvSpPr>
        <p:spPr>
          <a:xfrm>
            <a:off x="5666913" y="4583242"/>
            <a:ext cx="659792" cy="55105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72CD74-0DAD-916B-EA5E-6CF848CCC2A7}"/>
              </a:ext>
            </a:extLst>
          </p:cNvPr>
          <p:cNvSpPr txBox="1">
            <a:spLocks/>
          </p:cNvSpPr>
          <p:nvPr/>
        </p:nvSpPr>
        <p:spPr>
          <a:xfrm>
            <a:off x="658905" y="10218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Рекомендации АВОК 7.9–2019 «Проектирование систем вентиляции и кондиционирования воздуха помещений предприятий общественного питания»</a:t>
            </a:r>
            <a:br>
              <a:rPr lang="ru-RU" dirty="0"/>
            </a:br>
            <a:r>
              <a:rPr lang="ru-RU" i="1" dirty="0"/>
              <a:t>(переработанные «Рекомендации по расчету систем вентиляции и кондиционирования воздуха в горячих цехах предприятий общественного питания» ЦНИИЭП инженерного оборудования, Москва, 1975)</a:t>
            </a:r>
          </a:p>
        </p:txBody>
      </p:sp>
    </p:spTree>
    <p:extLst>
      <p:ext uri="{BB962C8B-B14F-4D97-AF65-F5344CB8AC3E}">
        <p14:creationId xmlns:p14="http://schemas.microsoft.com/office/powerpoint/2010/main" val="2339928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C19EE-D98B-0D68-E24D-CA1238E24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56C32-D5BE-BCBC-F6A1-CC72F4531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Полезные материалы (лист 3)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C52BAB-F896-DB05-8A1B-F76FC954E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28647" cy="4351338"/>
          </a:xfrm>
        </p:spPr>
        <p:txBody>
          <a:bodyPr/>
          <a:lstStyle/>
          <a:p>
            <a:r>
              <a:rPr lang="ru-RU" dirty="0"/>
              <a:t>Краснов Ю.С. «Системы вентиляции и кондиционирования. Рекомендации по проектированию для производственных и общественных зданий» (Москва: Техносфера; </a:t>
            </a:r>
            <a:r>
              <a:rPr lang="ru-RU" dirty="0" err="1"/>
              <a:t>Термокул</a:t>
            </a:r>
            <a:r>
              <a:rPr lang="ru-RU" dirty="0"/>
              <a:t>, 2006)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9E3521-9DF0-41E4-2D4C-17C17E60E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402" y="1027906"/>
            <a:ext cx="3482858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32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3E0B3-0327-52A1-8B84-5679656EF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CD2E0-9CF3-BD2E-EF7A-85F158C81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Алгоритм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13C799-D20C-7707-69D2-D3800968F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517" y="1834590"/>
            <a:ext cx="1129553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Сбор данных (ТЗ, АР, </a:t>
            </a:r>
            <a:r>
              <a:rPr lang="ru-RU" dirty="0">
                <a:solidFill>
                  <a:srgbClr val="00B050"/>
                </a:solidFill>
              </a:rPr>
              <a:t>ТХ</a:t>
            </a:r>
            <a:r>
              <a:rPr lang="ru-RU" dirty="0"/>
              <a:t> и прочее);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Расчет теплопритоков и </a:t>
            </a:r>
            <a:r>
              <a:rPr lang="ru-RU" dirty="0" err="1"/>
              <a:t>влагопоступлений</a:t>
            </a:r>
            <a:r>
              <a:rPr lang="ru-RU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Выбор концепции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Расчет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Проверка. При необходимости смена концепции и перерасчет</a:t>
            </a:r>
          </a:p>
        </p:txBody>
      </p:sp>
    </p:spTree>
    <p:extLst>
      <p:ext uri="{BB962C8B-B14F-4D97-AF65-F5344CB8AC3E}">
        <p14:creationId xmlns:p14="http://schemas.microsoft.com/office/powerpoint/2010/main" val="7580932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594</Words>
  <Application>Microsoft Office PowerPoint</Application>
  <PresentationFormat>Широкоэкранный</PresentationFormat>
  <Paragraphs>75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Расчет воздухообмена и определение параметров микроклимата в горячих цехах и обеденных залах предприятий общественного питания</vt:lpstr>
      <vt:lpstr>Модули Аэропро для расчета обеденного зала и горячего цеха</vt:lpstr>
      <vt:lpstr>Справочник воздухообмена</vt:lpstr>
      <vt:lpstr>Расчет теплопритоков*</vt:lpstr>
      <vt:lpstr>Местные отсосы</vt:lpstr>
      <vt:lpstr>Полезные материалы (лист 1)</vt:lpstr>
      <vt:lpstr>Полезные материалы (лист 2)</vt:lpstr>
      <vt:lpstr>Полезные материалы (лист 3)</vt:lpstr>
      <vt:lpstr>Алгоритм</vt:lpstr>
      <vt:lpstr>Концепции</vt:lpstr>
      <vt:lpstr>Переток из обеденного зала в горячий цех</vt:lpstr>
      <vt:lpstr>Параметры микроклимата горячего цеха (лист 1)</vt:lpstr>
      <vt:lpstr>Параметры микроклимата горячего цеха (лист 2)</vt:lpstr>
      <vt:lpstr>Параметры микроклимата горячего цеха (лист 3)</vt:lpstr>
      <vt:lpstr>Параметры микроклимата обеденного зала (лист 1)</vt:lpstr>
      <vt:lpstr>Параметры микроклимата обеденного зала (лист 2)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Иваненко Максим Васильевич</dc:creator>
  <cp:lastModifiedBy>Иваненко Максим Васильевич</cp:lastModifiedBy>
  <cp:revision>12</cp:revision>
  <dcterms:created xsi:type="dcterms:W3CDTF">2026-04-22T11:52:17Z</dcterms:created>
  <dcterms:modified xsi:type="dcterms:W3CDTF">2026-04-23T08:54:20Z</dcterms:modified>
</cp:coreProperties>
</file>