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3" r:id="rId1"/>
  </p:sldMasterIdLst>
  <p:notesMasterIdLst>
    <p:notesMasterId r:id="rId24"/>
  </p:notesMasterIdLst>
  <p:sldIdLst>
    <p:sldId id="306" r:id="rId2"/>
    <p:sldId id="313" r:id="rId3"/>
    <p:sldId id="316" r:id="rId4"/>
    <p:sldId id="288" r:id="rId5"/>
    <p:sldId id="266" r:id="rId6"/>
    <p:sldId id="268" r:id="rId7"/>
    <p:sldId id="267" r:id="rId8"/>
    <p:sldId id="300" r:id="rId9"/>
    <p:sldId id="299" r:id="rId10"/>
    <p:sldId id="305" r:id="rId11"/>
    <p:sldId id="922" r:id="rId12"/>
    <p:sldId id="917" r:id="rId13"/>
    <p:sldId id="292" r:id="rId14"/>
    <p:sldId id="293" r:id="rId15"/>
    <p:sldId id="295" r:id="rId16"/>
    <p:sldId id="298" r:id="rId17"/>
    <p:sldId id="272" r:id="rId18"/>
    <p:sldId id="303" r:id="rId19"/>
    <p:sldId id="311" r:id="rId20"/>
    <p:sldId id="304" r:id="rId21"/>
    <p:sldId id="921" r:id="rId22"/>
    <p:sldId id="291" r:id="rId2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CC00"/>
    <a:srgbClr val="9900FF"/>
    <a:srgbClr val="278FC9"/>
    <a:srgbClr val="FF99CC"/>
    <a:srgbClr val="CC99FF"/>
    <a:srgbClr val="FF9933"/>
    <a:srgbClr val="CC66FF"/>
    <a:srgbClr val="FF00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86322" autoAdjust="0"/>
  </p:normalViewPr>
  <p:slideViewPr>
    <p:cSldViewPr snapToGrid="0">
      <p:cViewPr>
        <p:scale>
          <a:sx n="85" d="100"/>
          <a:sy n="85" d="100"/>
        </p:scale>
        <p:origin x="-708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022567950036507E-2"/>
          <c:y val="0"/>
          <c:w val="0.56906911461980003"/>
          <c:h val="0.960900847481206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152400" dir="3060000" sx="104000" sy="104000" algn="tl" rotWithShape="0">
                <a:prstClr val="black">
                  <a:alpha val="39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120650" h="82550" prst="relaxedInset"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152400" dir="3060000" sx="104000" sy="104000" algn="tl" rotWithShape="0">
                  <a:prstClr val="black">
                    <a:alpha val="3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20650" h="82550" prst="relaxedIns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62B-41D3-9F31-DF75C827EC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outerShdw blurRad="152400" dir="3060000" sx="104000" sy="104000" algn="tl" rotWithShape="0">
                  <a:prstClr val="black">
                    <a:alpha val="3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20650" h="82550" prst="relaxedIns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2B-41D3-9F31-DF75C827EC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outerShdw blurRad="152400" dir="3060000" sx="104000" sy="104000" algn="tl" rotWithShape="0">
                  <a:prstClr val="black">
                    <a:alpha val="3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20650" h="82550" prst="relaxedIns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62B-41D3-9F31-DF75C827EC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outerShdw blurRad="152400" dir="3060000" sx="104000" sy="104000" algn="tl" rotWithShape="0">
                  <a:prstClr val="black">
                    <a:alpha val="3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20650" h="82550" prst="relaxedIns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2B-41D3-9F31-DF75C827EC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>
                <a:outerShdw blurRad="152400" dir="3060000" sx="104000" sy="104000" algn="tl" rotWithShape="0">
                  <a:prstClr val="black">
                    <a:alpha val="3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20650" h="82550" prst="relaxedIns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62B-41D3-9F31-DF75C827EC2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>
                <a:outerShdw blurRad="152400" dir="3060000" sx="104000" sy="104000" algn="tl" rotWithShape="0">
                  <a:prstClr val="black">
                    <a:alpha val="39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20650" h="82550" prst="relaxedIns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62B-41D3-9F31-DF75C827EC26}"/>
              </c:ext>
            </c:extLst>
          </c:dPt>
          <c:dLbls>
            <c:dLbl>
              <c:idx val="0"/>
              <c:layout>
                <c:manualLayout>
                  <c:x val="4.0329469718124542E-3"/>
                  <c:y val="-6.8028996375453735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2. Рассмотрение бюджета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62B-41D3-9F31-DF75C827EC26}"/>
                </c:ext>
              </c:extLst>
            </c:dLbl>
            <c:dLbl>
              <c:idx val="1"/>
              <c:layout>
                <c:manualLayout>
                  <c:x val="-2.68870188414492E-3"/>
                  <c:y val="-2.040816326530621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3. Утверждение бюджета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62B-41D3-9F31-DF75C827EC26}"/>
                </c:ext>
              </c:extLst>
            </c:dLbl>
            <c:dLbl>
              <c:idx val="2"/>
              <c:layout>
                <c:manualLayout>
                  <c:x val="8.0661056524347022E-3"/>
                  <c:y val="-2.04081632653061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4. Исполнение бюджета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62B-41D3-9F31-DF75C827EC26}"/>
                </c:ext>
              </c:extLst>
            </c:dLbl>
            <c:dLbl>
              <c:idx val="3"/>
              <c:layout>
                <c:manualLayout>
                  <c:x val="-8.0661056524347248E-3"/>
                  <c:y val="6.802721088435403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 Формирование отчета об исполнении бюджета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62B-41D3-9F31-DF75C827EC26}"/>
                </c:ext>
              </c:extLst>
            </c:dLbl>
            <c:dLbl>
              <c:idx val="4"/>
              <c:layout>
                <c:manualLayout>
                  <c:x val="2.475934530320818E-3"/>
                  <c:y val="3.0621172353456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6. Утверждение отчета об исполнении бюджета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62B-41D3-9F31-DF75C827EC26}"/>
                </c:ext>
              </c:extLst>
            </c:dLbl>
            <c:dLbl>
              <c:idx val="5"/>
              <c:layout>
                <c:manualLayout>
                  <c:x val="4.0329469718124542E-3"/>
                  <c:y val="-1.81407681182710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marL="0" indent="0">
                      <a:buNone/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1. Составление проекта бюджета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62B-41D3-9F31-DF75C827EC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Рассмотрение бюджета </c:v>
                </c:pt>
                <c:pt idx="1">
                  <c:v>Утверждение бюджета на 3-х летний период</c:v>
                </c:pt>
                <c:pt idx="2">
                  <c:v>Исполнение бюджета в текущем году</c:v>
                </c:pt>
                <c:pt idx="3">
                  <c:v>Формирование отчета об исполнении бюджета предыдущего года</c:v>
                </c:pt>
                <c:pt idx="4">
                  <c:v>Утверждение отчета об исполнении бюджета предыдущего года</c:v>
                </c:pt>
                <c:pt idx="5">
                  <c:v>Составление проекта бюджета на 3-х летний период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62B-41D3-9F31-DF75C827E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"/>
        <c:holeSize val="33"/>
      </c:doughnutChart>
      <c:spPr>
        <a:noFill/>
        <a:ln>
          <a:noFill/>
        </a:ln>
        <a:effectLst>
          <a:outerShdw sx="1000" sy="1000" algn="tl" rotWithShape="0">
            <a:prstClr val="black"/>
          </a:outerShdw>
        </a:effectLst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526614307022983E-2"/>
          <c:y val="2.5883318678788528E-2"/>
          <c:w val="0.94596918262901764"/>
          <c:h val="0.997829724409448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rgbClr val="0070C0"/>
                  </a:gs>
                  <a:gs pos="100000">
                    <a:srgbClr val="002060"/>
                  </a:gs>
                </a:gsLst>
                <a:lin ang="5400000" scaled="1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89-443B-9B9A-3D404A3B7A1F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89-443B-9B9A-3D404A3B7A1F}"/>
              </c:ext>
            </c:extLst>
          </c:dPt>
          <c:cat>
            <c:strRef>
              <c:f>Лист1!$A$2:$A$3</c:f>
              <c:strCache>
                <c:ptCount val="1"/>
                <c:pt idx="0">
                  <c:v>ГП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C89-443B-9B9A-3D404A3B7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25"/>
      <c:rotY val="19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4383454141762431"/>
          <c:w val="0.66263053741188649"/>
          <c:h val="0.726250005741218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FF66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215-4BEB-B4A8-DD3D38F2A42B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15-4BEB-B4A8-DD3D38F2A42B}"/>
              </c:ext>
            </c:extLst>
          </c:dPt>
          <c:dPt>
            <c:idx val="2"/>
            <c:bubble3D val="0"/>
            <c:spPr>
              <a:solidFill>
                <a:srgbClr val="FF99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215-4BEB-B4A8-DD3D38F2A42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15-4BEB-B4A8-DD3D38F2A42B}"/>
              </c:ext>
            </c:extLst>
          </c:dPt>
          <c:dPt>
            <c:idx val="4"/>
            <c:bubble3D val="0"/>
            <c:spPr>
              <a:solidFill>
                <a:srgbClr val="33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215-4BEB-B4A8-DD3D38F2A42B}"/>
              </c:ext>
            </c:extLst>
          </c:dPt>
          <c:dPt>
            <c:idx val="5"/>
            <c:bubble3D val="0"/>
            <c:spPr>
              <a:solidFill>
                <a:schemeClr val="accent4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215-4BEB-B4A8-DD3D38F2A42B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C215-4BEB-B4A8-DD3D38F2A42B}"/>
              </c:ext>
            </c:extLst>
          </c:dPt>
          <c:dPt>
            <c:idx val="7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215-4BEB-B4A8-DD3D38F2A42B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C215-4BEB-B4A8-DD3D38F2A42B}"/>
              </c:ext>
            </c:extLst>
          </c:dPt>
          <c:dPt>
            <c:idx val="9"/>
            <c:bubble3D val="0"/>
            <c:spPr>
              <a:solidFill>
                <a:srgbClr val="3333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215-4BEB-B4A8-DD3D38F2A42B}"/>
              </c:ext>
            </c:extLst>
          </c:dPt>
          <c:dLbls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215-4BEB-B4A8-DD3D38F2A42B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215-4BEB-B4A8-DD3D38F2A42B}"/>
                </c:ext>
              </c:extLst>
            </c:dLbl>
            <c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9"/>
                <c:pt idx="0">
                  <c:v>Общегосударственные расходы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ЖКХ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СМИ </c:v>
                </c:pt>
                <c:pt idx="8">
                  <c:v>Физическая культура и спорт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14.6</c:v>
                </c:pt>
                <c:pt idx="1">
                  <c:v>0.1</c:v>
                </c:pt>
                <c:pt idx="2">
                  <c:v>1.8</c:v>
                </c:pt>
                <c:pt idx="3">
                  <c:v>10.1</c:v>
                </c:pt>
                <c:pt idx="4">
                  <c:v>65.900000000000006</c:v>
                </c:pt>
                <c:pt idx="5">
                  <c:v>3.1</c:v>
                </c:pt>
                <c:pt idx="6">
                  <c:v>0.3</c:v>
                </c:pt>
                <c:pt idx="7">
                  <c:v>0.7</c:v>
                </c:pt>
                <c:pt idx="8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215-4BEB-B4A8-DD3D38F2A4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/>
        </a:solidFill>
        <a:ln w="25390">
          <a:noFill/>
        </a:ln>
      </c:spPr>
    </c:plotArea>
    <c:legend>
      <c:legendPos val="r"/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69324432282839077"/>
          <c:y val="0.10265250615656564"/>
          <c:w val="0.29862458772553835"/>
          <c:h val="0.86315359017774973"/>
        </c:manualLayout>
      </c:layout>
      <c:overlay val="0"/>
      <c:spPr>
        <a:solidFill>
          <a:schemeClr val="bg1"/>
        </a:solidFill>
        <a:ln w="6321"/>
      </c:spPr>
      <c:txPr>
        <a:bodyPr/>
        <a:lstStyle/>
        <a:p>
          <a:pPr>
            <a:defRPr sz="1600">
              <a:solidFill>
                <a:schemeClr val="accent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3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25"/>
      <c:rotY val="19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226157708436648E-2"/>
          <c:y val="0.16327613439826"/>
          <c:w val="0.61116141225391396"/>
          <c:h val="0.669930599542408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FF66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635-43CC-94A7-6BC3186A13BF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35-43CC-94A7-6BC3186A13BF}"/>
              </c:ext>
            </c:extLst>
          </c:dPt>
          <c:dPt>
            <c:idx val="2"/>
            <c:bubble3D val="0"/>
            <c:spPr>
              <a:solidFill>
                <a:srgbClr val="FF99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635-43CC-94A7-6BC3186A13BF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35-43CC-94A7-6BC3186A13BF}"/>
              </c:ext>
            </c:extLst>
          </c:dPt>
          <c:dPt>
            <c:idx val="4"/>
            <c:bubble3D val="0"/>
            <c:spPr>
              <a:solidFill>
                <a:srgbClr val="33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635-43CC-94A7-6BC3186A13BF}"/>
              </c:ext>
            </c:extLst>
          </c:dPt>
          <c:dPt>
            <c:idx val="5"/>
            <c:bubble3D val="0"/>
            <c:spPr>
              <a:solidFill>
                <a:schemeClr val="accent4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635-43CC-94A7-6BC3186A13BF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635-43CC-94A7-6BC3186A13BF}"/>
              </c:ext>
            </c:extLst>
          </c:dPt>
          <c:dPt>
            <c:idx val="7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635-43CC-94A7-6BC3186A13BF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635-43CC-94A7-6BC3186A13BF}"/>
              </c:ext>
            </c:extLst>
          </c:dPt>
          <c:dPt>
            <c:idx val="9"/>
            <c:bubble3D val="0"/>
            <c:spPr>
              <a:solidFill>
                <a:srgbClr val="3333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635-43CC-94A7-6BC3186A13BF}"/>
              </c:ext>
            </c:extLst>
          </c:dPt>
          <c:dLbls>
            <c:dLbl>
              <c:idx val="7"/>
              <c:sp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635-43CC-94A7-6BC3186A13BF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635-43CC-94A7-6BC3186A13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9"/>
                <c:pt idx="0">
                  <c:v>Общегосударственные расходы</c:v>
                </c:pt>
                <c:pt idx="1">
                  <c:v>Национальная экономика</c:v>
                </c:pt>
                <c:pt idx="2">
                  <c:v>ЖКХ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СМИ</c:v>
                </c:pt>
                <c:pt idx="7">
                  <c:v>Физическая культура и спорт</c:v>
                </c:pt>
                <c:pt idx="8">
                  <c:v>Условно утвержденные расходы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14.1</c:v>
                </c:pt>
                <c:pt idx="1">
                  <c:v>1.5</c:v>
                </c:pt>
                <c:pt idx="2">
                  <c:v>0.9</c:v>
                </c:pt>
                <c:pt idx="3">
                  <c:v>81</c:v>
                </c:pt>
                <c:pt idx="4">
                  <c:v>0.5</c:v>
                </c:pt>
                <c:pt idx="5">
                  <c:v>0.3</c:v>
                </c:pt>
                <c:pt idx="6">
                  <c:v>0.7</c:v>
                </c:pt>
                <c:pt idx="7">
                  <c:v>0.1</c:v>
                </c:pt>
                <c:pt idx="8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635-43CC-94A7-6BC3186A13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90">
          <a:noFill/>
        </a:ln>
      </c:spPr>
    </c:plotArea>
    <c:legend>
      <c:legendPos val="r"/>
      <c:legendEntry>
        <c:idx val="9"/>
        <c:delete val="1"/>
      </c:legendEntry>
      <c:layout>
        <c:manualLayout>
          <c:xMode val="edge"/>
          <c:yMode val="edge"/>
          <c:x val="0.70659123742516705"/>
          <c:y val="0.1689661708953048"/>
          <c:w val="0.27640322186757837"/>
          <c:h val="0.81333887430737806"/>
        </c:manualLayout>
      </c:layout>
      <c:overlay val="0"/>
      <c:spPr>
        <a:solidFill>
          <a:schemeClr val="bg1"/>
        </a:solidFill>
        <a:ln w="6321"/>
      </c:spPr>
      <c:txPr>
        <a:bodyPr/>
        <a:lstStyle/>
        <a:p>
          <a:pPr>
            <a:defRPr sz="1600">
              <a:solidFill>
                <a:schemeClr val="accent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3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25"/>
      <c:rotY val="19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281976391727899E-2"/>
          <c:y val="0.14383454141762431"/>
          <c:w val="0.61116141225391385"/>
          <c:h val="0.669930599542408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FF66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1A6-4158-AB50-4E1AFB40BFC1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1A6-4158-AB50-4E1AFB40BFC1}"/>
              </c:ext>
            </c:extLst>
          </c:dPt>
          <c:dPt>
            <c:idx val="2"/>
            <c:bubble3D val="0"/>
            <c:spPr>
              <a:solidFill>
                <a:srgbClr val="FF99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1A6-4158-AB50-4E1AFB40BFC1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1A6-4158-AB50-4E1AFB40BFC1}"/>
              </c:ext>
            </c:extLst>
          </c:dPt>
          <c:dPt>
            <c:idx val="4"/>
            <c:bubble3D val="0"/>
            <c:spPr>
              <a:solidFill>
                <a:srgbClr val="33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1A6-4158-AB50-4E1AFB40BFC1}"/>
              </c:ext>
            </c:extLst>
          </c:dPt>
          <c:dPt>
            <c:idx val="5"/>
            <c:bubble3D val="0"/>
            <c:spPr>
              <a:solidFill>
                <a:schemeClr val="accent4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1A6-4158-AB50-4E1AFB40BFC1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1A6-4158-AB50-4E1AFB40BFC1}"/>
              </c:ext>
            </c:extLst>
          </c:dPt>
          <c:dPt>
            <c:idx val="7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1A6-4158-AB50-4E1AFB40BFC1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1A6-4158-AB50-4E1AFB40BFC1}"/>
              </c:ext>
            </c:extLst>
          </c:dPt>
          <c:dPt>
            <c:idx val="9"/>
            <c:bubble3D val="0"/>
            <c:spPr>
              <a:solidFill>
                <a:srgbClr val="3333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1A6-4158-AB50-4E1AFB40BFC1}"/>
              </c:ext>
            </c:extLst>
          </c:dPt>
          <c:dLbls>
            <c:dLbl>
              <c:idx val="8"/>
              <c:layout>
                <c:manualLayout>
                  <c:x val="2.0682425405617153E-3"/>
                  <c:y val="7.586326936481233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A6-4158-AB50-4E1AFB40BFC1}"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1A6-4158-AB50-4E1AFB40BFC1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1A6-4158-AB50-4E1AFB40BFC1}"/>
                </c:ext>
              </c:extLst>
            </c:dLbl>
            <c:spPr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9"/>
                <c:pt idx="0">
                  <c:v>Общегосударственные расходы</c:v>
                </c:pt>
                <c:pt idx="1">
                  <c:v>Национальная экономика</c:v>
                </c:pt>
                <c:pt idx="2">
                  <c:v>ЖКХ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Физическая культура и спорт</c:v>
                </c:pt>
                <c:pt idx="7">
                  <c:v>СМИ</c:v>
                </c:pt>
                <c:pt idx="8">
                  <c:v>Условно утвержденные расходы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17.600000000000001</c:v>
                </c:pt>
                <c:pt idx="1">
                  <c:v>1.9</c:v>
                </c:pt>
                <c:pt idx="2">
                  <c:v>1.1000000000000001</c:v>
                </c:pt>
                <c:pt idx="3">
                  <c:v>75.099999999999994</c:v>
                </c:pt>
                <c:pt idx="4">
                  <c:v>0.4</c:v>
                </c:pt>
                <c:pt idx="5">
                  <c:v>0.4</c:v>
                </c:pt>
                <c:pt idx="6">
                  <c:v>0.1</c:v>
                </c:pt>
                <c:pt idx="7">
                  <c:v>0.9</c:v>
                </c:pt>
                <c:pt idx="8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1A6-4158-AB50-4E1AFB40BF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90">
          <a:noFill/>
        </a:ln>
      </c:spPr>
    </c:plotArea>
    <c:legend>
      <c:legendPos val="r"/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68576284300969226"/>
          <c:y val="0.17714548531982385"/>
          <c:w val="0.30793932560143672"/>
          <c:h val="0.82285451468017612"/>
        </c:manualLayout>
      </c:layout>
      <c:overlay val="0"/>
      <c:spPr>
        <a:solidFill>
          <a:schemeClr val="bg1"/>
        </a:solidFill>
        <a:ln w="6321"/>
      </c:spPr>
      <c:txPr>
        <a:bodyPr/>
        <a:lstStyle/>
        <a:p>
          <a:pPr>
            <a:defRPr sz="1600">
              <a:solidFill>
                <a:schemeClr val="accent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3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599821608331308E-2"/>
          <c:y val="9.7188891669842986E-2"/>
          <c:w val="0.91440013921466257"/>
          <c:h val="0.82224505149218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365029876529249E-3"/>
                  <c:y val="0.341616759446928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1102949,4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2BF-45BB-81E8-A01AF2A9D5E9}"/>
                </c:ext>
              </c:extLst>
            </c:dLbl>
            <c:dLbl>
              <c:idx val="1"/>
              <c:layout>
                <c:manualLayout>
                  <c:x val="-1.478834329217741E-3"/>
                  <c:y val="0.381458379568966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1050039,8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2BF-45BB-81E8-A01AF2A9D5E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847634,4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2EF-49C6-AC60-F67DCC9BA3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1102949.3999999999</c:v>
                </c:pt>
                <c:pt idx="1">
                  <c:v>1050039.8</c:v>
                </c:pt>
                <c:pt idx="2">
                  <c:v>847634.4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12-48D3-81E7-AC6E1DCEFAE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39-448A-9E4A-CF6FABAB63C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39-448A-9E4A-CF6FABAB63C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939-448A-9E4A-CF6FABAB63CA}"/>
              </c:ext>
            </c:extLst>
          </c:dPt>
          <c:dLbls>
            <c:dLbl>
              <c:idx val="0"/>
              <c:layout>
                <c:manualLayout>
                  <c:x val="7.394171646088163E-4"/>
                  <c:y val="0.29783990756326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1102949,4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550121712723042"/>
                      <c:h val="4.637522631604106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3939-448A-9E4A-CF6FABAB63CA}"/>
                </c:ext>
              </c:extLst>
            </c:dLbl>
            <c:dLbl>
              <c:idx val="1"/>
              <c:layout>
                <c:manualLayout>
                  <c:x val="0"/>
                  <c:y val="0.351016929466825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1050039,8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939-448A-9E4A-CF6FABAB63CA}"/>
                </c:ext>
              </c:extLst>
            </c:dLbl>
            <c:dLbl>
              <c:idx val="2"/>
              <c:layout>
                <c:manualLayout>
                  <c:x val="-1.0844659802493857E-16"/>
                  <c:y val="0.352292714863690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847634,4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939-448A-9E4A-CF6FABAB63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1102949.3999999999</c:v>
                </c:pt>
                <c:pt idx="1">
                  <c:v>1050039.8</c:v>
                </c:pt>
                <c:pt idx="2">
                  <c:v>847634.4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12-48D3-81E7-AC6E1DCEF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122227712"/>
        <c:axId val="122245888"/>
      </c:barChart>
      <c:catAx>
        <c:axId val="122227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245888"/>
        <c:crosses val="autoZero"/>
        <c:auto val="1"/>
        <c:lblAlgn val="ctr"/>
        <c:lblOffset val="100"/>
        <c:noMultiLvlLbl val="0"/>
      </c:catAx>
      <c:valAx>
        <c:axId val="122245888"/>
        <c:scaling>
          <c:orientation val="minMax"/>
          <c:min val="0"/>
        </c:scaling>
        <c:delete val="1"/>
        <c:axPos val="l"/>
        <c:numFmt formatCode="#,##0.0" sourceLinked="1"/>
        <c:majorTickMark val="out"/>
        <c:minorTickMark val="none"/>
        <c:tickLblPos val="nextTo"/>
        <c:crossAx val="122227712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0.19062</cdr:y>
    </cdr:from>
    <cdr:to>
      <cdr:x>0.27475</cdr:x>
      <cdr:y>0.66825</cdr:y>
    </cdr:to>
    <cdr:sp macro="" textlink="">
      <cdr:nvSpPr>
        <cdr:cNvPr id="2" name="Круговая стрелка 1"/>
        <cdr:cNvSpPr/>
      </cdr:nvSpPr>
      <cdr:spPr>
        <a:xfrm xmlns:a="http://schemas.openxmlformats.org/drawingml/2006/main" rot="13922791">
          <a:off x="-115931" y="1071708"/>
          <a:ext cx="2592111" cy="2517715"/>
        </a:xfrm>
        <a:prstGeom xmlns:a="http://schemas.openxmlformats.org/drawingml/2006/main" prst="circularArrow">
          <a:avLst>
            <a:gd name="adj1" fmla="val 9029"/>
            <a:gd name="adj2" fmla="val 1041232"/>
            <a:gd name="adj3" fmla="val 20312039"/>
            <a:gd name="adj4" fmla="val 16548566"/>
            <a:gd name="adj5" fmla="val 125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0.65529</cdr:x>
      <cdr:y>0.30917</cdr:y>
    </cdr:from>
    <cdr:to>
      <cdr:x>0.70713</cdr:x>
      <cdr:y>0.63239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="" xmlns:a16="http://schemas.microsoft.com/office/drawing/2014/main" id="{F8CB4B52-3AD0-43AA-A348-6D6D9669A81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004957" y="1677867"/>
          <a:ext cx="475012" cy="1754101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0.02479</cdr:x>
      <cdr:y>0.29152</cdr:y>
    </cdr:from>
    <cdr:to>
      <cdr:x>0.10511</cdr:x>
      <cdr:y>0.64619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2448272"/>
          <a:ext cx="697627" cy="472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0.09116</cdr:x>
      <cdr:y>0.45073</cdr:y>
    </cdr:from>
    <cdr:to>
      <cdr:x>0.14926</cdr:x>
      <cdr:y>0.45073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="" xmlns:a16="http://schemas.microsoft.com/office/drawing/2014/main" id="{C2665CD1-EB18-404B-B3C2-17F36FCD8BE1}"/>
            </a:ext>
          </a:extLst>
        </cdr:cNvPr>
        <cdr:cNvCxnSpPr/>
      </cdr:nvCxnSpPr>
      <cdr:spPr>
        <a:xfrm xmlns:a="http://schemas.openxmlformats.org/drawingml/2006/main" flipH="1">
          <a:off x="792088" y="2664296"/>
          <a:ext cx="504056" cy="0"/>
        </a:xfrm>
        <a:prstGeom xmlns:a="http://schemas.openxmlformats.org/drawingml/2006/main" prst="lin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0.8106</cdr:x>
      <cdr:y>0</cdr:y>
    </cdr:from>
    <cdr:to>
      <cdr:x>0.91951</cdr:x>
      <cdr:y>0.06926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06075" y="-1077219"/>
          <a:ext cx="914400" cy="389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0.02479</cdr:x>
      <cdr:y>0.29152</cdr:y>
    </cdr:from>
    <cdr:to>
      <cdr:x>0.10511</cdr:x>
      <cdr:y>0.64619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2448272"/>
          <a:ext cx="697627" cy="472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0.09116</cdr:x>
      <cdr:y>0.45073</cdr:y>
    </cdr:from>
    <cdr:to>
      <cdr:x>0.14926</cdr:x>
      <cdr:y>0.45073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="" xmlns:a16="http://schemas.microsoft.com/office/drawing/2014/main" id="{1E17E214-D002-4908-944D-6064350AA584}"/>
            </a:ext>
          </a:extLst>
        </cdr:cNvPr>
        <cdr:cNvCxnSpPr/>
      </cdr:nvCxnSpPr>
      <cdr:spPr>
        <a:xfrm xmlns:a="http://schemas.openxmlformats.org/drawingml/2006/main" flipH="1">
          <a:off x="792088" y="2664296"/>
          <a:ext cx="504056" cy="0"/>
        </a:xfrm>
        <a:prstGeom xmlns:a="http://schemas.openxmlformats.org/drawingml/2006/main" prst="lin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0.8106</cdr:x>
      <cdr:y>0</cdr:y>
    </cdr:from>
    <cdr:to>
      <cdr:x>0.91951</cdr:x>
      <cdr:y>0.06926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06075" y="-1077219"/>
          <a:ext cx="914400" cy="389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0.02479</cdr:x>
      <cdr:y>0.29152</cdr:y>
    </cdr:from>
    <cdr:to>
      <cdr:x>0.10511</cdr:x>
      <cdr:y>0.64619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2448272"/>
          <a:ext cx="697627" cy="472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0.09116</cdr:x>
      <cdr:y>0.45073</cdr:y>
    </cdr:from>
    <cdr:to>
      <cdr:x>0.14926</cdr:x>
      <cdr:y>0.45073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="" xmlns:a16="http://schemas.microsoft.com/office/drawing/2014/main" id="{CFA63239-59F3-44A2-BE5F-3040CB5E8B83}"/>
            </a:ext>
          </a:extLst>
        </cdr:cNvPr>
        <cdr:cNvCxnSpPr/>
      </cdr:nvCxnSpPr>
      <cdr:spPr>
        <a:xfrm xmlns:a="http://schemas.openxmlformats.org/drawingml/2006/main" flipH="1">
          <a:off x="792088" y="2664296"/>
          <a:ext cx="504056" cy="0"/>
        </a:xfrm>
        <a:prstGeom xmlns:a="http://schemas.openxmlformats.org/drawingml/2006/main" prst="lin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0.8106</cdr:x>
      <cdr:y>0</cdr:y>
    </cdr:from>
    <cdr:to>
      <cdr:x>0.91951</cdr:x>
      <cdr:y>0.06926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06075" y="-1077219"/>
          <a:ext cx="914400" cy="389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0.18206</cdr:x>
      <cdr:y>0.16464</cdr:y>
    </cdr:from>
    <cdr:to>
      <cdr:x>0.30254</cdr:x>
      <cdr:y>0.23988</cdr:y>
    </cdr:to>
    <cdr:sp macro="" textlink="">
      <cdr:nvSpPr>
        <cdr:cNvPr id="2" name="TextBox 37">
          <a:extLst xmlns:a="http://schemas.openxmlformats.org/drawingml/2006/main">
            <a:ext uri="{FF2B5EF4-FFF2-40B4-BE49-F238E27FC236}">
              <a16:creationId xmlns="" xmlns:a16="http://schemas.microsoft.com/office/drawing/2014/main" id="{EF0C01C0-C17C-2627-3626-83A3193C1E82}"/>
            </a:ext>
          </a:extLst>
        </cdr:cNvPr>
        <cdr:cNvSpPr txBox="1"/>
      </cdr:nvSpPr>
      <cdr:spPr>
        <a:xfrm xmlns:a="http://schemas.openxmlformats.org/drawingml/2006/main">
          <a:off x="1563503" y="905801"/>
          <a:ext cx="1034664" cy="41396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68580" tIns="34291" rIns="68580" bIns="34291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80000"/>
            </a:lnSpc>
          </a:pPr>
          <a:endParaRPr lang="ru-RU" sz="2800" b="1" dirty="0">
            <a:solidFill>
              <a:srgbClr val="3B4555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0.79363</cdr:x>
      <cdr:y>0.12081</cdr:y>
    </cdr:from>
    <cdr:to>
      <cdr:x>0.91412</cdr:x>
      <cdr:y>0.19605</cdr:y>
    </cdr:to>
    <cdr:sp macro="" textlink="">
      <cdr:nvSpPr>
        <cdr:cNvPr id="3" name="TextBox 37">
          <a:extLst xmlns:a="http://schemas.openxmlformats.org/drawingml/2006/main">
            <a:ext uri="{FF2B5EF4-FFF2-40B4-BE49-F238E27FC236}">
              <a16:creationId xmlns="" xmlns:a16="http://schemas.microsoft.com/office/drawing/2014/main" id="{FCB69D45-9672-3423-6874-F96DE208D4A3}"/>
            </a:ext>
          </a:extLst>
        </cdr:cNvPr>
        <cdr:cNvSpPr txBox="1"/>
      </cdr:nvSpPr>
      <cdr:spPr>
        <a:xfrm xmlns:a="http://schemas.openxmlformats.org/drawingml/2006/main">
          <a:off x="6815571" y="664661"/>
          <a:ext cx="1034750" cy="41396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68580" tIns="34291" rIns="68580" bIns="34291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80000"/>
            </a:lnSpc>
          </a:pPr>
          <a:endParaRPr lang="ru-RU" sz="2800" b="1" dirty="0">
            <a:solidFill>
              <a:srgbClr val="3B4555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0.47933</cdr:x>
      <cdr:y>0.11132</cdr:y>
    </cdr:from>
    <cdr:to>
      <cdr:x>0.61347</cdr:x>
      <cdr:y>0.16519</cdr:y>
    </cdr:to>
    <cdr:sp macro="" textlink="">
      <cdr:nvSpPr>
        <cdr:cNvPr id="4" name="TextBox 37">
          <a:extLst xmlns:a="http://schemas.openxmlformats.org/drawingml/2006/main">
            <a:ext uri="{FF2B5EF4-FFF2-40B4-BE49-F238E27FC236}">
              <a16:creationId xmlns="" xmlns:a16="http://schemas.microsoft.com/office/drawing/2014/main" id="{FCB69D45-9672-3423-6874-F96DE208D4A3}"/>
            </a:ext>
          </a:extLst>
        </cdr:cNvPr>
        <cdr:cNvSpPr txBox="1"/>
      </cdr:nvSpPr>
      <cdr:spPr>
        <a:xfrm xmlns:a="http://schemas.openxmlformats.org/drawingml/2006/main">
          <a:off x="4116372" y="612444"/>
          <a:ext cx="1151977" cy="2963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68580" tIns="34291" rIns="68580" bIns="34291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80000"/>
            </a:lnSpc>
          </a:pPr>
          <a:endParaRPr lang="ru-RU" sz="1800" b="1" dirty="0">
            <a:solidFill>
              <a:srgbClr val="3B4555"/>
            </a:solidFill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777" tIns="45888" rIns="91777" bIns="458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777" tIns="45888" rIns="91777" bIns="45888" rtlCol="0"/>
          <a:lstStyle>
            <a:lvl1pPr algn="r">
              <a:defRPr sz="1200"/>
            </a:lvl1pPr>
          </a:lstStyle>
          <a:p>
            <a:fld id="{369E936E-526C-4DA7-95C3-1FABCBEE06F8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77" tIns="45888" rIns="91777" bIns="4588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777" tIns="45888" rIns="91777" bIns="4588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777" tIns="45888" rIns="91777" bIns="458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777" tIns="45888" rIns="91777" bIns="45888" rtlCol="0" anchor="b"/>
          <a:lstStyle>
            <a:lvl1pPr algn="r">
              <a:defRPr sz="1200"/>
            </a:lvl1pPr>
          </a:lstStyle>
          <a:p>
            <a:fld id="{7AFC990C-BC2E-40B1-89FD-3FB921E1F4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10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990C-BC2E-40B1-89FD-3FB921E1F44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990C-BC2E-40B1-89FD-3FB921E1F44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556B2-E7A6-4F80-AC30-C2285D4822CE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39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990C-BC2E-40B1-89FD-3FB921E1F44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472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C990C-BC2E-40B1-89FD-3FB921E1F44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17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A18D77-4768-46CD-B1B7-71DDDCD68AC0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F4FEFF-77E0-4B37-834F-06FF44119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fin_smid@post.eao.r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7739" y="4007013"/>
            <a:ext cx="11473208" cy="2557894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Разработан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основе решения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Собрания депутатов Смидовичского муниципального района от 29.12.2025 № 89 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утверждении бюджета муниципального образования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Смидовичский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муниципальный район» на 2026 год и на плановый период 2027 и 2028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годов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4083" y="1122187"/>
            <a:ext cx="10642060" cy="3035030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граждан</a:t>
            </a:r>
            <a:b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Смидовичского муниципального района</a:t>
            </a:r>
            <a: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2026 год и на плановый период</a:t>
            </a:r>
            <a:b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2027 и 2028 годов</a:t>
            </a:r>
            <a:endParaRPr lang="ru-RU" sz="45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6931" y="285009"/>
            <a:ext cx="82414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Основные 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понятия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18953" y="1479259"/>
            <a:ext cx="8817429" cy="7837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a:rPr>
              <a:t>Бюджет – форма образования и расходования денежных средств , предназначенных для финансового обеспечения задач и функций государства и местного самоуправления 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1106384" y="2594756"/>
            <a:ext cx="3253839" cy="14844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7099727" y="2630384"/>
            <a:ext cx="3016332" cy="144878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выплачиваемые                             из бюджета</a:t>
            </a:r>
          </a:p>
          <a:p>
            <a:pPr algn="just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денежные средства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18953" y="4791894"/>
            <a:ext cx="8823367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СБАЛАНСИРОВАННЫЙ БЮДЖЕТ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равенство доходов и расходов бюджета</a:t>
            </a: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расходами</a:t>
            </a: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превышение расходов бюджета над его расходами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732" y="478921"/>
            <a:ext cx="9974942" cy="734765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Этапы бюджетного процесса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13273183"/>
              </p:ext>
            </p:extLst>
          </p:nvPr>
        </p:nvGraphicFramePr>
        <p:xfrm>
          <a:off x="2438827" y="1552074"/>
          <a:ext cx="9656660" cy="4763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553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00696" y="39960"/>
            <a:ext cx="5248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Что означает исполнение бюджета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33154" y="532746"/>
            <a:ext cx="3194463" cy="540689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glow>
              <a:srgbClr val="FF0000">
                <a:alpha val="29000"/>
              </a:srgbClr>
            </a:glow>
          </a:effectLst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Georgia" pitchFamily="18" charset="0"/>
              </a:rPr>
              <a:t>Доходы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3777" y="1319926"/>
            <a:ext cx="3325091" cy="7056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016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i="1" dirty="0">
                <a:solidFill>
                  <a:schemeClr val="tx1"/>
                </a:solidFill>
              </a:rPr>
              <a:t>В соответствии со ст.218 Бюджетного кодекса РФ исполнение бюджета по доходам предусматривает: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3777" y="2210500"/>
            <a:ext cx="3325091" cy="850783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/>
              <a:t>1. Зачисление на единый счет бюджета доходов от распределения налогов, сборов и иных поступлений, </a:t>
            </a:r>
            <a:r>
              <a:rPr lang="ru-RU" sz="1200" dirty="0">
                <a:solidFill>
                  <a:schemeClr val="bg1"/>
                </a:solidFill>
              </a:rPr>
              <a:t>согласно</a:t>
            </a:r>
            <a:r>
              <a:rPr lang="ru-RU" sz="1200" dirty="0"/>
              <a:t>  законодательству Российской Федерации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6275" y="3315696"/>
            <a:ext cx="3348843" cy="863722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/>
              <a:t>2. Перечисление излишне распределенных сумм, возврат излишне уплаченных или излишне взысканных сумм, согласно  законодательству Российской Федерации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50027" y="4436831"/>
            <a:ext cx="3313216" cy="90644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/>
              <a:t>3. Зачет излишне уплаченных или излишне взысканных сумм в соответствии с законодательством Российской Федерации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923721" y="532748"/>
            <a:ext cx="3172571" cy="540687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Georgia" pitchFamily="18" charset="0"/>
              </a:rPr>
              <a:t>Расходы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15769" y="1303018"/>
            <a:ext cx="3180523" cy="73947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016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chemeClr val="tx1"/>
                </a:solidFill>
              </a:rPr>
              <a:t>В соответствии со ст.219 Бюджетного кодекса РФ установлены основные этапы: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15769" y="2226388"/>
            <a:ext cx="3180523" cy="77127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1. Принятие и учет бюджетных и денежных  обязательств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95283" y="3315696"/>
            <a:ext cx="3156668" cy="834889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2. Подтверждение денежных обязательств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975401" y="4436831"/>
            <a:ext cx="3172571" cy="90644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3. Санкционирование оплаты денежных обязательств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81959" y="1672755"/>
            <a:ext cx="11927" cy="435830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6" idx="2"/>
            <a:endCxn id="7" idx="0"/>
          </p:cNvCxnSpPr>
          <p:nvPr/>
        </p:nvCxnSpPr>
        <p:spPr>
          <a:xfrm rot="16200000" flipH="1">
            <a:off x="2510109" y="1193711"/>
            <a:ext cx="246491" cy="593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13" idx="2"/>
            <a:endCxn id="14" idx="0"/>
          </p:cNvCxnSpPr>
          <p:nvPr/>
        </p:nvCxnSpPr>
        <p:spPr>
          <a:xfrm flipH="1">
            <a:off x="7506029" y="1073435"/>
            <a:ext cx="3976" cy="22959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endCxn id="14" idx="3"/>
          </p:cNvCxnSpPr>
          <p:nvPr/>
        </p:nvCxnSpPr>
        <p:spPr>
          <a:xfrm flipH="1">
            <a:off x="9096295" y="1672753"/>
            <a:ext cx="258415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5" idx="3"/>
          </p:cNvCxnSpPr>
          <p:nvPr/>
        </p:nvCxnSpPr>
        <p:spPr>
          <a:xfrm flipH="1">
            <a:off x="9096292" y="2612025"/>
            <a:ext cx="230589" cy="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9147974" y="3733139"/>
            <a:ext cx="214687" cy="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9151951" y="4890055"/>
            <a:ext cx="230588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9134054" y="5987323"/>
            <a:ext cx="242519" cy="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7" idx="1"/>
          </p:cNvCxnSpPr>
          <p:nvPr/>
        </p:nvCxnSpPr>
        <p:spPr>
          <a:xfrm>
            <a:off x="581956" y="1672754"/>
            <a:ext cx="391821" cy="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8" idx="1"/>
          </p:cNvCxnSpPr>
          <p:nvPr/>
        </p:nvCxnSpPr>
        <p:spPr>
          <a:xfrm>
            <a:off x="599819" y="2635891"/>
            <a:ext cx="373959" cy="1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9" idx="1"/>
          </p:cNvCxnSpPr>
          <p:nvPr/>
        </p:nvCxnSpPr>
        <p:spPr>
          <a:xfrm>
            <a:off x="593886" y="3747557"/>
            <a:ext cx="332391" cy="1588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endCxn id="10" idx="1"/>
          </p:cNvCxnSpPr>
          <p:nvPr/>
        </p:nvCxnSpPr>
        <p:spPr>
          <a:xfrm>
            <a:off x="605798" y="4890055"/>
            <a:ext cx="344229" cy="1588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11" idx="1"/>
          </p:cNvCxnSpPr>
          <p:nvPr/>
        </p:nvCxnSpPr>
        <p:spPr>
          <a:xfrm flipV="1">
            <a:off x="596854" y="6021130"/>
            <a:ext cx="388798" cy="9933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9360670" y="1655854"/>
            <a:ext cx="43729" cy="434141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6003235" y="5617604"/>
            <a:ext cx="3156668" cy="82693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4. Подтверждение исполнения денежных обязательств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85652" y="5617604"/>
            <a:ext cx="3265715" cy="807051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016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/>
              <a:t>4. Уточнение администраторов доходов бюджета платежей в бюджеты бюджетной системы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4161781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0406" y="145808"/>
            <a:ext cx="4017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>
                <a:solidFill>
                  <a:schemeClr val="bg1"/>
                </a:solidFill>
              </a:rPr>
              <a:t>Доходы бюджета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9215" y="756044"/>
            <a:ext cx="11590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Доходы бюджета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– это поступающие в бюджет денежные средства, за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исключением 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средств, являющихся источниками финансирования дефицита бюджета.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65070" y="1499685"/>
            <a:ext cx="3016333" cy="7810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270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Доходы бюджета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43202" y="2726164"/>
            <a:ext cx="2933204" cy="7810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01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Неналоговые доходы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13914" y="2739796"/>
            <a:ext cx="2196935" cy="78105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01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1259" y="2740678"/>
            <a:ext cx="2185060" cy="7810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01600" prst="convex"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Налоговые доходы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049149" y="2305106"/>
            <a:ext cx="0" cy="4434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2" idx="0"/>
          </p:cNvCxnSpPr>
          <p:nvPr/>
        </p:nvCxnSpPr>
        <p:spPr>
          <a:xfrm>
            <a:off x="1353788" y="3521728"/>
            <a:ext cx="1" cy="207126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190586" y="3520846"/>
            <a:ext cx="0" cy="36242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6" idx="1"/>
          </p:cNvCxnSpPr>
          <p:nvPr/>
        </p:nvCxnSpPr>
        <p:spPr>
          <a:xfrm rot="10800000">
            <a:off x="2233738" y="1890210"/>
            <a:ext cx="3313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>
            <a:off x="5511959" y="1878336"/>
            <a:ext cx="580084" cy="98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248231" y="1904724"/>
            <a:ext cx="0" cy="83595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104529" y="1902084"/>
            <a:ext cx="0" cy="80604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 descr="image_09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4228" y="1705769"/>
            <a:ext cx="4283611" cy="26151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890161" y="3893296"/>
            <a:ext cx="2268187" cy="270344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397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>
              <a:solidFill>
                <a:schemeClr val="tx1"/>
              </a:solidFill>
            </a:endParaRPr>
          </a:p>
          <a:p>
            <a:pPr algn="ctr"/>
            <a:r>
              <a:rPr lang="ru-RU" sz="1350" i="1" dirty="0">
                <a:solidFill>
                  <a:schemeClr val="tx1"/>
                </a:solidFill>
              </a:rPr>
              <a:t>Поступления доходов </a:t>
            </a:r>
            <a:r>
              <a:rPr lang="ru-RU" sz="1350" i="1" dirty="0" smtClean="0">
                <a:solidFill>
                  <a:schemeClr val="tx1"/>
                </a:solidFill>
              </a:rPr>
              <a:t>от </a:t>
            </a:r>
            <a:r>
              <a:rPr lang="ru-RU" sz="1350" i="1" dirty="0">
                <a:solidFill>
                  <a:schemeClr val="tx1"/>
                </a:solidFill>
              </a:rPr>
              <a:t>бюджетов других уровней бюджетной системы РФ: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50" i="1" dirty="0">
                <a:solidFill>
                  <a:schemeClr val="tx1"/>
                </a:solidFill>
              </a:rPr>
              <a:t>Дотации;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50" i="1" dirty="0">
                <a:solidFill>
                  <a:schemeClr val="tx1"/>
                </a:solidFill>
              </a:rPr>
              <a:t>Субвенции;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50" i="1" dirty="0">
                <a:solidFill>
                  <a:schemeClr val="tx1"/>
                </a:solidFill>
              </a:rPr>
              <a:t>Субсидии;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50" i="1" dirty="0">
                <a:solidFill>
                  <a:schemeClr val="tx1"/>
                </a:solidFill>
              </a:rPr>
              <a:t>Иные межбюджетные трансферты;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50" i="1" dirty="0">
                <a:solidFill>
                  <a:schemeClr val="tx1"/>
                </a:solidFill>
              </a:rPr>
              <a:t>Прочие безвозмездные                                                                                                  поступления.</a:t>
            </a:r>
          </a:p>
          <a:p>
            <a:pPr marL="179388">
              <a:tabLst>
                <a:tab pos="269875" algn="l"/>
              </a:tabLst>
            </a:pPr>
            <a:r>
              <a:rPr lang="ru-RU" sz="135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18046" y="3922332"/>
            <a:ext cx="2945080" cy="234612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397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1400" i="1" dirty="0" smtClean="0">
                <a:solidFill>
                  <a:schemeClr val="tx1"/>
                </a:solidFill>
              </a:rPr>
              <a:t>  </a:t>
            </a:r>
            <a:r>
              <a:rPr lang="ru-RU" sz="1400" i="1" dirty="0" smtClean="0">
                <a:solidFill>
                  <a:schemeClr val="tx1"/>
                </a:solidFill>
              </a:rPr>
              <a:t>  Доходы </a:t>
            </a:r>
            <a:r>
              <a:rPr lang="ru-RU" sz="1400" i="1" dirty="0">
                <a:solidFill>
                  <a:schemeClr val="tx1"/>
                </a:solidFill>
              </a:rPr>
              <a:t>от использования</a:t>
            </a:r>
          </a:p>
          <a:p>
            <a:r>
              <a:rPr lang="ru-RU" sz="1400" i="1" dirty="0">
                <a:solidFill>
                  <a:schemeClr val="tx1"/>
                </a:solidFill>
              </a:rPr>
              <a:t>   </a:t>
            </a:r>
            <a:r>
              <a:rPr lang="ru-RU" sz="1400" i="1" dirty="0" smtClean="0">
                <a:solidFill>
                  <a:schemeClr val="tx1"/>
                </a:solidFill>
              </a:rPr>
              <a:t>муниципального имущества</a:t>
            </a:r>
            <a:r>
              <a:rPr lang="ru-RU" sz="1400" i="1" dirty="0">
                <a:solidFill>
                  <a:schemeClr val="tx1"/>
                </a:solidFill>
              </a:rPr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i="1" dirty="0">
                <a:solidFill>
                  <a:schemeClr val="tx1"/>
                </a:solidFill>
              </a:rPr>
              <a:t>Платежи при пользовании природными ресурсами;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i="1" dirty="0">
                <a:solidFill>
                  <a:schemeClr val="tx1"/>
                </a:solidFill>
              </a:rPr>
              <a:t>Доходы от оказания платных </a:t>
            </a:r>
            <a:r>
              <a:rPr lang="ru-RU" sz="1400" i="1" dirty="0" smtClean="0">
                <a:solidFill>
                  <a:schemeClr val="tx1"/>
                </a:solidFill>
              </a:rPr>
              <a:t>услуг и компенсации затрат государства;</a:t>
            </a:r>
            <a:endParaRPr lang="ru-RU" sz="1400" i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i="1" dirty="0">
                <a:solidFill>
                  <a:schemeClr val="tx1"/>
                </a:solidFill>
              </a:rPr>
              <a:t>Штрафы;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i="1" dirty="0">
                <a:solidFill>
                  <a:schemeClr val="tx1"/>
                </a:solidFill>
              </a:rPr>
              <a:t>Иные неналоговые платежи.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0635" y="3728854"/>
            <a:ext cx="2066307" cy="28969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397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>
              <a:solidFill>
                <a:schemeClr val="tx1"/>
              </a:solidFill>
            </a:endParaRPr>
          </a:p>
          <a:p>
            <a:pPr algn="ctr"/>
            <a:endParaRPr lang="ru-RU" sz="1400" i="1" dirty="0" smtClean="0">
              <a:solidFill>
                <a:schemeClr val="tx1"/>
              </a:solidFill>
            </a:endParaRPr>
          </a:p>
          <a:p>
            <a:pPr algn="ctr"/>
            <a:endParaRPr lang="ru-RU" sz="1390" i="1" dirty="0" smtClean="0">
              <a:solidFill>
                <a:schemeClr val="tx1"/>
              </a:solidFill>
            </a:endParaRPr>
          </a:p>
          <a:p>
            <a:pPr algn="ctr"/>
            <a:r>
              <a:rPr lang="ru-RU" sz="1390" i="1" dirty="0" smtClean="0">
                <a:solidFill>
                  <a:schemeClr val="tx1"/>
                </a:solidFill>
              </a:rPr>
              <a:t>Поступления </a:t>
            </a:r>
            <a:r>
              <a:rPr lang="ru-RU" sz="1390" i="1" dirty="0">
                <a:solidFill>
                  <a:schemeClr val="tx1"/>
                </a:solidFill>
              </a:rPr>
              <a:t>от уплаты налогов, установленных Налоговым кодексом Российской Федерации</a:t>
            </a:r>
            <a:r>
              <a:rPr lang="ru-RU" sz="1390" i="1" dirty="0" smtClean="0">
                <a:solidFill>
                  <a:schemeClr val="tx1"/>
                </a:solidFill>
              </a:rPr>
              <a:t>:</a:t>
            </a:r>
            <a:endParaRPr lang="ru-RU" sz="1390" i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90" i="1" dirty="0">
                <a:solidFill>
                  <a:schemeClr val="tx1"/>
                </a:solidFill>
              </a:rPr>
              <a:t>Налог на доходы физических лиц</a:t>
            </a:r>
            <a:r>
              <a:rPr lang="ru-RU" sz="1390" i="1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90" i="1" dirty="0" smtClean="0">
                <a:solidFill>
                  <a:schemeClr val="tx1"/>
                </a:solidFill>
              </a:rPr>
              <a:t>Акцизы; </a:t>
            </a:r>
            <a:endParaRPr lang="ru-RU" sz="1390" i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90" i="1" dirty="0">
                <a:solidFill>
                  <a:schemeClr val="tx1"/>
                </a:solidFill>
              </a:rPr>
              <a:t>Налоги на совокупный доход;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390" i="1" dirty="0" smtClean="0">
                <a:solidFill>
                  <a:schemeClr val="tx1"/>
                </a:solidFill>
              </a:rPr>
              <a:t>Государственная пошлина.</a:t>
            </a:r>
            <a:endParaRPr lang="ru-RU" sz="1390" i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400" i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400" i="1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7012381" y="3556887"/>
            <a:ext cx="0" cy="36242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754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6784037" y="2296178"/>
            <a:ext cx="47712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i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40363" y="2588565"/>
            <a:ext cx="9671952" cy="1175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Смидовичского муниципального района</a:t>
            </a:r>
            <a:endParaRPr lang="ru-RU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91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264" y="234454"/>
            <a:ext cx="11249526" cy="596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i="1" dirty="0">
                <a:solidFill>
                  <a:schemeClr val="tx2">
                    <a:lumMod val="75000"/>
                  </a:schemeClr>
                </a:solidFill>
              </a:rPr>
              <a:t>Структура доходов бюджета 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</a:rPr>
              <a:t>муниципального района на </a:t>
            </a:r>
            <a:r>
              <a:rPr lang="ru-RU" sz="3000" b="1" i="1" dirty="0">
                <a:solidFill>
                  <a:schemeClr val="tx2">
                    <a:lumMod val="75000"/>
                  </a:schemeClr>
                </a:solidFill>
              </a:rPr>
              <a:t>2026 год</a:t>
            </a:r>
          </a:p>
        </p:txBody>
      </p:sp>
      <p:sp>
        <p:nvSpPr>
          <p:cNvPr id="3" name="Овал 2"/>
          <p:cNvSpPr/>
          <p:nvPr/>
        </p:nvSpPr>
        <p:spPr>
          <a:xfrm rot="10800000">
            <a:off x="322023" y="1842381"/>
            <a:ext cx="6571761" cy="3355451"/>
          </a:xfrm>
          <a:prstGeom prst="ellipse">
            <a:avLst/>
          </a:prstGeom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600000" lon="0" rev="0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 rot="10800000">
            <a:off x="1796993" y="2812381"/>
            <a:ext cx="5096787" cy="133250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chemeClr val="bg1">
                <a:alpha val="43000"/>
              </a:schemeClr>
            </a:outerShdw>
          </a:effectLst>
          <a:scene3d>
            <a:camera prst="orthographicFront">
              <a:rot lat="1500000" lon="0" rev="0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 rot="10800000">
            <a:off x="3405440" y="2898301"/>
            <a:ext cx="3458819" cy="97006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900000" lon="0" rev="21599994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rot="10800000">
            <a:off x="4701210" y="3009363"/>
            <a:ext cx="2192575" cy="6695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900000" lon="0" rev="21599994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37641" y="1232826"/>
            <a:ext cx="1804947" cy="4691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Доходы всего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940112" y="1701945"/>
            <a:ext cx="0" cy="109796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87865" y="1038377"/>
            <a:ext cx="1876507" cy="56851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Безвозмездные поступления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747150" y="1621407"/>
            <a:ext cx="4969" cy="134761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997930" y="5629525"/>
            <a:ext cx="1940119" cy="58839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Неналоговые доходы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4231781" y="3757955"/>
            <a:ext cx="26491" cy="1871570"/>
          </a:xfrm>
          <a:prstGeom prst="straightConnector1">
            <a:avLst/>
          </a:prstGeom>
          <a:ln>
            <a:solidFill>
              <a:srgbClr val="0070C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468383" y="3678927"/>
            <a:ext cx="0" cy="1439187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1819" y="3272367"/>
            <a:ext cx="1260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1102949,4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95172" y="3272367"/>
            <a:ext cx="1132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926311,1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34956" y="3228945"/>
            <a:ext cx="1018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15947,1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48895" y="3175982"/>
            <a:ext cx="1385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160691,2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949468"/>
              </p:ext>
            </p:extLst>
          </p:nvPr>
        </p:nvGraphicFramePr>
        <p:xfrm>
          <a:off x="8419952" y="2600700"/>
          <a:ext cx="2931621" cy="2552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2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3633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4786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246912,1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4786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248134,1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054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429516,1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ежбюджетные трансферты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1748,8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0142822" y="1895588"/>
            <a:ext cx="1157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тыс. руб.</a:t>
            </a: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4345387" y="102409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5120827" y="1293608"/>
            <a:ext cx="3384544" cy="115930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5498324" y="5148938"/>
            <a:ext cx="1940119" cy="58839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Налоговые доходы</a:t>
            </a:r>
          </a:p>
        </p:txBody>
      </p:sp>
    </p:spTree>
    <p:extLst>
      <p:ext uri="{BB962C8B-B14F-4D97-AF65-F5344CB8AC3E}">
        <p14:creationId xmlns:p14="http://schemas.microsoft.com/office/powerpoint/2010/main" val="34108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9590"/>
            <a:ext cx="11357810" cy="596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i="1" dirty="0">
                <a:solidFill>
                  <a:schemeClr val="tx2">
                    <a:lumMod val="75000"/>
                  </a:schemeClr>
                </a:solidFill>
              </a:rPr>
              <a:t>Структура доходов бюджета 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</a:rPr>
              <a:t>муниципального района на </a:t>
            </a:r>
            <a:r>
              <a:rPr lang="ru-RU" sz="3000" b="1" i="1" dirty="0">
                <a:solidFill>
                  <a:schemeClr val="tx2">
                    <a:lumMod val="75000"/>
                  </a:schemeClr>
                </a:solidFill>
              </a:rPr>
              <a:t>2027 год</a:t>
            </a:r>
          </a:p>
        </p:txBody>
      </p:sp>
      <p:sp>
        <p:nvSpPr>
          <p:cNvPr id="3" name="Овал 2"/>
          <p:cNvSpPr/>
          <p:nvPr/>
        </p:nvSpPr>
        <p:spPr>
          <a:xfrm rot="10800000">
            <a:off x="350457" y="1804222"/>
            <a:ext cx="6571761" cy="3355451"/>
          </a:xfrm>
          <a:prstGeom prst="ellipse">
            <a:avLst/>
          </a:prstGeom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600000" lon="0" rev="0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 rot="10800000">
            <a:off x="1796993" y="2812381"/>
            <a:ext cx="5096787" cy="133250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chemeClr val="bg1">
                <a:alpha val="43000"/>
              </a:schemeClr>
            </a:outerShdw>
          </a:effectLst>
          <a:scene3d>
            <a:camera prst="orthographicFront">
              <a:rot lat="1500000" lon="0" rev="0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rot="10800000">
            <a:off x="3434961" y="2929957"/>
            <a:ext cx="3458819" cy="97006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900000" lon="0" rev="21599994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rot="10800000">
            <a:off x="4701210" y="3009363"/>
            <a:ext cx="2192575" cy="66956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900000" lon="0" rev="21599994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37641" y="1232826"/>
            <a:ext cx="1804947" cy="4691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Доходы всего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940112" y="1701945"/>
            <a:ext cx="0" cy="109796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87865" y="1038377"/>
            <a:ext cx="1876507" cy="56851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Безвозмездные поступления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819722" y="1592378"/>
            <a:ext cx="4969" cy="134761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997930" y="5629525"/>
            <a:ext cx="1940119" cy="58839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Неналоговые доходы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498324" y="5148938"/>
            <a:ext cx="1940119" cy="5883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Налоговые доходы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4188237" y="3757955"/>
            <a:ext cx="26491" cy="1871570"/>
          </a:xfrm>
          <a:prstGeom prst="straightConnector1">
            <a:avLst/>
          </a:prstGeom>
          <a:ln>
            <a:solidFill>
              <a:srgbClr val="0070C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468383" y="3678927"/>
            <a:ext cx="0" cy="1439187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0456" y="3281892"/>
            <a:ext cx="12747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1050039,8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23999" y="3275222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865059,9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06215" y="3238710"/>
            <a:ext cx="1018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15887,1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74351" y="3175982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169092,8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451910"/>
              </p:ext>
            </p:extLst>
          </p:nvPr>
        </p:nvGraphicFramePr>
        <p:xfrm>
          <a:off x="8551902" y="2461830"/>
          <a:ext cx="289715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3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39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193361,1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242302,6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429396,2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ежбюджетные трансферты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0385483" y="1757702"/>
            <a:ext cx="1157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тыс. руб.</a:t>
            </a: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4345387" y="102409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5193404" y="1308121"/>
            <a:ext cx="3282945" cy="117382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60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147" y="271268"/>
            <a:ext cx="10768264" cy="52438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i="1" dirty="0">
                <a:solidFill>
                  <a:schemeClr val="tx2">
                    <a:lumMod val="75000"/>
                  </a:schemeClr>
                </a:solidFill>
              </a:rPr>
              <a:t>Структура доходов бюджета 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</a:rPr>
              <a:t>муниципального района        </a:t>
            </a:r>
            <a:br>
              <a:rPr lang="ru-RU" sz="3000" b="1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0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000" i="1" dirty="0" smtClean="0">
                <a:solidFill>
                  <a:schemeClr val="tx2">
                    <a:lumMod val="75000"/>
                  </a:schemeClr>
                </a:solidFill>
              </a:rPr>
              <a:t>             </a:t>
            </a:r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3000" b="1" i="1" dirty="0">
                <a:solidFill>
                  <a:schemeClr val="tx2">
                    <a:lumMod val="75000"/>
                  </a:schemeClr>
                </a:solidFill>
              </a:rPr>
              <a:t>2028 год</a:t>
            </a:r>
          </a:p>
        </p:txBody>
      </p:sp>
      <p:sp>
        <p:nvSpPr>
          <p:cNvPr id="3" name="Овал 2"/>
          <p:cNvSpPr/>
          <p:nvPr/>
        </p:nvSpPr>
        <p:spPr>
          <a:xfrm rot="10800000">
            <a:off x="322023" y="1842381"/>
            <a:ext cx="6571761" cy="3355451"/>
          </a:xfrm>
          <a:prstGeom prst="ellipse">
            <a:avLst/>
          </a:prstGeom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600000" lon="0" rev="0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 rot="10800000">
            <a:off x="1796993" y="2812381"/>
            <a:ext cx="5096787" cy="133250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chemeClr val="bg1">
                <a:alpha val="43000"/>
              </a:schemeClr>
            </a:outerShdw>
          </a:effectLst>
          <a:scene3d>
            <a:camera prst="orthographicFront">
              <a:rot lat="1500000" lon="0" rev="0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rot="10800000">
            <a:off x="3434961" y="2929957"/>
            <a:ext cx="3458819" cy="97006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900000" lon="0" rev="21599994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 rot="10800000">
            <a:off x="4672182" y="3038392"/>
            <a:ext cx="2192575" cy="6695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431800">
              <a:schemeClr val="accent1">
                <a:alpha val="40000"/>
              </a:schemeClr>
            </a:glow>
            <a:outerShdw blurRad="50800" dist="50800" dir="5400000" sx="48000" sy="4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900000" lon="0" rev="21599994"/>
            </a:camera>
            <a:lightRig rig="threePt" dir="t"/>
          </a:scene3d>
          <a:sp3d extrusionH="381000">
            <a:bevelT w="158750"/>
            <a:bevelB w="133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37641" y="1232826"/>
            <a:ext cx="1804947" cy="469127"/>
          </a:xfrm>
          <a:prstGeom prst="roundRect">
            <a:avLst/>
          </a:prstGeom>
          <a:solidFill>
            <a:srgbClr val="83B33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Доходы всего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940112" y="1701945"/>
            <a:ext cx="0" cy="109796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87865" y="1038377"/>
            <a:ext cx="1876507" cy="56851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Безвозмездные поступления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848752" y="1563350"/>
            <a:ext cx="4969" cy="134761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997930" y="5629525"/>
            <a:ext cx="1940119" cy="58839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Неналоговые доходы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498324" y="5148938"/>
            <a:ext cx="1940119" cy="5883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Налоговые доходы</a:t>
            </a:r>
          </a:p>
        </p:txBody>
      </p:sp>
      <p:cxnSp>
        <p:nvCxnSpPr>
          <p:cNvPr id="33" name="Прямая со стрелкой 32"/>
          <p:cNvCxnSpPr>
            <a:stCxn id="24" idx="0"/>
            <a:endCxn id="5" idx="7"/>
          </p:cNvCxnSpPr>
          <p:nvPr/>
        </p:nvCxnSpPr>
        <p:spPr>
          <a:xfrm flipH="1" flipV="1">
            <a:off x="3941493" y="3757955"/>
            <a:ext cx="26491" cy="1871570"/>
          </a:xfrm>
          <a:prstGeom prst="straightConnector1">
            <a:avLst/>
          </a:prstGeom>
          <a:ln>
            <a:solidFill>
              <a:srgbClr val="0070C0"/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468383" y="3678927"/>
            <a:ext cx="0" cy="1439187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95360" y="3272367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847634,4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23999" y="3275222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643854,4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35243" y="3238710"/>
            <a:ext cx="1018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15887,1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74351" y="3175982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187892,9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018574"/>
              </p:ext>
            </p:extLst>
          </p:nvPr>
        </p:nvGraphicFramePr>
        <p:xfrm>
          <a:off x="8447318" y="2824685"/>
          <a:ext cx="297315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93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193900,5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20696,5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429257,4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ежбюджетные трансферты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0104267" y="2026217"/>
            <a:ext cx="1157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тыс. руб.</a:t>
            </a: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4345387" y="102409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13" idx="3"/>
          </p:cNvCxnSpPr>
          <p:nvPr/>
        </p:nvCxnSpPr>
        <p:spPr>
          <a:xfrm>
            <a:off x="5164375" y="1322639"/>
            <a:ext cx="3326487" cy="150765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45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181" y="526081"/>
            <a:ext cx="11074400" cy="32063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Налоговые и неналоговые доходы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муниципального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sz="3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200464"/>
              </p:ext>
            </p:extLst>
          </p:nvPr>
        </p:nvGraphicFramePr>
        <p:xfrm>
          <a:off x="1679" y="1746921"/>
          <a:ext cx="12190321" cy="3747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03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516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23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159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42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130353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141919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159848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13173,2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9833,8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10704,9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6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пошлина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использования муниципального имущества</a:t>
                      </a:r>
                      <a:endParaRPr lang="ru-RU" sz="16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14100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  <a:endParaRPr lang="ru-RU" sz="16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338,1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1184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1124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1124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708,3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39133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176638,3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184979,9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203780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594977" y="1247690"/>
            <a:ext cx="147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6784037" y="2296178"/>
            <a:ext cx="477124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i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30C24A0-F743-4F9D-AEA8-17A0EFA5B3C2}"/>
              </a:ext>
            </a:extLst>
          </p:cNvPr>
          <p:cNvSpPr txBox="1"/>
          <p:nvPr/>
        </p:nvSpPr>
        <p:spPr>
          <a:xfrm>
            <a:off x="1491916" y="2422776"/>
            <a:ext cx="9671952" cy="11757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Смидовичского муниципального района</a:t>
            </a:r>
            <a:endParaRPr lang="ru-RU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3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DC4A2F9-B3F2-0597-D5A8-4D58AAF56E76}"/>
              </a:ext>
            </a:extLst>
          </p:cNvPr>
          <p:cNvSpPr txBox="1"/>
          <p:nvPr/>
        </p:nvSpPr>
        <p:spPr>
          <a:xfrm>
            <a:off x="661738" y="896783"/>
            <a:ext cx="10870356" cy="463204"/>
          </a:xfrm>
          <a:prstGeom prst="rect">
            <a:avLst/>
          </a:prstGeom>
          <a:noFill/>
        </p:spPr>
        <p:txBody>
          <a:bodyPr wrap="square" lIns="68578" tIns="34290" rIns="68578" bIns="3429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>
                <a:solidFill>
                  <a:srgbClr val="3B45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</a:t>
            </a:r>
            <a:r>
              <a:rPr lang="ru-RU" sz="3200" b="1" dirty="0" smtClean="0">
                <a:solidFill>
                  <a:srgbClr val="3B45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3200" b="1" dirty="0">
              <a:solidFill>
                <a:srgbClr val="3B45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="" xmlns:a16="http://schemas.microsoft.com/office/drawing/2014/main" id="{AA809965-7AD8-C917-B2A0-9CA3E2E13C0D}"/>
              </a:ext>
            </a:extLst>
          </p:cNvPr>
          <p:cNvGraphicFramePr/>
          <p:nvPr/>
        </p:nvGraphicFramePr>
        <p:xfrm>
          <a:off x="7785718" y="1780601"/>
          <a:ext cx="4108708" cy="4005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1036405D-4451-6FA0-FDD5-35278E594CD6}"/>
              </a:ext>
            </a:extLst>
          </p:cNvPr>
          <p:cNvGrpSpPr/>
          <p:nvPr/>
        </p:nvGrpSpPr>
        <p:grpSpPr>
          <a:xfrm>
            <a:off x="8460419" y="2527541"/>
            <a:ext cx="3071675" cy="2160934"/>
            <a:chOff x="-326746" y="-161395"/>
            <a:chExt cx="1248231" cy="1620700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D957B522-5ED8-1D62-161D-A20C1D166A2D}"/>
                </a:ext>
              </a:extLst>
            </p:cNvPr>
            <p:cNvSpPr txBox="1"/>
            <p:nvPr/>
          </p:nvSpPr>
          <p:spPr>
            <a:xfrm>
              <a:off x="-69627" y="-161395"/>
              <a:ext cx="733994" cy="1223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0000" b="1" dirty="0" smtClean="0">
                  <a:gradFill>
                    <a:gsLst>
                      <a:gs pos="0">
                        <a:srgbClr val="0070C0"/>
                      </a:gs>
                      <a:gs pos="100000">
                        <a:srgbClr val="002060"/>
                      </a:gs>
                    </a:gsLst>
                    <a:lin ang="5400000" scaled="1"/>
                  </a:gradFill>
                </a:rPr>
                <a:t>19</a:t>
              </a:r>
              <a:endParaRPr lang="ru-RU" sz="10000" b="1" dirty="0">
                <a:gradFill>
                  <a:gsLst>
                    <a:gs pos="0">
                      <a:srgbClr val="0070C0"/>
                    </a:gs>
                    <a:gs pos="100000">
                      <a:srgbClr val="002060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7D8FB728-DF7D-A54C-C9B3-9F608576B121}"/>
                </a:ext>
              </a:extLst>
            </p:cNvPr>
            <p:cNvSpPr txBox="1"/>
            <p:nvPr/>
          </p:nvSpPr>
          <p:spPr>
            <a:xfrm>
              <a:off x="-326746" y="946857"/>
              <a:ext cx="1248231" cy="512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2400" b="1" dirty="0">
                  <a:solidFill>
                    <a:schemeClr val="accent1"/>
                  </a:solidFill>
                </a:rPr>
                <a:t>муниципальных</a:t>
              </a:r>
            </a:p>
            <a:p>
              <a:pPr algn="ctr">
                <a:lnSpc>
                  <a:spcPct val="80000"/>
                </a:lnSpc>
              </a:pPr>
              <a:r>
                <a:rPr lang="ru-RU" sz="2400" b="1" dirty="0">
                  <a:solidFill>
                    <a:schemeClr val="accent1"/>
                  </a:solidFill>
                </a:rPr>
                <a:t>программ</a:t>
              </a:r>
              <a:endParaRPr lang="ru-RU" sz="21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D2E6600C-D5B2-2428-D8FA-8A7BAAA0C400}"/>
              </a:ext>
            </a:extLst>
          </p:cNvPr>
          <p:cNvSpPr txBox="1"/>
          <p:nvPr/>
        </p:nvSpPr>
        <p:spPr>
          <a:xfrm>
            <a:off x="9996256" y="1481821"/>
            <a:ext cx="2095225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B45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6985DF9B-6493-4523-AC47-4BCDB8109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167486"/>
              </p:ext>
            </p:extLst>
          </p:nvPr>
        </p:nvGraphicFramePr>
        <p:xfrm>
          <a:off x="0" y="2011784"/>
          <a:ext cx="7827700" cy="2611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73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358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666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78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832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1751">
                <a:tc>
                  <a:txBody>
                    <a:bodyPr/>
                    <a:lstStyle/>
                    <a:p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программы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1045126,5</a:t>
                      </a:r>
                      <a:endParaRPr lang="ru-RU" sz="18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988528,7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775678,3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0059">
                <a:tc>
                  <a:txBody>
                    <a:bodyPr/>
                    <a:lstStyle/>
                    <a:p>
                      <a:pPr algn="l"/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 мероприятия</a:t>
                      </a:r>
                      <a:endParaRPr lang="ru-RU" sz="1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57822,9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52052,6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52072,1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3220">
                <a:tc>
                  <a:txBody>
                    <a:bodyPr/>
                    <a:lstStyle/>
                    <a:p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Условно-утвержденные расходы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9458,5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19884</a:t>
                      </a:r>
                      <a:endParaRPr lang="ru-RU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3574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1102949,4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1050039,8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847634,4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24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575783"/>
              </p:ext>
            </p:extLst>
          </p:nvPr>
        </p:nvGraphicFramePr>
        <p:xfrm>
          <a:off x="372979" y="1686448"/>
          <a:ext cx="11487152" cy="4846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8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607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11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10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613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4393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2028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4370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 поддержка общественных инициатив населения в муниципальном образовании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0862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"Профилактика правонарушений и преступлений на территории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0862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"Сохранность автомобильных дорог Смидовичского муниципального района"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13173,2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9833,8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10704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6701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"Материально-техническое обеспечение деятельности администрации Смидовичского муниципального района Еврейской автономной области"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50297,8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45496,9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47096,9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87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"Талантливые и одаренные дети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23054" y="391836"/>
            <a:ext cx="8654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на 2026 год и 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плановый период 2027 и 2028годов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8946" y="1141913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03968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951797"/>
              </p:ext>
            </p:extLst>
          </p:nvPr>
        </p:nvGraphicFramePr>
        <p:xfrm>
          <a:off x="240632" y="1452000"/>
          <a:ext cx="11649077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0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332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848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52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47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3990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662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малого и среднего предпринимательства на территории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6782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системы дошкольного образования Смидовичского муниципального района"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196764,2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178305,7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181880,2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662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"Энергосбережение и повышение энергетической эффективности в муниципальном образовании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6136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"Формирование системы мотивации граждан к здоровому образу жизни. Укрепление общественного здоровья в 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Смидовичском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районе"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39679,2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26606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"Пожарная безопасность муниципальных образовательных организаций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 Еврейской автономной области"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0632" y="246952"/>
            <a:ext cx="114420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на 2026 год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период 2027 и 2028 годов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12302" y="945166"/>
            <a:ext cx="117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89884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009492"/>
              </p:ext>
            </p:extLst>
          </p:nvPr>
        </p:nvGraphicFramePr>
        <p:xfrm>
          <a:off x="336882" y="1262810"/>
          <a:ext cx="11506204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322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024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86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80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5758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2028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6112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системы общего и дополнительного образования Смидовичского муниципального района"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501635,6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643765,8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426910,3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8865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"Повышение качества управления муниципальными финансами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100666,1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97099,4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97080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9430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муниципальной службы в администрации Смидовичского муниципального района Еврейской автономной области"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9119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"Модернизация объектов коммунальной инфраструктуры в сельских поселениях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"Создание условий для развития культуры на территории муниципального образования "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Смидовичский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33696,2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5383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3362,8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1680" y="189186"/>
            <a:ext cx="8914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на 2026 год и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плановый период 2027 и 2028 годов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34703" y="893478"/>
            <a:ext cx="114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96567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31819"/>
              </p:ext>
            </p:extLst>
          </p:nvPr>
        </p:nvGraphicFramePr>
        <p:xfrm>
          <a:off x="0" y="1416730"/>
          <a:ext cx="11582403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8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478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99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95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595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14891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2028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2958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"Ликвидация несанкционированных свалок на территории сельских поселений Смидовичского муниципального района Еврейской автономной области"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48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"Благоустройство общественных территорий в 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Смидовичском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районе Еврейской автономной области"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101010,1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4891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"Обеспечение деятельности муниципального бюджетного учреждения "Управление капитального строительства по </a:t>
                      </a:r>
                      <a:r>
                        <a:rPr lang="ru-RU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Смидовичскому</a:t>
                      </a: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району"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3578,1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3578,1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3578,1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48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молодежной политики на территории Смидовичского муниципального района"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6568" y="252920"/>
            <a:ext cx="11627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на 2026 год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период 2027 и 2028 годов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9881" y="942547"/>
            <a:ext cx="1123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60866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263" y="343921"/>
            <a:ext cx="11189369" cy="6863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i="1" dirty="0">
                <a:solidFill>
                  <a:srgbClr val="7030A0"/>
                </a:solidFill>
              </a:rPr>
              <a:t>Первоочередные, социально-значимые статьи расходов бюджета – расходы подлежащие финансированию в полном объеме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35897" y="2099151"/>
            <a:ext cx="4579951" cy="6520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Предоставление мер социальной поддержки граждан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27945" y="1288118"/>
            <a:ext cx="4579951" cy="6520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Выплата заработной платы и начислений на нее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35898" y="2949941"/>
            <a:ext cx="4579951" cy="6520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Уплата налогов и сборов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27943" y="3808673"/>
            <a:ext cx="4579951" cy="6520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Поставка продуктов питания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35898" y="4667421"/>
            <a:ext cx="4579951" cy="6520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Оплата коммунальных услуг, услуг связи, твердого топлива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" y="1219852"/>
            <a:ext cx="3863121" cy="412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6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334239"/>
              </p:ext>
            </p:extLst>
          </p:nvPr>
        </p:nvGraphicFramePr>
        <p:xfrm>
          <a:off x="155643" y="477053"/>
          <a:ext cx="11955293" cy="6313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577516" y="435054"/>
            <a:ext cx="1110514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9pPr>
          </a:lstStyle>
          <a:p>
            <a:pPr algn="ctr"/>
            <a:r>
              <a:rPr lang="ru-RU" sz="2800" b="1" i="1" dirty="0">
                <a:solidFill>
                  <a:srgbClr val="7030A0"/>
                </a:solidFill>
                <a:latin typeface="Georgia" pitchFamily="18" charset="0"/>
              </a:rPr>
              <a:t>Структура расходов бюджета </a:t>
            </a:r>
            <a:r>
              <a:rPr lang="ru-RU" sz="2800" b="1" i="1" dirty="0" smtClean="0">
                <a:solidFill>
                  <a:srgbClr val="7030A0"/>
                </a:solidFill>
                <a:latin typeface="Georgia" pitchFamily="18" charset="0"/>
              </a:rPr>
              <a:t>муниципального района на 2026 год</a:t>
            </a:r>
            <a:endParaRPr lang="ru-RU" sz="2800" b="1" i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6678274" y="1389161"/>
            <a:ext cx="1539433" cy="11875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033156"/>
              </p:ext>
            </p:extLst>
          </p:nvPr>
        </p:nvGraphicFramePr>
        <p:xfrm>
          <a:off x="-1" y="0"/>
          <a:ext cx="12055643" cy="655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1048157" y="212760"/>
            <a:ext cx="103155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9pPr>
          </a:lstStyle>
          <a:p>
            <a:pPr algn="ctr"/>
            <a:r>
              <a:rPr lang="ru-RU" sz="2800" b="1" i="1" dirty="0">
                <a:solidFill>
                  <a:srgbClr val="7030A0"/>
                </a:solidFill>
                <a:latin typeface="Georgia" pitchFamily="18" charset="0"/>
              </a:rPr>
              <a:t>Структура расходов бюджета </a:t>
            </a:r>
            <a:r>
              <a:rPr lang="ru-RU" sz="2800" b="1" i="1" dirty="0" smtClean="0">
                <a:solidFill>
                  <a:srgbClr val="7030A0"/>
                </a:solidFill>
                <a:latin typeface="Georgia" pitchFamily="18" charset="0"/>
              </a:rPr>
              <a:t> муниципального района на 2027 год</a:t>
            </a:r>
            <a:endParaRPr lang="ru-RU" sz="2800" b="1" i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6843645" y="1200874"/>
            <a:ext cx="1539433" cy="31251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1050400"/>
              </p:ext>
            </p:extLst>
          </p:nvPr>
        </p:nvGraphicFramePr>
        <p:xfrm>
          <a:off x="0" y="0"/>
          <a:ext cx="12192000" cy="6545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1009351" y="301748"/>
            <a:ext cx="1084686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  <a:cs typeface="Arial" charset="0"/>
              </a:defRPr>
            </a:lvl9pPr>
          </a:lstStyle>
          <a:p>
            <a:pPr algn="ctr"/>
            <a:r>
              <a:rPr lang="ru-RU" sz="2800" b="1" i="1" dirty="0">
                <a:solidFill>
                  <a:srgbClr val="7030A0"/>
                </a:solidFill>
                <a:latin typeface="Georgia" pitchFamily="18" charset="0"/>
              </a:rPr>
              <a:t>Структура расходов бюджета </a:t>
            </a:r>
            <a:r>
              <a:rPr lang="ru-RU" sz="2800" b="1" i="1" dirty="0" smtClean="0">
                <a:solidFill>
                  <a:srgbClr val="7030A0"/>
                </a:solidFill>
                <a:latin typeface="Georgia" pitchFamily="18" charset="0"/>
              </a:rPr>
              <a:t> муниципального района на 2028 год</a:t>
            </a:r>
            <a:endParaRPr lang="ru-RU" sz="2800" b="1" i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6694442" y="1557601"/>
            <a:ext cx="1539433" cy="31251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1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EF6FA1D-F4FC-BE52-1037-7E67C0BA12C2}"/>
              </a:ext>
            </a:extLst>
          </p:cNvPr>
          <p:cNvSpPr txBox="1"/>
          <p:nvPr/>
        </p:nvSpPr>
        <p:spPr>
          <a:xfrm>
            <a:off x="369651" y="462815"/>
            <a:ext cx="11385202" cy="84484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>
                <a:solidFill>
                  <a:srgbClr val="3B45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</a:p>
          <a:p>
            <a:pPr algn="ctr">
              <a:lnSpc>
                <a:spcPct val="90000"/>
              </a:lnSpc>
            </a:pPr>
            <a:r>
              <a:rPr lang="ru-RU" sz="2800" b="1" dirty="0" smtClean="0">
                <a:solidFill>
                  <a:srgbClr val="3B45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СМИДОВИЧСКОГО МУНИЦИПАЛЬНОГО РАЙОНА</a:t>
            </a:r>
            <a:endParaRPr lang="ru-RU" sz="2800" b="1" dirty="0">
              <a:solidFill>
                <a:srgbClr val="3B45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33F831-825A-F3E8-77C4-A1CC25B7A7AB}"/>
              </a:ext>
            </a:extLst>
          </p:cNvPr>
          <p:cNvSpPr txBox="1"/>
          <p:nvPr/>
        </p:nvSpPr>
        <p:spPr>
          <a:xfrm>
            <a:off x="9879324" y="1376431"/>
            <a:ext cx="207745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3B45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12521" y="3453856"/>
            <a:ext cx="2022155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доходы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2521" y="4092031"/>
            <a:ext cx="2022155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расходы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12521" y="4711156"/>
            <a:ext cx="2022155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дефицит</a:t>
            </a: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4456589" y="1873188"/>
            <a:ext cx="266331" cy="630316"/>
          </a:xfrm>
          <a:prstGeom prst="leftBrace">
            <a:avLst>
              <a:gd name="adj1" fmla="val 74203"/>
              <a:gd name="adj2" fmla="val 50520"/>
            </a:avLst>
          </a:prstGeom>
          <a:ln w="190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Левая фигурная скобка 10"/>
          <p:cNvSpPr/>
          <p:nvPr/>
        </p:nvSpPr>
        <p:spPr>
          <a:xfrm>
            <a:off x="7137647" y="2104009"/>
            <a:ext cx="195308" cy="568171"/>
          </a:xfrm>
          <a:prstGeom prst="leftBrace">
            <a:avLst>
              <a:gd name="adj1" fmla="val 48918"/>
              <a:gd name="adj2" fmla="val 46622"/>
            </a:avLst>
          </a:prstGeom>
          <a:noFill/>
          <a:ln w="190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9765439" y="2038351"/>
            <a:ext cx="195308" cy="633827"/>
          </a:xfrm>
          <a:prstGeom prst="leftBrace">
            <a:avLst>
              <a:gd name="adj1" fmla="val 48918"/>
              <a:gd name="adj2" fmla="val 46622"/>
            </a:avLst>
          </a:prstGeom>
          <a:ln w="190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3BD98A8C-878F-41BA-B9E6-8E4E2BD6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760139"/>
              </p:ext>
            </p:extLst>
          </p:nvPr>
        </p:nvGraphicFramePr>
        <p:xfrm>
          <a:off x="3039032" y="1227908"/>
          <a:ext cx="8587845" cy="5501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50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081" y="673612"/>
            <a:ext cx="11157527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  <a:p>
            <a:pPr algn="ctr"/>
            <a:endParaRPr lang="ru-RU" sz="1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Финансовое управление администрации</a:t>
            </a:r>
          </a:p>
          <a:p>
            <a:pPr algn="ctr"/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Смидовичского муниципального района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Адрес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679150, п. Смидович,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Октябрьская, д.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(42632) 22393, 23685, 22115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fin_smid@post.eao.ru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работы:</a:t>
            </a:r>
          </a:p>
          <a:p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Понедельник –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Пятница  09:00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18:00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Обеденный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перерыв         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13:00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14:00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" y="936259"/>
            <a:ext cx="1992417" cy="268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3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презентаций губернатору</Template>
  <TotalTime>27404</TotalTime>
  <Words>1293</Words>
  <Application>Microsoft Office PowerPoint</Application>
  <PresentationFormat>Произвольный</PresentationFormat>
  <Paragraphs>371</Paragraphs>
  <Slides>22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Бюджет для граждан Смидовичского муниципального района на 2026 год и на плановый период  2027 и 2028 годов</vt:lpstr>
      <vt:lpstr>Презентация PowerPoint</vt:lpstr>
      <vt:lpstr>Этапы бюджетного процесса  </vt:lpstr>
      <vt:lpstr>Презентация PowerPoint</vt:lpstr>
      <vt:lpstr>Презентация PowerPoint</vt:lpstr>
      <vt:lpstr>Презентация PowerPoint</vt:lpstr>
      <vt:lpstr>Структура доходов бюджета муниципального района на 2026 год</vt:lpstr>
      <vt:lpstr>Структура доходов бюджета муниципального района на 2027 год</vt:lpstr>
      <vt:lpstr>Структура доходов бюджета муниципального района                       на 2028 год</vt:lpstr>
      <vt:lpstr>Налоговые и неналоговые доходы бюджета муниципального района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Первоочередные, социально-значимые статьи расходов бюджета – расходы подлежащие финансированию в полном объеме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59Miheev</dc:creator>
  <cp:lastModifiedBy>Назирова</cp:lastModifiedBy>
  <cp:revision>970</cp:revision>
  <cp:lastPrinted>2025-12-19T00:48:00Z</cp:lastPrinted>
  <dcterms:created xsi:type="dcterms:W3CDTF">2014-07-02T07:55:00Z</dcterms:created>
  <dcterms:modified xsi:type="dcterms:W3CDTF">2026-01-26T07:15:56Z</dcterms:modified>
</cp:coreProperties>
</file>