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5.xml" ContentType="application/vnd.openxmlformats-officedocument.drawingml.chartshapes+xml"/>
  <Override PartName="/ppt/charts/chart1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</p:sldMasterIdLst>
  <p:notesMasterIdLst>
    <p:notesMasterId r:id="rId17"/>
  </p:notesMasterIdLst>
  <p:sldIdLst>
    <p:sldId id="256" r:id="rId2"/>
    <p:sldId id="289" r:id="rId3"/>
    <p:sldId id="291" r:id="rId4"/>
    <p:sldId id="333" r:id="rId5"/>
    <p:sldId id="334" r:id="rId6"/>
    <p:sldId id="335" r:id="rId7"/>
    <p:sldId id="294" r:id="rId8"/>
    <p:sldId id="385" r:id="rId9"/>
    <p:sldId id="272" r:id="rId10"/>
    <p:sldId id="342" r:id="rId11"/>
    <p:sldId id="295" r:id="rId12"/>
    <p:sldId id="381" r:id="rId13"/>
    <p:sldId id="386" r:id="rId14"/>
    <p:sldId id="388" r:id="rId15"/>
    <p:sldId id="387" r:id="rId16"/>
  </p:sldIdLst>
  <p:sldSz cx="9144000" cy="6858000" type="screen4x3"/>
  <p:notesSz cx="681355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C00CC"/>
    <a:srgbClr val="0000FF"/>
    <a:srgbClr val="99FFCC"/>
    <a:srgbClr val="66FFFF"/>
    <a:srgbClr val="CCFFFF"/>
    <a:srgbClr val="66CCFF"/>
    <a:srgbClr val="336600"/>
    <a:srgbClr val="CC66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82" autoAdjust="0"/>
    <p:restoredTop sz="96314" autoAdjust="0"/>
  </p:normalViewPr>
  <p:slideViewPr>
    <p:cSldViewPr snapToGrid="0">
      <p:cViewPr varScale="1">
        <p:scale>
          <a:sx n="115" d="100"/>
          <a:sy n="115" d="100"/>
        </p:scale>
        <p:origin x="7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194340838974089E-2"/>
          <c:y val="8.3261877821815447E-2"/>
          <c:w val="0.85572465702853084"/>
          <c:h val="0.684532768915892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9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>
              <c:ext xmlns:c16="http://schemas.microsoft.com/office/drawing/2014/chart" uri="{C3380CC4-5D6E-409C-BE32-E72D297353CC}">
                <c16:uniqueId val="{00000001-F5BA-4D56-BCB9-44F687EC3B4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>
              <c:ext xmlns:c16="http://schemas.microsoft.com/office/drawing/2014/chart" uri="{C3380CC4-5D6E-409C-BE32-E72D297353CC}">
                <c16:uniqueId val="{00000003-F5BA-4D56-BCB9-44F687EC3B43}"/>
              </c:ext>
            </c:extLst>
          </c:dPt>
          <c:dLbls>
            <c:dLbl>
              <c:idx val="0"/>
              <c:layout>
                <c:manualLayout>
                  <c:x val="3.9109223189206635E-2"/>
                  <c:y val="1.23352435225119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BA-4D56-BCB9-44F687EC3B43}"/>
                </c:ext>
              </c:extLst>
            </c:dLbl>
            <c:dLbl>
              <c:idx val="1"/>
              <c:layout>
                <c:manualLayout>
                  <c:x val="-0.10755226320394162"/>
                  <c:y val="-0.121343940292026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BA-4D56-BCB9-44F687EC3B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68136</c:v>
                </c:pt>
                <c:pt idx="1">
                  <c:v>705956.9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BA-4D56-BCB9-44F687EC3B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4940749854917532E-2"/>
          <c:y val="0.68648585445544874"/>
          <c:w val="0.70807374407146451"/>
          <c:h val="0.271684372956889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786964583805995E-2"/>
          <c:y val="1.6459959528372477E-2"/>
          <c:w val="0.95352668273660957"/>
          <c:h val="0.818472351588191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налоговые и неналоговые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b="1" dirty="0" smtClean="0"/>
                      <a:t>67173,1</a:t>
                    </a:r>
                    <a:endParaRPr lang="en-US" sz="20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5E7-4CD6-BC2C-A1B66057F4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67173.100000000006</c:v>
                </c:pt>
                <c:pt idx="1">
                  <c:v>68136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0-4E90-9775-3062536A0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0318840"/>
        <c:axId val="130319232"/>
      </c:barChart>
      <c:catAx>
        <c:axId val="13031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319232"/>
        <c:crosses val="autoZero"/>
        <c:auto val="1"/>
        <c:lblAlgn val="ctr"/>
        <c:lblOffset val="100"/>
        <c:noMultiLvlLbl val="0"/>
      </c:catAx>
      <c:valAx>
        <c:axId val="130319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3031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 на доходы физических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лиц – 52,9%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 - 52,9%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D36-439A-8165-37B8D61C49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35789</c:v>
                </c:pt>
                <c:pt idx="1">
                  <c:v>36063.4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36-439A-8165-37B8D61C4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610712"/>
        <c:axId val="127375672"/>
      </c:barChart>
      <c:catAx>
        <c:axId val="18561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27375672"/>
        <c:crosses val="autoZero"/>
        <c:auto val="1"/>
        <c:lblAlgn val="ctr"/>
        <c:lblOffset val="100"/>
        <c:noMultiLvlLbl val="0"/>
      </c:catAx>
      <c:valAx>
        <c:axId val="127375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5610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Доходы от использования муниципального имущества – 20,9%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4549143105105547"/>
          <c:y val="5.06365776704605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муниципального имущества - 20,9%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DF61-4A0F-B5F8-DEBA327CE7C8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2-DF61-4A0F-B5F8-DEBA327CE7C8}"/>
              </c:ext>
            </c:extLst>
          </c:dPt>
          <c:dLbls>
            <c:dLbl>
              <c:idx val="1"/>
              <c:layout>
                <c:manualLayout>
                  <c:x val="9.2116516513486041E-2"/>
                  <c:y val="-3.766397482238612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F61-4A0F-B5F8-DEBA327CE7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14180.9</c:v>
                </c:pt>
                <c:pt idx="1">
                  <c:v>14211.8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1-4A0F-B5F8-DEBA327CE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105384"/>
        <c:axId val="189105776"/>
      </c:barChart>
      <c:catAx>
        <c:axId val="18910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89105776"/>
        <c:crosses val="autoZero"/>
        <c:auto val="1"/>
        <c:lblAlgn val="ctr"/>
        <c:lblOffset val="100"/>
        <c:noMultiLvlLbl val="0"/>
      </c:catAx>
      <c:valAx>
        <c:axId val="189105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105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 на имущество</a:t>
            </a:r>
          </a:p>
        </c:rich>
      </c:tx>
      <c:layout>
        <c:manualLayout>
          <c:xMode val="edge"/>
          <c:yMode val="edge"/>
          <c:x val="0.14329651070825589"/>
          <c:y val="6.07638785057348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106560"/>
        <c:axId val="189106952"/>
      </c:barChart>
      <c:catAx>
        <c:axId val="189106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89106952"/>
        <c:crosses val="autoZero"/>
        <c:auto val="1"/>
        <c:lblAlgn val="ctr"/>
        <c:lblOffset val="100"/>
        <c:noMultiLvlLbl val="0"/>
      </c:catAx>
      <c:valAx>
        <c:axId val="189106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106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Акцизы на ГСМ</a:t>
            </a:r>
            <a:r>
              <a:rPr lang="ru-RU" sz="1600" b="1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6,8%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33030470002210727"/>
          <c:y val="5.57002219635903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8871395551190747E-2"/>
          <c:y val="0.20143225724651115"/>
          <c:w val="0.92060366223422541"/>
          <c:h val="0.62733162444892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DF5-497C-913E-036D1928A1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4536.7</c:v>
                </c:pt>
                <c:pt idx="1">
                  <c:v>4623.8999999999996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F5-497C-913E-036D1928A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107736"/>
        <c:axId val="189108128"/>
      </c:barChart>
      <c:catAx>
        <c:axId val="18910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89108128"/>
        <c:crosses val="autoZero"/>
        <c:auto val="1"/>
        <c:lblAlgn val="ctr"/>
        <c:lblOffset val="100"/>
        <c:noMultiLvlLbl val="0"/>
      </c:catAx>
      <c:valAx>
        <c:axId val="189108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107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Государственная пошлина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AA5F-4BB4-B62C-0C0976C12D3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chemeClr val="tx1"/>
                        </a:solidFill>
                      </a:rPr>
                      <a:t>3954</a:t>
                    </a:r>
                    <a:endParaRPr lang="en-US" sz="110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A5F-4BB4-B62C-0C0976C12D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302-46EC-B630-EDE17375D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3954</c:v>
                </c:pt>
                <c:pt idx="1">
                  <c:v>4023.7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5F-4BB4-B62C-0C0976C12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914216"/>
        <c:axId val="189914608"/>
      </c:barChart>
      <c:catAx>
        <c:axId val="18991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89914608"/>
        <c:crosses val="autoZero"/>
        <c:auto val="1"/>
        <c:lblAlgn val="ctr"/>
        <c:lblOffset val="100"/>
        <c:noMultiLvlLbl val="0"/>
      </c:catAx>
      <c:valAx>
        <c:axId val="189914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914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ru-RU" sz="16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Налоги на совокупный доход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253076369037458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0066542008191874E-2"/>
          <c:y val="0.38149588388517247"/>
          <c:w val="0.91185360758197831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BAA-45C5-A3FC-9D4C5593943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BAA-45C5-A3FC-9D4C5593943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Bookman Old Style" panose="0205060405050502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09A-421C-9D8D-1953B1ACDC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3198</c:v>
                </c:pt>
                <c:pt idx="1">
                  <c:v>3136.2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A-45C5-A3FC-9D4C55939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915392"/>
        <c:axId val="189915784"/>
      </c:barChart>
      <c:catAx>
        <c:axId val="18991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89915784"/>
        <c:crosses val="autoZero"/>
        <c:auto val="1"/>
        <c:lblAlgn val="ctr"/>
        <c:lblOffset val="100"/>
        <c:noMultiLvlLbl val="0"/>
      </c:catAx>
      <c:valAx>
        <c:axId val="189915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91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Доходы от продажи материальных и </a:t>
            </a:r>
            <a:r>
              <a:rPr lang="ru-RU" sz="1600" b="1" i="0" baseline="0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нематер</a:t>
            </a:r>
            <a:r>
              <a:rPr lang="ru-RU" sz="16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. активов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378733571464960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31678235327656484"/>
          <c:w val="0.90446925903498909"/>
          <c:h val="0.53223615458745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продажи материальных и нематер. Активов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43C-4F81-968A-DA6AE1BB1A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2608.6999999999998</c:v>
                </c:pt>
                <c:pt idx="1">
                  <c:v>3019.8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3C-4F81-968A-DA6AE1BB1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916568"/>
        <c:axId val="189916960"/>
      </c:barChart>
      <c:catAx>
        <c:axId val="18991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89916960"/>
        <c:crosses val="autoZero"/>
        <c:auto val="1"/>
        <c:lblAlgn val="ctr"/>
        <c:lblOffset val="100"/>
        <c:noMultiLvlLbl val="0"/>
      </c:catAx>
      <c:valAx>
        <c:axId val="1899169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916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Доходы от компенсации затрат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компенсации затрат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32B2-437E-A1E5-572FD935FF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1414</c:v>
                </c:pt>
                <c:pt idx="1">
                  <c:v>1412.2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B2-437E-A1E5-572FD935F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917352"/>
        <c:axId val="189917744"/>
      </c:barChart>
      <c:catAx>
        <c:axId val="18991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89917744"/>
        <c:crosses val="autoZero"/>
        <c:auto val="1"/>
        <c:lblAlgn val="ctr"/>
        <c:lblOffset val="100"/>
        <c:noMultiLvlLbl val="0"/>
      </c:catAx>
      <c:valAx>
        <c:axId val="1899177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9917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Платежи при пользовании природными ресурсами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21955870561263907"/>
          <c:y val="2.5318282710722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0621172272086769E-2"/>
          <c:y val="0.38655954042731677"/>
          <c:w val="0.90719451750117486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D5E-458C-9389-E5331FFC09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902</c:v>
                </c:pt>
                <c:pt idx="1">
                  <c:v>864.3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5E-458C-9389-E5331FFC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815648"/>
        <c:axId val="191816040"/>
      </c:barChart>
      <c:catAx>
        <c:axId val="19181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91816040"/>
        <c:crosses val="autoZero"/>
        <c:auto val="1"/>
        <c:lblAlgn val="ctr"/>
        <c:lblOffset val="100"/>
        <c:noMultiLvlLbl val="0"/>
      </c:catAx>
      <c:valAx>
        <c:axId val="1918160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91815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0" baseline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Штрафы, санкции, возмещение ущерба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  <a:latin typeface="Bookman Old Style" panose="02050604050505020204" pitchFamily="18" charset="0"/>
            </a:endParaRPr>
          </a:p>
        </c:rich>
      </c:tx>
      <c:layout>
        <c:manualLayout>
          <c:xMode val="edge"/>
          <c:yMode val="edge"/>
          <c:x val="0.13198407758192901"/>
          <c:y val="5.063656542144578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6402741249412904E-2"/>
          <c:y val="0.37643222734302795"/>
          <c:w val="0.90719451750117486"/>
          <c:h val="0.43714068472597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D5E-458C-9389-E5331FFC09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479.8</c:v>
                </c:pt>
                <c:pt idx="1">
                  <c:v>671.4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5E-458C-9389-E5331FFC0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816824"/>
        <c:axId val="191817216"/>
      </c:barChart>
      <c:catAx>
        <c:axId val="19181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91817216"/>
        <c:crosses val="autoZero"/>
        <c:auto val="1"/>
        <c:lblAlgn val="ctr"/>
        <c:lblOffset val="100"/>
        <c:noMultiLvlLbl val="0"/>
      </c:catAx>
      <c:valAx>
        <c:axId val="191817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191816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 от других бюджетов и негосударственных организаций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779489.4</c:v>
                </c:pt>
                <c:pt idx="1">
                  <c:v>705956.9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D1-4BC4-AFD9-3B3A504D5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3002192"/>
        <c:axId val="193002584"/>
      </c:barChart>
      <c:catAx>
        <c:axId val="19300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93002584"/>
        <c:crosses val="autoZero"/>
        <c:auto val="1"/>
        <c:lblAlgn val="ctr"/>
        <c:lblOffset val="100"/>
        <c:noMultiLvlLbl val="0"/>
      </c:catAx>
      <c:valAx>
        <c:axId val="193002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crossAx val="19300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2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30233555885457"/>
          <c:y val="3.9473186683061476E-2"/>
          <c:w val="0.85765310586176691"/>
          <c:h val="0.83829543515489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853510.5</c:v>
                </c:pt>
                <c:pt idx="1">
                  <c:v>706671.1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78-4C2D-B80A-E17ADCF1B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535296"/>
        <c:axId val="193004152"/>
      </c:barChart>
      <c:catAx>
        <c:axId val="190535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3004152"/>
        <c:crosses val="autoZero"/>
        <c:auto val="1"/>
        <c:lblAlgn val="ctr"/>
        <c:lblOffset val="100"/>
        <c:noMultiLvlLbl val="0"/>
      </c:catAx>
      <c:valAx>
        <c:axId val="193004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535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13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592306476742639E-2"/>
          <c:y val="5.907164313770525E-2"/>
          <c:w val="0.82199690440946171"/>
          <c:h val="0.529157039472766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1"/>
            <c:explosion val="24"/>
            <c:extLst>
              <c:ext xmlns:c16="http://schemas.microsoft.com/office/drawing/2014/chart" uri="{C3380CC4-5D6E-409C-BE32-E72D297353CC}">
                <c16:uniqueId val="{00000001-20DF-43AC-877D-EEA87D3C982F}"/>
              </c:ext>
            </c:extLst>
          </c:dPt>
          <c:dLbls>
            <c:dLbl>
              <c:idx val="1"/>
              <c:layout>
                <c:manualLayout>
                  <c:x val="-1.113069489159268E-2"/>
                  <c:y val="-0.13931702844560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DF-43AC-877D-EEA87D3C982F}"/>
                </c:ext>
              </c:extLst>
            </c:dLbl>
            <c:dLbl>
              <c:idx val="2"/>
              <c:layout>
                <c:manualLayout>
                  <c:x val="-4.363951755227153E-3"/>
                  <c:y val="-1.6486092479914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DF-43AC-877D-EEA87D3C982F}"/>
                </c:ext>
              </c:extLst>
            </c:dLbl>
            <c:dLbl>
              <c:idx val="3"/>
              <c:layout>
                <c:manualLayout>
                  <c:x val="-0.12855806527678096"/>
                  <c:y val="-2.1900552442182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D3-4C47-AAF7-1C7E7EC03A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Образование</c:v>
                </c:pt>
                <c:pt idx="1">
                  <c:v>Культура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544750</c:v>
                </c:pt>
                <c:pt idx="1">
                  <c:v>9198.4</c:v>
                </c:pt>
                <c:pt idx="2">
                  <c:v>2281.3000000000002</c:v>
                </c:pt>
                <c:pt idx="3">
                  <c:v>807.7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DF-43AC-877D-EEA87D3C9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416555806006339"/>
          <c:y val="3.6974789915966387E-2"/>
          <c:w val="0.37411623986957254"/>
          <c:h val="0.829921789188116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33853,5 тыс. рублей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-7.7160493827160568E-3"/>
                  <c:y val="-5.2079571935990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A4-4B01-80DB-227E0BFC30C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Администрация района</c:v>
                </c:pt>
                <c:pt idx="1">
                  <c:v>Собрание депутатов</c:v>
                </c:pt>
                <c:pt idx="2">
                  <c:v>КСП</c:v>
                </c:pt>
                <c:pt idx="3">
                  <c:v>Управление ЖКХ</c:v>
                </c:pt>
                <c:pt idx="4">
                  <c:v>Отдел культуры</c:v>
                </c:pt>
                <c:pt idx="5">
                  <c:v>Отдел образования</c:v>
                </c:pt>
                <c:pt idx="6">
                  <c:v>КУМИ</c:v>
                </c:pt>
                <c:pt idx="7">
                  <c:v>Финансовое управление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1063.5</c:v>
                </c:pt>
                <c:pt idx="1">
                  <c:v>64.099999999999994</c:v>
                </c:pt>
                <c:pt idx="2">
                  <c:v>11.6</c:v>
                </c:pt>
                <c:pt idx="3">
                  <c:v>104.1</c:v>
                </c:pt>
                <c:pt idx="4">
                  <c:v>323.10000000000002</c:v>
                </c:pt>
                <c:pt idx="5">
                  <c:v>29020.400000000001</c:v>
                </c:pt>
                <c:pt idx="6">
                  <c:v>3137</c:v>
                </c:pt>
                <c:pt idx="7">
                  <c:v>129.69999999999999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91-4403-8CA9-F0428A62B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877248"/>
        <c:axId val="191876856"/>
      </c:barChart>
      <c:valAx>
        <c:axId val="1918768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91877248"/>
        <c:crosses val="autoZero"/>
        <c:crossBetween val="between"/>
      </c:valAx>
      <c:catAx>
        <c:axId val="1918772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9187685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2288393635359416"/>
          <c:y val="0.41855303381194997"/>
          <c:w val="0.26623531098390568"/>
          <c:h val="0.1628939323761000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466266751807336E-2"/>
          <c:y val="2.0058641630593829E-2"/>
          <c:w val="0.64207680456388794"/>
          <c:h val="0.936958554875276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оплата труда</c:v>
                </c:pt>
                <c:pt idx="1">
                  <c:v>начисление на оплату труда</c:v>
                </c:pt>
                <c:pt idx="2">
                  <c:v>коммунальные услуги</c:v>
                </c:pt>
                <c:pt idx="3">
                  <c:v>прочие 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9039.2999999999993</c:v>
                </c:pt>
                <c:pt idx="1">
                  <c:v>8636.9</c:v>
                </c:pt>
                <c:pt idx="2">
                  <c:v>4995</c:v>
                </c:pt>
                <c:pt idx="3">
                  <c:v>11182.3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82-42B1-B88F-ED89CA169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3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2CCEA-F6FA-486F-89DD-B6855AFE3B26}" type="doc">
      <dgm:prSet loTypeId="urn:microsoft.com/office/officeart/2005/8/layout/radial4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B89F74-4444-4D48-8E2E-22995B69AA98}">
      <dgm:prSet phldrT="[Текст]" custT="1"/>
      <dgm:spPr/>
      <dgm:t>
        <a:bodyPr/>
        <a:lstStyle/>
        <a:p>
          <a:r>
            <a: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706671,1 </a:t>
          </a:r>
          <a:r>
            <a:rPr lang="ru-RU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тыс.руб</a:t>
          </a:r>
          <a:r>
            <a: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.</a:t>
          </a:r>
        </a:p>
      </dgm:t>
    </dgm:pt>
    <dgm:pt modelId="{D41F5A4C-92D6-43FA-8070-FB32FA0C4EA3}" type="parTrans" cxnId="{80E03265-F389-41D3-BBAA-59F41F27A7E9}">
      <dgm:prSet/>
      <dgm:spPr/>
      <dgm:t>
        <a:bodyPr/>
        <a:lstStyle/>
        <a:p>
          <a:endParaRPr lang="ru-RU"/>
        </a:p>
      </dgm:t>
    </dgm:pt>
    <dgm:pt modelId="{C7F1B080-D9E2-4B42-90B5-08EB0DB8C6F0}" type="sibTrans" cxnId="{80E03265-F389-41D3-BBAA-59F41F27A7E9}">
      <dgm:prSet/>
      <dgm:spPr/>
      <dgm:t>
        <a:bodyPr/>
        <a:lstStyle/>
        <a:p>
          <a:endParaRPr lang="ru-RU"/>
        </a:p>
      </dgm:t>
    </dgm:pt>
    <dgm:pt modelId="{C2C4591D-C262-4F43-8E38-C5358BDD5B79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Образование </a:t>
          </a:r>
        </a:p>
        <a:p>
          <a:r>
            <a:rPr lang="ru-RU" sz="1600" dirty="0" smtClean="0">
              <a:latin typeface="Bookman Old Style" panose="02050604050505020204" pitchFamily="18" charset="0"/>
            </a:rPr>
            <a:t>544750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 smtClean="0">
              <a:latin typeface="Bookman Old Style" panose="02050604050505020204" pitchFamily="18" charset="0"/>
            </a:rPr>
            <a:t>.</a:t>
          </a:r>
          <a:endParaRPr lang="ru-RU" sz="1600" dirty="0">
            <a:latin typeface="Bookman Old Style" panose="02050604050505020204" pitchFamily="18" charset="0"/>
          </a:endParaRPr>
        </a:p>
      </dgm:t>
    </dgm:pt>
    <dgm:pt modelId="{E5A6F8A0-E64E-4F5A-8A12-14210B071CEB}" type="parTrans" cxnId="{2D70CFCD-8BDF-4698-86DC-0451DA53E598}">
      <dgm:prSet/>
      <dgm:spPr/>
      <dgm:t>
        <a:bodyPr/>
        <a:lstStyle/>
        <a:p>
          <a:endParaRPr lang="ru-RU"/>
        </a:p>
      </dgm:t>
    </dgm:pt>
    <dgm:pt modelId="{E6FF48CA-31AA-4B84-ADEF-85D72719B955}" type="sibTrans" cxnId="{2D70CFCD-8BDF-4698-86DC-0451DA53E598}">
      <dgm:prSet/>
      <dgm:spPr/>
      <dgm:t>
        <a:bodyPr/>
        <a:lstStyle/>
        <a:p>
          <a:endParaRPr lang="ru-RU"/>
        </a:p>
      </dgm:t>
    </dgm:pt>
    <dgm:pt modelId="{B5CFABF8-E079-441A-9D10-C2160AABF586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Жилищно-коммунальное хозяйство</a:t>
          </a:r>
        </a:p>
        <a:p>
          <a:r>
            <a:rPr lang="ru-RU" sz="1600" dirty="0">
              <a:latin typeface="Bookman Old Style" panose="02050604050505020204" pitchFamily="18" charset="0"/>
            </a:rPr>
            <a:t> </a:t>
          </a:r>
          <a:r>
            <a:rPr lang="ru-RU" sz="1600" dirty="0" smtClean="0">
              <a:latin typeface="Bookman Old Style" panose="02050604050505020204" pitchFamily="18" charset="0"/>
            </a:rPr>
            <a:t>31526,6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7C58D4B3-9415-4BD5-884C-BA3667C3248F}" type="parTrans" cxnId="{5E4BF94B-5493-4C99-98A8-F57AC837E90F}">
      <dgm:prSet/>
      <dgm:spPr/>
      <dgm:t>
        <a:bodyPr/>
        <a:lstStyle/>
        <a:p>
          <a:endParaRPr lang="ru-RU"/>
        </a:p>
      </dgm:t>
    </dgm:pt>
    <dgm:pt modelId="{40D16C0C-EDD9-4F96-B5EF-E86BC5784A45}" type="sibTrans" cxnId="{5E4BF94B-5493-4C99-98A8-F57AC837E90F}">
      <dgm:prSet/>
      <dgm:spPr/>
      <dgm:t>
        <a:bodyPr/>
        <a:lstStyle/>
        <a:p>
          <a:endParaRPr lang="ru-RU"/>
        </a:p>
      </dgm:t>
    </dgm:pt>
    <dgm:pt modelId="{F3BF9E74-D7B1-411D-B87B-547F7E980305}">
      <dgm:prSet phldrT="[Текст]"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Общегосударственные вопросы </a:t>
          </a:r>
        </a:p>
        <a:p>
          <a:r>
            <a:rPr lang="ru-RU" sz="1600" dirty="0" smtClean="0">
              <a:latin typeface="Bookman Old Style" panose="02050604050505020204" pitchFamily="18" charset="0"/>
            </a:rPr>
            <a:t>92086,1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8A8321D0-8490-407E-993A-51DA585DF3C3}" type="parTrans" cxnId="{4775F2C2-88B3-489B-9A5E-F14D0523DEF3}">
      <dgm:prSet/>
      <dgm:spPr/>
      <dgm:t>
        <a:bodyPr/>
        <a:lstStyle/>
        <a:p>
          <a:endParaRPr lang="ru-RU"/>
        </a:p>
      </dgm:t>
    </dgm:pt>
    <dgm:pt modelId="{2279DAB0-AAAB-4B7E-ACF4-392FF823F20E}" type="sibTrans" cxnId="{4775F2C2-88B3-489B-9A5E-F14D0523DEF3}">
      <dgm:prSet/>
      <dgm:spPr/>
      <dgm:t>
        <a:bodyPr/>
        <a:lstStyle/>
        <a:p>
          <a:endParaRPr lang="ru-RU"/>
        </a:p>
      </dgm:t>
    </dgm:pt>
    <dgm:pt modelId="{94110808-DE34-4AE8-A48A-5598FDA5A386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Социальная политика</a:t>
          </a:r>
        </a:p>
        <a:p>
          <a:r>
            <a:rPr lang="ru-RU" sz="1600" dirty="0">
              <a:latin typeface="Bookman Old Style" panose="02050604050505020204" pitchFamily="18" charset="0"/>
            </a:rPr>
            <a:t> </a:t>
          </a:r>
          <a:r>
            <a:rPr lang="ru-RU" sz="1600" dirty="0" smtClean="0">
              <a:latin typeface="Bookman Old Style" panose="02050604050505020204" pitchFamily="18" charset="0"/>
            </a:rPr>
            <a:t>2281,3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9C8BC511-3819-4FE8-875B-86E59673607E}" type="parTrans" cxnId="{6360CE26-CB72-419C-A61B-9777358F87E1}">
      <dgm:prSet/>
      <dgm:spPr/>
      <dgm:t>
        <a:bodyPr/>
        <a:lstStyle/>
        <a:p>
          <a:endParaRPr lang="ru-RU"/>
        </a:p>
      </dgm:t>
    </dgm:pt>
    <dgm:pt modelId="{E7BF9B6A-E612-4BCD-BA31-B786F2B3FDC2}" type="sibTrans" cxnId="{6360CE26-CB72-419C-A61B-9777358F87E1}">
      <dgm:prSet/>
      <dgm:spPr/>
      <dgm:t>
        <a:bodyPr/>
        <a:lstStyle/>
        <a:p>
          <a:endParaRPr lang="ru-RU"/>
        </a:p>
      </dgm:t>
    </dgm:pt>
    <dgm:pt modelId="{01B4DB58-41F7-4D53-AA61-051625462C68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Национальная экономика </a:t>
          </a:r>
        </a:p>
        <a:p>
          <a:r>
            <a:rPr lang="ru-RU" sz="1600" dirty="0" smtClean="0">
              <a:latin typeface="Bookman Old Style" panose="02050604050505020204" pitchFamily="18" charset="0"/>
            </a:rPr>
            <a:t>7598,9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37441FFE-C4AE-48DD-94B3-9F59C4DB8B5D}" type="parTrans" cxnId="{E85C5539-F5D9-4EA4-BFC7-09A554A37B68}">
      <dgm:prSet/>
      <dgm:spPr/>
      <dgm:t>
        <a:bodyPr/>
        <a:lstStyle/>
        <a:p>
          <a:endParaRPr lang="ru-RU"/>
        </a:p>
      </dgm:t>
    </dgm:pt>
    <dgm:pt modelId="{B7F570AD-8A15-401D-B29D-6D032510C492}" type="sibTrans" cxnId="{E85C5539-F5D9-4EA4-BFC7-09A554A37B68}">
      <dgm:prSet/>
      <dgm:spPr/>
      <dgm:t>
        <a:bodyPr/>
        <a:lstStyle/>
        <a:p>
          <a:endParaRPr lang="ru-RU"/>
        </a:p>
      </dgm:t>
    </dgm:pt>
    <dgm:pt modelId="{E55E36E5-5185-40FE-9B36-0AF5B2D719FD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Культура и кинематография </a:t>
          </a:r>
          <a:r>
            <a:rPr lang="ru-RU" sz="1600" dirty="0" smtClean="0">
              <a:latin typeface="Bookman Old Style" panose="02050604050505020204" pitchFamily="18" charset="0"/>
            </a:rPr>
            <a:t>9198,4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 </a:t>
          </a:r>
        </a:p>
      </dgm:t>
    </dgm:pt>
    <dgm:pt modelId="{CEAA5D47-B299-49EA-A319-23BBFAEDE43E}" type="parTrans" cxnId="{3E4F6E66-2C60-4175-AFBA-D81C856D86A1}">
      <dgm:prSet/>
      <dgm:spPr/>
      <dgm:t>
        <a:bodyPr/>
        <a:lstStyle/>
        <a:p>
          <a:endParaRPr lang="ru-RU"/>
        </a:p>
      </dgm:t>
    </dgm:pt>
    <dgm:pt modelId="{F5CDE3AB-6293-48E3-B9AD-9689A186243C}" type="sibTrans" cxnId="{3E4F6E66-2C60-4175-AFBA-D81C856D86A1}">
      <dgm:prSet/>
      <dgm:spPr/>
      <dgm:t>
        <a:bodyPr/>
        <a:lstStyle/>
        <a:p>
          <a:endParaRPr lang="ru-RU"/>
        </a:p>
      </dgm:t>
    </dgm:pt>
    <dgm:pt modelId="{41B8B711-C616-4F78-9C5C-ABD6B26E4623}">
      <dgm:prSet custT="1"/>
      <dgm:spPr/>
      <dgm:t>
        <a:bodyPr/>
        <a:lstStyle/>
        <a:p>
          <a:r>
            <a:rPr lang="ru-RU" sz="1600" dirty="0">
              <a:latin typeface="Bookman Old Style" panose="02050604050505020204" pitchFamily="18" charset="0"/>
            </a:rPr>
            <a:t>Прочие расходы</a:t>
          </a:r>
        </a:p>
        <a:p>
          <a:r>
            <a:rPr lang="ru-RU" sz="1600" dirty="0">
              <a:latin typeface="Bookman Old Style" panose="02050604050505020204" pitchFamily="18" charset="0"/>
            </a:rPr>
            <a:t> </a:t>
          </a:r>
          <a:r>
            <a:rPr lang="ru-RU" sz="1600" dirty="0" smtClean="0">
              <a:latin typeface="Bookman Old Style" panose="02050604050505020204" pitchFamily="18" charset="0"/>
            </a:rPr>
            <a:t>19229,8 </a:t>
          </a:r>
          <a:r>
            <a:rPr lang="ru-RU" sz="16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dirty="0">
              <a:latin typeface="Bookman Old Style" panose="02050604050505020204" pitchFamily="18" charset="0"/>
            </a:rPr>
            <a:t>.</a:t>
          </a:r>
        </a:p>
      </dgm:t>
    </dgm:pt>
    <dgm:pt modelId="{F4076B35-534F-4A79-8B2C-03771E713A24}" type="parTrans" cxnId="{0795BC60-92E2-44C1-BCC0-1CA6E06C9B02}">
      <dgm:prSet/>
      <dgm:spPr/>
      <dgm:t>
        <a:bodyPr/>
        <a:lstStyle/>
        <a:p>
          <a:endParaRPr lang="ru-RU"/>
        </a:p>
      </dgm:t>
    </dgm:pt>
    <dgm:pt modelId="{A088A285-8C96-4E8E-84EF-A5078AA44C1C}" type="sibTrans" cxnId="{0795BC60-92E2-44C1-BCC0-1CA6E06C9B02}">
      <dgm:prSet/>
      <dgm:spPr/>
      <dgm:t>
        <a:bodyPr/>
        <a:lstStyle/>
        <a:p>
          <a:endParaRPr lang="ru-RU"/>
        </a:p>
      </dgm:t>
    </dgm:pt>
    <dgm:pt modelId="{9D043109-5469-4325-821E-E17D525F4B9D}" type="pres">
      <dgm:prSet presAssocID="{DF82CCEA-F6FA-486F-89DD-B6855AFE3B2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BBDE62-1C45-4AF9-8729-2EA29E7680BE}" type="pres">
      <dgm:prSet presAssocID="{A2B89F74-4444-4D48-8E2E-22995B69AA98}" presName="centerShape" presStyleLbl="node0" presStyleIdx="0" presStyleCnt="1"/>
      <dgm:spPr/>
      <dgm:t>
        <a:bodyPr/>
        <a:lstStyle/>
        <a:p>
          <a:endParaRPr lang="ru-RU"/>
        </a:p>
      </dgm:t>
    </dgm:pt>
    <dgm:pt modelId="{7F2B02C5-0818-4F28-A39A-2CADC53D3B6A}" type="pres">
      <dgm:prSet presAssocID="{E5A6F8A0-E64E-4F5A-8A12-14210B071CEB}" presName="parTrans" presStyleLbl="bgSibTrans2D1" presStyleIdx="0" presStyleCnt="7"/>
      <dgm:spPr/>
      <dgm:t>
        <a:bodyPr/>
        <a:lstStyle/>
        <a:p>
          <a:endParaRPr lang="ru-RU"/>
        </a:p>
      </dgm:t>
    </dgm:pt>
    <dgm:pt modelId="{2715BBD3-6991-4EBF-A42F-CF883B7B4CD3}" type="pres">
      <dgm:prSet presAssocID="{C2C4591D-C262-4F43-8E38-C5358BDD5B79}" presName="node" presStyleLbl="node1" presStyleIdx="0" presStyleCnt="7" custScaleX="128629" custScaleY="76944" custRadScaleRad="94352" custRadScaleInc="-33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2818A-B5AB-471D-B167-029C0F46DF02}" type="pres">
      <dgm:prSet presAssocID="{7C58D4B3-9415-4BD5-884C-BA3667C3248F}" presName="parTrans" presStyleLbl="bgSibTrans2D1" presStyleIdx="1" presStyleCnt="7"/>
      <dgm:spPr/>
      <dgm:t>
        <a:bodyPr/>
        <a:lstStyle/>
        <a:p>
          <a:endParaRPr lang="ru-RU"/>
        </a:p>
      </dgm:t>
    </dgm:pt>
    <dgm:pt modelId="{B65B2074-A507-4D71-8C3D-A792BD724BD7}" type="pres">
      <dgm:prSet presAssocID="{B5CFABF8-E079-441A-9D10-C2160AABF586}" presName="node" presStyleLbl="node1" presStyleIdx="1" presStyleCnt="7" custScaleX="141725" custScaleY="90617" custRadScaleRad="99451" custRadScaleInc="-12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1A519E-FD29-46E0-A960-7C5C630BCD95}" type="pres">
      <dgm:prSet presAssocID="{8A8321D0-8490-407E-993A-51DA585DF3C3}" presName="parTrans" presStyleLbl="bgSibTrans2D1" presStyleIdx="2" presStyleCnt="7"/>
      <dgm:spPr/>
      <dgm:t>
        <a:bodyPr/>
        <a:lstStyle/>
        <a:p>
          <a:endParaRPr lang="ru-RU"/>
        </a:p>
      </dgm:t>
    </dgm:pt>
    <dgm:pt modelId="{936C87EC-A0FE-49A4-BB40-82AD8ABD36E6}" type="pres">
      <dgm:prSet presAssocID="{F3BF9E74-D7B1-411D-B87B-547F7E980305}" presName="node" presStyleLbl="node1" presStyleIdx="2" presStyleCnt="7" custScaleX="130967" custScaleY="83128" custRadScaleRad="110009" custRadScaleInc="-36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DA01FB-78CE-4F53-AB7E-0E22C62F55C0}" type="pres">
      <dgm:prSet presAssocID="{9C8BC511-3819-4FE8-875B-86E59673607E}" presName="parTrans" presStyleLbl="bgSibTrans2D1" presStyleIdx="3" presStyleCnt="7"/>
      <dgm:spPr/>
      <dgm:t>
        <a:bodyPr/>
        <a:lstStyle/>
        <a:p>
          <a:endParaRPr lang="ru-RU"/>
        </a:p>
      </dgm:t>
    </dgm:pt>
    <dgm:pt modelId="{1275CA42-9800-40B7-9640-4D842C0A7865}" type="pres">
      <dgm:prSet presAssocID="{94110808-DE34-4AE8-A48A-5598FDA5A386}" presName="node" presStyleLbl="node1" presStyleIdx="3" presStyleCnt="7" custScaleX="115832" custScaleY="78828" custRadScaleRad="99106" custRadScaleInc="-2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88924-8610-4F19-A12A-A626D00DB6C4}" type="pres">
      <dgm:prSet presAssocID="{37441FFE-C4AE-48DD-94B3-9F59C4DB8B5D}" presName="parTrans" presStyleLbl="bgSibTrans2D1" presStyleIdx="4" presStyleCnt="7"/>
      <dgm:spPr/>
      <dgm:t>
        <a:bodyPr/>
        <a:lstStyle/>
        <a:p>
          <a:endParaRPr lang="ru-RU"/>
        </a:p>
      </dgm:t>
    </dgm:pt>
    <dgm:pt modelId="{5A1B7491-360B-43E4-9C29-6D50B5B33E42}" type="pres">
      <dgm:prSet presAssocID="{01B4DB58-41F7-4D53-AA61-051625462C68}" presName="node" presStyleLbl="node1" presStyleIdx="4" presStyleCnt="7" custScaleX="143159" custScaleY="72646" custRadScaleRad="110022" custRadScaleInc="309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03CD5-9CD2-4EA9-8A17-8B00AAFA1259}" type="pres">
      <dgm:prSet presAssocID="{CEAA5D47-B299-49EA-A319-23BBFAEDE43E}" presName="parTrans" presStyleLbl="bgSibTrans2D1" presStyleIdx="5" presStyleCnt="7"/>
      <dgm:spPr/>
      <dgm:t>
        <a:bodyPr/>
        <a:lstStyle/>
        <a:p>
          <a:endParaRPr lang="ru-RU"/>
        </a:p>
      </dgm:t>
    </dgm:pt>
    <dgm:pt modelId="{B5D6E9BC-2C29-47E7-90CC-C7810DE737F8}" type="pres">
      <dgm:prSet presAssocID="{E55E36E5-5185-40FE-9B36-0AF5B2D719FD}" presName="node" presStyleLbl="node1" presStyleIdx="5" presStyleCnt="7" custScaleX="126425" custScaleY="72934" custRadScaleRad="104705" custRadScaleInc="19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5454A-1A00-44FE-BC99-D5495A376F4A}" type="pres">
      <dgm:prSet presAssocID="{F4076B35-534F-4A79-8B2C-03771E713A24}" presName="parTrans" presStyleLbl="bgSibTrans2D1" presStyleIdx="6" presStyleCnt="7"/>
      <dgm:spPr/>
      <dgm:t>
        <a:bodyPr/>
        <a:lstStyle/>
        <a:p>
          <a:endParaRPr lang="ru-RU"/>
        </a:p>
      </dgm:t>
    </dgm:pt>
    <dgm:pt modelId="{04D358BC-032C-4386-8CC1-0B1F19900EA3}" type="pres">
      <dgm:prSet presAssocID="{41B8B711-C616-4F78-9C5C-ABD6B26E4623}" presName="node" presStyleLbl="node1" presStyleIdx="6" presStyleCnt="7" custScaleX="111196" custScaleY="84247" custRadScaleRad="94811" custRadScaleInc="-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8797BE-1D0A-4287-B23D-98993C355E3C}" type="presOf" srcId="{94110808-DE34-4AE8-A48A-5598FDA5A386}" destId="{1275CA42-9800-40B7-9640-4D842C0A7865}" srcOrd="0" destOrd="0" presId="urn:microsoft.com/office/officeart/2005/8/layout/radial4"/>
    <dgm:cxn modelId="{0795BC60-92E2-44C1-BCC0-1CA6E06C9B02}" srcId="{A2B89F74-4444-4D48-8E2E-22995B69AA98}" destId="{41B8B711-C616-4F78-9C5C-ABD6B26E4623}" srcOrd="6" destOrd="0" parTransId="{F4076B35-534F-4A79-8B2C-03771E713A24}" sibTransId="{A088A285-8C96-4E8E-84EF-A5078AA44C1C}"/>
    <dgm:cxn modelId="{80E03265-F389-41D3-BBAA-59F41F27A7E9}" srcId="{DF82CCEA-F6FA-486F-89DD-B6855AFE3B26}" destId="{A2B89F74-4444-4D48-8E2E-22995B69AA98}" srcOrd="0" destOrd="0" parTransId="{D41F5A4C-92D6-43FA-8070-FB32FA0C4EA3}" sibTransId="{C7F1B080-D9E2-4B42-90B5-08EB0DB8C6F0}"/>
    <dgm:cxn modelId="{3E4F6E66-2C60-4175-AFBA-D81C856D86A1}" srcId="{A2B89F74-4444-4D48-8E2E-22995B69AA98}" destId="{E55E36E5-5185-40FE-9B36-0AF5B2D719FD}" srcOrd="5" destOrd="0" parTransId="{CEAA5D47-B299-49EA-A319-23BBFAEDE43E}" sibTransId="{F5CDE3AB-6293-48E3-B9AD-9689A186243C}"/>
    <dgm:cxn modelId="{048633D0-98A6-448E-82ED-5E8177D3D9A1}" type="presOf" srcId="{9C8BC511-3819-4FE8-875B-86E59673607E}" destId="{7BDA01FB-78CE-4F53-AB7E-0E22C62F55C0}" srcOrd="0" destOrd="0" presId="urn:microsoft.com/office/officeart/2005/8/layout/radial4"/>
    <dgm:cxn modelId="{2D70CFCD-8BDF-4698-86DC-0451DA53E598}" srcId="{A2B89F74-4444-4D48-8E2E-22995B69AA98}" destId="{C2C4591D-C262-4F43-8E38-C5358BDD5B79}" srcOrd="0" destOrd="0" parTransId="{E5A6F8A0-E64E-4F5A-8A12-14210B071CEB}" sibTransId="{E6FF48CA-31AA-4B84-ADEF-85D72719B955}"/>
    <dgm:cxn modelId="{DFC626AD-EB54-4B8D-A2A2-4B5C4680ACD8}" type="presOf" srcId="{B5CFABF8-E079-441A-9D10-C2160AABF586}" destId="{B65B2074-A507-4D71-8C3D-A792BD724BD7}" srcOrd="0" destOrd="0" presId="urn:microsoft.com/office/officeart/2005/8/layout/radial4"/>
    <dgm:cxn modelId="{E15FA37C-201F-4F9F-8127-C3A7E8F51A41}" type="presOf" srcId="{01B4DB58-41F7-4D53-AA61-051625462C68}" destId="{5A1B7491-360B-43E4-9C29-6D50B5B33E42}" srcOrd="0" destOrd="0" presId="urn:microsoft.com/office/officeart/2005/8/layout/radial4"/>
    <dgm:cxn modelId="{B9CE579B-7B1E-40F2-9286-914D75ACBD34}" type="presOf" srcId="{A2B89F74-4444-4D48-8E2E-22995B69AA98}" destId="{3EBBDE62-1C45-4AF9-8729-2EA29E7680BE}" srcOrd="0" destOrd="0" presId="urn:microsoft.com/office/officeart/2005/8/layout/radial4"/>
    <dgm:cxn modelId="{7FB209CE-9AC6-4CD3-9FA1-5B57125B8C1E}" type="presOf" srcId="{41B8B711-C616-4F78-9C5C-ABD6B26E4623}" destId="{04D358BC-032C-4386-8CC1-0B1F19900EA3}" srcOrd="0" destOrd="0" presId="urn:microsoft.com/office/officeart/2005/8/layout/radial4"/>
    <dgm:cxn modelId="{F76996C4-0C0B-47FC-80B1-644269A943AE}" type="presOf" srcId="{F4076B35-534F-4A79-8B2C-03771E713A24}" destId="{D055454A-1A00-44FE-BC99-D5495A376F4A}" srcOrd="0" destOrd="0" presId="urn:microsoft.com/office/officeart/2005/8/layout/radial4"/>
    <dgm:cxn modelId="{4F423C4C-A24B-4487-921B-DCC0320DF3B8}" type="presOf" srcId="{7C58D4B3-9415-4BD5-884C-BA3667C3248F}" destId="{5772818A-B5AB-471D-B167-029C0F46DF02}" srcOrd="0" destOrd="0" presId="urn:microsoft.com/office/officeart/2005/8/layout/radial4"/>
    <dgm:cxn modelId="{67652F68-35B0-4062-AB34-CED9F750217E}" type="presOf" srcId="{CEAA5D47-B299-49EA-A319-23BBFAEDE43E}" destId="{8A703CD5-9CD2-4EA9-8A17-8B00AAFA1259}" srcOrd="0" destOrd="0" presId="urn:microsoft.com/office/officeart/2005/8/layout/radial4"/>
    <dgm:cxn modelId="{F447808B-1E9D-483D-A37A-7220CF21EA7D}" type="presOf" srcId="{E5A6F8A0-E64E-4F5A-8A12-14210B071CEB}" destId="{7F2B02C5-0818-4F28-A39A-2CADC53D3B6A}" srcOrd="0" destOrd="0" presId="urn:microsoft.com/office/officeart/2005/8/layout/radial4"/>
    <dgm:cxn modelId="{C852F975-D480-4840-B082-DF9D4DFD67C2}" type="presOf" srcId="{E55E36E5-5185-40FE-9B36-0AF5B2D719FD}" destId="{B5D6E9BC-2C29-47E7-90CC-C7810DE737F8}" srcOrd="0" destOrd="0" presId="urn:microsoft.com/office/officeart/2005/8/layout/radial4"/>
    <dgm:cxn modelId="{6BCD074A-95C9-40CF-8CA6-F7310B87E35E}" type="presOf" srcId="{37441FFE-C4AE-48DD-94B3-9F59C4DB8B5D}" destId="{C8988924-8610-4F19-A12A-A626D00DB6C4}" srcOrd="0" destOrd="0" presId="urn:microsoft.com/office/officeart/2005/8/layout/radial4"/>
    <dgm:cxn modelId="{5E4BF94B-5493-4C99-98A8-F57AC837E90F}" srcId="{A2B89F74-4444-4D48-8E2E-22995B69AA98}" destId="{B5CFABF8-E079-441A-9D10-C2160AABF586}" srcOrd="1" destOrd="0" parTransId="{7C58D4B3-9415-4BD5-884C-BA3667C3248F}" sibTransId="{40D16C0C-EDD9-4F96-B5EF-E86BC5784A45}"/>
    <dgm:cxn modelId="{3F23A854-7E20-406F-9C8A-362529B6B81D}" type="presOf" srcId="{DF82CCEA-F6FA-486F-89DD-B6855AFE3B26}" destId="{9D043109-5469-4325-821E-E17D525F4B9D}" srcOrd="0" destOrd="0" presId="urn:microsoft.com/office/officeart/2005/8/layout/radial4"/>
    <dgm:cxn modelId="{2AFCCC9A-5B9D-4F96-B489-AAE2FA8BF319}" type="presOf" srcId="{8A8321D0-8490-407E-993A-51DA585DF3C3}" destId="{FC1A519E-FD29-46E0-A960-7C5C630BCD95}" srcOrd="0" destOrd="0" presId="urn:microsoft.com/office/officeart/2005/8/layout/radial4"/>
    <dgm:cxn modelId="{8B7A0AA0-AED2-4504-ABD8-C9E69E0029BA}" type="presOf" srcId="{C2C4591D-C262-4F43-8E38-C5358BDD5B79}" destId="{2715BBD3-6991-4EBF-A42F-CF883B7B4CD3}" srcOrd="0" destOrd="0" presId="urn:microsoft.com/office/officeart/2005/8/layout/radial4"/>
    <dgm:cxn modelId="{E85C5539-F5D9-4EA4-BFC7-09A554A37B68}" srcId="{A2B89F74-4444-4D48-8E2E-22995B69AA98}" destId="{01B4DB58-41F7-4D53-AA61-051625462C68}" srcOrd="4" destOrd="0" parTransId="{37441FFE-C4AE-48DD-94B3-9F59C4DB8B5D}" sibTransId="{B7F570AD-8A15-401D-B29D-6D032510C492}"/>
    <dgm:cxn modelId="{0C0CFB70-39CA-4747-9A27-296715395F31}" type="presOf" srcId="{F3BF9E74-D7B1-411D-B87B-547F7E980305}" destId="{936C87EC-A0FE-49A4-BB40-82AD8ABD36E6}" srcOrd="0" destOrd="0" presId="urn:microsoft.com/office/officeart/2005/8/layout/radial4"/>
    <dgm:cxn modelId="{6360CE26-CB72-419C-A61B-9777358F87E1}" srcId="{A2B89F74-4444-4D48-8E2E-22995B69AA98}" destId="{94110808-DE34-4AE8-A48A-5598FDA5A386}" srcOrd="3" destOrd="0" parTransId="{9C8BC511-3819-4FE8-875B-86E59673607E}" sibTransId="{E7BF9B6A-E612-4BCD-BA31-B786F2B3FDC2}"/>
    <dgm:cxn modelId="{4775F2C2-88B3-489B-9A5E-F14D0523DEF3}" srcId="{A2B89F74-4444-4D48-8E2E-22995B69AA98}" destId="{F3BF9E74-D7B1-411D-B87B-547F7E980305}" srcOrd="2" destOrd="0" parTransId="{8A8321D0-8490-407E-993A-51DA585DF3C3}" sibTransId="{2279DAB0-AAAB-4B7E-ACF4-392FF823F20E}"/>
    <dgm:cxn modelId="{4463B00C-F539-4EE4-AEBB-33032F8743BB}" type="presParOf" srcId="{9D043109-5469-4325-821E-E17D525F4B9D}" destId="{3EBBDE62-1C45-4AF9-8729-2EA29E7680BE}" srcOrd="0" destOrd="0" presId="urn:microsoft.com/office/officeart/2005/8/layout/radial4"/>
    <dgm:cxn modelId="{5209E3C8-2AC4-452F-8E88-DAC03320E2F6}" type="presParOf" srcId="{9D043109-5469-4325-821E-E17D525F4B9D}" destId="{7F2B02C5-0818-4F28-A39A-2CADC53D3B6A}" srcOrd="1" destOrd="0" presId="urn:microsoft.com/office/officeart/2005/8/layout/radial4"/>
    <dgm:cxn modelId="{DC96AEF4-A7A1-4D5C-9EB7-3A61E9F17C08}" type="presParOf" srcId="{9D043109-5469-4325-821E-E17D525F4B9D}" destId="{2715BBD3-6991-4EBF-A42F-CF883B7B4CD3}" srcOrd="2" destOrd="0" presId="urn:microsoft.com/office/officeart/2005/8/layout/radial4"/>
    <dgm:cxn modelId="{84EAA5D3-1B5E-46D8-AC85-F2F911827674}" type="presParOf" srcId="{9D043109-5469-4325-821E-E17D525F4B9D}" destId="{5772818A-B5AB-471D-B167-029C0F46DF02}" srcOrd="3" destOrd="0" presId="urn:microsoft.com/office/officeart/2005/8/layout/radial4"/>
    <dgm:cxn modelId="{AC2A4371-6CA7-459E-8C33-19AEF37AF581}" type="presParOf" srcId="{9D043109-5469-4325-821E-E17D525F4B9D}" destId="{B65B2074-A507-4D71-8C3D-A792BD724BD7}" srcOrd="4" destOrd="0" presId="urn:microsoft.com/office/officeart/2005/8/layout/radial4"/>
    <dgm:cxn modelId="{5C7ABD32-931E-4DFC-82D7-725D72C75F1B}" type="presParOf" srcId="{9D043109-5469-4325-821E-E17D525F4B9D}" destId="{FC1A519E-FD29-46E0-A960-7C5C630BCD95}" srcOrd="5" destOrd="0" presId="urn:microsoft.com/office/officeart/2005/8/layout/radial4"/>
    <dgm:cxn modelId="{4336DF9B-4887-49AF-A273-7A39E3D9A150}" type="presParOf" srcId="{9D043109-5469-4325-821E-E17D525F4B9D}" destId="{936C87EC-A0FE-49A4-BB40-82AD8ABD36E6}" srcOrd="6" destOrd="0" presId="urn:microsoft.com/office/officeart/2005/8/layout/radial4"/>
    <dgm:cxn modelId="{79A4040C-D86F-4C3B-AAAA-5FB8C742AAFF}" type="presParOf" srcId="{9D043109-5469-4325-821E-E17D525F4B9D}" destId="{7BDA01FB-78CE-4F53-AB7E-0E22C62F55C0}" srcOrd="7" destOrd="0" presId="urn:microsoft.com/office/officeart/2005/8/layout/radial4"/>
    <dgm:cxn modelId="{8582FCED-7B62-444B-B095-4A2E38C5C33C}" type="presParOf" srcId="{9D043109-5469-4325-821E-E17D525F4B9D}" destId="{1275CA42-9800-40B7-9640-4D842C0A7865}" srcOrd="8" destOrd="0" presId="urn:microsoft.com/office/officeart/2005/8/layout/radial4"/>
    <dgm:cxn modelId="{F227284D-48B8-4F9B-88C3-B64C894BE5CD}" type="presParOf" srcId="{9D043109-5469-4325-821E-E17D525F4B9D}" destId="{C8988924-8610-4F19-A12A-A626D00DB6C4}" srcOrd="9" destOrd="0" presId="urn:microsoft.com/office/officeart/2005/8/layout/radial4"/>
    <dgm:cxn modelId="{D5B38CCE-0EA3-4014-A8A6-849DEF273B62}" type="presParOf" srcId="{9D043109-5469-4325-821E-E17D525F4B9D}" destId="{5A1B7491-360B-43E4-9C29-6D50B5B33E42}" srcOrd="10" destOrd="0" presId="urn:microsoft.com/office/officeart/2005/8/layout/radial4"/>
    <dgm:cxn modelId="{4A2669F2-60F1-45F3-BACD-C88C906D8F09}" type="presParOf" srcId="{9D043109-5469-4325-821E-E17D525F4B9D}" destId="{8A703CD5-9CD2-4EA9-8A17-8B00AAFA1259}" srcOrd="11" destOrd="0" presId="urn:microsoft.com/office/officeart/2005/8/layout/radial4"/>
    <dgm:cxn modelId="{8ED0753C-57C4-4EB7-A65C-28457178137D}" type="presParOf" srcId="{9D043109-5469-4325-821E-E17D525F4B9D}" destId="{B5D6E9BC-2C29-47E7-90CC-C7810DE737F8}" srcOrd="12" destOrd="0" presId="urn:microsoft.com/office/officeart/2005/8/layout/radial4"/>
    <dgm:cxn modelId="{1A6977FC-4865-4C57-92EA-CA7FB1EECEDA}" type="presParOf" srcId="{9D043109-5469-4325-821E-E17D525F4B9D}" destId="{D055454A-1A00-44FE-BC99-D5495A376F4A}" srcOrd="13" destOrd="0" presId="urn:microsoft.com/office/officeart/2005/8/layout/radial4"/>
    <dgm:cxn modelId="{A16811FF-5A48-4BDA-A279-32F06D1F79C2}" type="presParOf" srcId="{9D043109-5469-4325-821E-E17D525F4B9D}" destId="{04D358BC-032C-4386-8CC1-0B1F19900EA3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BDE62-1C45-4AF9-8729-2EA29E7680BE}">
      <dsp:nvSpPr>
        <dsp:cNvPr id="0" name=""/>
        <dsp:cNvSpPr/>
      </dsp:nvSpPr>
      <dsp:spPr>
        <a:xfrm>
          <a:off x="3537394" y="3124997"/>
          <a:ext cx="2203668" cy="22036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706671,1 </a:t>
          </a:r>
          <a:r>
            <a:rPr lang="ru-RU" sz="28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тыс.руб</a:t>
          </a:r>
          <a:r>
            <a:rPr lang="ru-RU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.</a:t>
          </a:r>
        </a:p>
      </dsp:txBody>
      <dsp:txXfrm>
        <a:off x="3860114" y="3447717"/>
        <a:ext cx="1558228" cy="1558228"/>
      </dsp:txXfrm>
    </dsp:sp>
    <dsp:sp modelId="{7F2B02C5-0818-4F28-A39A-2CADC53D3B6A}">
      <dsp:nvSpPr>
        <dsp:cNvPr id="0" name=""/>
        <dsp:cNvSpPr/>
      </dsp:nvSpPr>
      <dsp:spPr>
        <a:xfrm rot="10748175">
          <a:off x="1173129" y="3948220"/>
          <a:ext cx="2234483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15BBD3-6991-4EBF-A42F-CF883B7B4CD3}">
      <dsp:nvSpPr>
        <dsp:cNvPr id="0" name=""/>
        <dsp:cNvSpPr/>
      </dsp:nvSpPr>
      <dsp:spPr>
        <a:xfrm>
          <a:off x="181161" y="3804319"/>
          <a:ext cx="1984189" cy="949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Образование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544750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 smtClean="0">
              <a:latin typeface="Bookman Old Style" panose="02050604050505020204" pitchFamily="18" charset="0"/>
            </a:rPr>
            <a:t>.</a:t>
          </a:r>
          <a:endParaRPr lang="ru-RU" sz="1600" kern="1200" dirty="0">
            <a:latin typeface="Bookman Old Style" panose="02050604050505020204" pitchFamily="18" charset="0"/>
          </a:endParaRPr>
        </a:p>
      </dsp:txBody>
      <dsp:txXfrm>
        <a:off x="208972" y="3832130"/>
        <a:ext cx="1928567" cy="893908"/>
      </dsp:txXfrm>
    </dsp:sp>
    <dsp:sp modelId="{5772818A-B5AB-471D-B167-029C0F46DF02}">
      <dsp:nvSpPr>
        <dsp:cNvPr id="0" name=""/>
        <dsp:cNvSpPr/>
      </dsp:nvSpPr>
      <dsp:spPr>
        <a:xfrm rot="12400678">
          <a:off x="1246129" y="2813742"/>
          <a:ext cx="2411510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5B2074-A507-4D71-8C3D-A792BD724BD7}">
      <dsp:nvSpPr>
        <dsp:cNvPr id="0" name=""/>
        <dsp:cNvSpPr/>
      </dsp:nvSpPr>
      <dsp:spPr>
        <a:xfrm>
          <a:off x="281387" y="2027279"/>
          <a:ext cx="2186204" cy="1118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Жилищно-коммунальное хозяйство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</a:t>
          </a:r>
          <a:r>
            <a:rPr lang="ru-RU" sz="1600" kern="1200" dirty="0" smtClean="0">
              <a:latin typeface="Bookman Old Style" panose="02050604050505020204" pitchFamily="18" charset="0"/>
            </a:rPr>
            <a:t>31526,6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314140" y="2060032"/>
        <a:ext cx="2120698" cy="1052756"/>
      </dsp:txXfrm>
    </dsp:sp>
    <dsp:sp modelId="{FC1A519E-FD29-46E0-A960-7C5C630BCD95}">
      <dsp:nvSpPr>
        <dsp:cNvPr id="0" name=""/>
        <dsp:cNvSpPr/>
      </dsp:nvSpPr>
      <dsp:spPr>
        <a:xfrm rot="13842473">
          <a:off x="1570404" y="1859925"/>
          <a:ext cx="2778063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6C87EC-A0FE-49A4-BB40-82AD8ABD36E6}">
      <dsp:nvSpPr>
        <dsp:cNvPr id="0" name=""/>
        <dsp:cNvSpPr/>
      </dsp:nvSpPr>
      <dsp:spPr>
        <a:xfrm>
          <a:off x="1069670" y="586016"/>
          <a:ext cx="2020254" cy="10258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Общегосударственные вопросы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92086,1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1099716" y="616062"/>
        <a:ext cx="1960162" cy="965752"/>
      </dsp:txXfrm>
    </dsp:sp>
    <dsp:sp modelId="{7BDA01FB-78CE-4F53-AB7E-0E22C62F55C0}">
      <dsp:nvSpPr>
        <dsp:cNvPr id="0" name=""/>
        <dsp:cNvSpPr/>
      </dsp:nvSpPr>
      <dsp:spPr>
        <a:xfrm rot="16164499">
          <a:off x="3414252" y="1471682"/>
          <a:ext cx="2399532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5CA42-9800-40B7-9640-4D842C0A7865}">
      <dsp:nvSpPr>
        <dsp:cNvPr id="0" name=""/>
        <dsp:cNvSpPr/>
      </dsp:nvSpPr>
      <dsp:spPr>
        <a:xfrm>
          <a:off x="3708235" y="99613"/>
          <a:ext cx="1786787" cy="972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Социальная политика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</a:t>
          </a:r>
          <a:r>
            <a:rPr lang="ru-RU" sz="1600" kern="1200" dirty="0" smtClean="0">
              <a:latin typeface="Bookman Old Style" panose="02050604050505020204" pitchFamily="18" charset="0"/>
            </a:rPr>
            <a:t>2281,3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3736727" y="128105"/>
        <a:ext cx="1729803" cy="915796"/>
      </dsp:txXfrm>
    </dsp:sp>
    <dsp:sp modelId="{C8988924-8610-4F19-A12A-A626D00DB6C4}">
      <dsp:nvSpPr>
        <dsp:cNvPr id="0" name=""/>
        <dsp:cNvSpPr/>
      </dsp:nvSpPr>
      <dsp:spPr>
        <a:xfrm rot="18477483">
          <a:off x="4881670" y="1821175"/>
          <a:ext cx="2778514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1B7491-360B-43E4-9C29-6D50B5B33E42}">
      <dsp:nvSpPr>
        <dsp:cNvPr id="0" name=""/>
        <dsp:cNvSpPr/>
      </dsp:nvSpPr>
      <dsp:spPr>
        <a:xfrm>
          <a:off x="6021275" y="591577"/>
          <a:ext cx="2208324" cy="8964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Национальная экономика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Bookman Old Style" panose="02050604050505020204" pitchFamily="18" charset="0"/>
            </a:rPr>
            <a:t>7598,9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6047532" y="617834"/>
        <a:ext cx="2155810" cy="843977"/>
      </dsp:txXfrm>
    </dsp:sp>
    <dsp:sp modelId="{8A703CD5-9CD2-4EA9-8A17-8B00AAFA1259}">
      <dsp:nvSpPr>
        <dsp:cNvPr id="0" name=""/>
        <dsp:cNvSpPr/>
      </dsp:nvSpPr>
      <dsp:spPr>
        <a:xfrm rot="20101798">
          <a:off x="5653702" y="2836441"/>
          <a:ext cx="2593918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D6E9BC-2C29-47E7-90CC-C7810DE737F8}">
      <dsp:nvSpPr>
        <dsp:cNvPr id="0" name=""/>
        <dsp:cNvSpPr/>
      </dsp:nvSpPr>
      <dsp:spPr>
        <a:xfrm>
          <a:off x="7151297" y="2152937"/>
          <a:ext cx="1950191" cy="9000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Культура и кинематография </a:t>
          </a:r>
          <a:r>
            <a:rPr lang="ru-RU" sz="1600" kern="1200" dirty="0" smtClean="0">
              <a:latin typeface="Bookman Old Style" panose="02050604050505020204" pitchFamily="18" charset="0"/>
            </a:rPr>
            <a:t>9198,4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 </a:t>
          </a:r>
        </a:p>
      </dsp:txBody>
      <dsp:txXfrm>
        <a:off x="7177658" y="2179298"/>
        <a:ext cx="1897469" cy="847323"/>
      </dsp:txXfrm>
    </dsp:sp>
    <dsp:sp modelId="{D055454A-1A00-44FE-BC99-D5495A376F4A}">
      <dsp:nvSpPr>
        <dsp:cNvPr id="0" name=""/>
        <dsp:cNvSpPr/>
      </dsp:nvSpPr>
      <dsp:spPr>
        <a:xfrm rot="21590187">
          <a:off x="5872030" y="3906077"/>
          <a:ext cx="2250418" cy="62804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D358BC-032C-4386-8CC1-0B1F19900EA3}">
      <dsp:nvSpPr>
        <dsp:cNvPr id="0" name=""/>
        <dsp:cNvSpPr/>
      </dsp:nvSpPr>
      <dsp:spPr>
        <a:xfrm>
          <a:off x="7264807" y="3697061"/>
          <a:ext cx="1715273" cy="1039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Прочие расходы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Bookman Old Style" panose="02050604050505020204" pitchFamily="18" charset="0"/>
            </a:rPr>
            <a:t> </a:t>
          </a:r>
          <a:r>
            <a:rPr lang="ru-RU" sz="1600" kern="1200" dirty="0" smtClean="0">
              <a:latin typeface="Bookman Old Style" panose="02050604050505020204" pitchFamily="18" charset="0"/>
            </a:rPr>
            <a:t>19229,8 </a:t>
          </a:r>
          <a:r>
            <a:rPr lang="ru-RU" sz="1600" kern="1200" dirty="0" err="1" smtClean="0">
              <a:latin typeface="Bookman Old Style" panose="02050604050505020204" pitchFamily="18" charset="0"/>
            </a:rPr>
            <a:t>тыс.руб</a:t>
          </a:r>
          <a:r>
            <a:rPr lang="ru-RU" sz="1600" kern="1200" dirty="0">
              <a:latin typeface="Bookman Old Style" panose="02050604050505020204" pitchFamily="18" charset="0"/>
            </a:rPr>
            <a:t>.</a:t>
          </a:r>
        </a:p>
      </dsp:txBody>
      <dsp:txXfrm>
        <a:off x="7295257" y="3727511"/>
        <a:ext cx="1654373" cy="978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0.79661</cdr:x>
      <cdr:y>0.01961</cdr:y>
    </cdr:from>
    <cdr:to>
      <cdr:x>1</cdr:x>
      <cdr:y>0.12434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3204" y="60621"/>
          <a:ext cx="828053" cy="323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r"/>
          <a:endParaRPr lang="ru-RU" sz="1600" b="1" cap="none" spc="0" dirty="0">
            <a:ln w="11430"/>
            <a:gradFill>
              <a:gsLst>
                <a:gs pos="0">
                  <a:schemeClr val="accent6">
                    <a:tint val="90000"/>
                    <a:satMod val="120000"/>
                  </a:schemeClr>
                </a:gs>
                <a:gs pos="25000">
                  <a:schemeClr val="accent6">
                    <a:tint val="93000"/>
                    <a:satMod val="120000"/>
                  </a:schemeClr>
                </a:gs>
                <a:gs pos="50000">
                  <a:schemeClr val="accent6">
                    <a:shade val="89000"/>
                    <a:satMod val="110000"/>
                  </a:schemeClr>
                </a:gs>
                <a:gs pos="75000">
                  <a:schemeClr val="accent6">
                    <a:tint val="93000"/>
                    <a:satMod val="120000"/>
                  </a:schemeClr>
                </a:gs>
                <a:gs pos="100000">
                  <a:schemeClr val="accent6">
                    <a:tint val="90000"/>
                    <a:satMod val="120000"/>
                  </a:schemeClr>
                </a:gs>
              </a:gsLst>
              <a:lin ang="5400000"/>
            </a:gra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0.49322</cdr:x>
      <cdr:y>0.46645</cdr:y>
    </cdr:from>
    <cdr:to>
      <cdr:x>0.61807</cdr:x>
      <cdr:y>0.6434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84519" y="2410397"/>
          <a:ext cx="108452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91,2%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0.48955</cdr:x>
      <cdr:y>0.11255</cdr:y>
    </cdr:from>
    <cdr:to>
      <cdr:x>0.6144</cdr:x>
      <cdr:y>0.3183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52622" y="581597"/>
          <a:ext cx="1084521" cy="1063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8,8%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0.23129</cdr:x>
      <cdr:y>0.90677</cdr:y>
    </cdr:from>
    <cdr:to>
      <cdr:x>0.78698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09151" y="4685765"/>
          <a:ext cx="4827182" cy="481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500" b="1" dirty="0" smtClean="0"/>
            <a:t>ВСЕГО 774092,9 тыс. рублей</a:t>
          </a:r>
          <a:endParaRPr lang="ru-RU" sz="25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0.3923</cdr:x>
      <cdr:y>0.36967</cdr:y>
    </cdr:from>
    <cdr:to>
      <cdr:x>0.6077</cdr:x>
      <cdr:y>0.5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77DFBF6-AE02-4361-9FAB-9E500BBD82D9}"/>
            </a:ext>
          </a:extLst>
        </cdr:cNvPr>
        <cdr:cNvSpPr txBox="1"/>
      </cdr:nvSpPr>
      <cdr:spPr>
        <a:xfrm xmlns:a="http://schemas.openxmlformats.org/drawingml/2006/main" rot="19749723">
          <a:off x="2358528" y="1711356"/>
          <a:ext cx="1294996" cy="60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Bookman Old Style" panose="02050604050505020204" pitchFamily="18" charset="0"/>
            </a:rPr>
            <a:t>101,4%</a:t>
          </a:r>
          <a:endParaRPr lang="ru-RU" sz="2000" b="1" dirty="0"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0.41673</cdr:x>
      <cdr:y>0.39175</cdr:y>
    </cdr:from>
    <cdr:to>
      <cdr:x>0.58327</cdr:x>
      <cdr:y>0.52424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flipV="1">
          <a:off x="2505389" y="1813553"/>
          <a:ext cx="1001274" cy="61334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0.3912</cdr:x>
      <cdr:y>0.49832</cdr:y>
    </cdr:from>
    <cdr:to>
      <cdr:x>0.61699</cdr:x>
      <cdr:y>0.695</cdr:y>
    </cdr:to>
    <cdr:cxnSp macro="">
      <cdr:nvCxnSpPr>
        <cdr:cNvPr id="2" name="Прямая со стрелкой 1">
          <a:extLst xmlns:a="http://schemas.openxmlformats.org/drawingml/2006/main">
            <a:ext uri="{FF2B5EF4-FFF2-40B4-BE49-F238E27FC236}">
              <a16:creationId xmlns:a16="http://schemas.microsoft.com/office/drawing/2014/main" id="{966B64C1-8873-4346-9CDB-E759ACED2C5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318437" y="1249833"/>
          <a:ext cx="760969" cy="49328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7CCA62"/>
          </a:solidFill>
          <a:prstDash val="solid"/>
          <a:tailEnd type="triangle"/>
        </a:ln>
        <a:effectLst xmlns:a="http://schemas.openxmlformats.org/drawingml/2006/main">
          <a:outerShdw blurRad="57150" dist="38100" dir="5400000" algn="ctr" rotWithShape="0">
            <a:srgbClr val="7CCA62">
              <a:shade val="9000"/>
              <a:satMod val="105000"/>
              <a:alpha val="48000"/>
            </a:srgbClr>
          </a:outerShdw>
        </a:effectLst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0.33877</cdr:x>
      <cdr:y>0.43866</cdr:y>
    </cdr:from>
    <cdr:to>
      <cdr:x>0.63389</cdr:x>
      <cdr:y>0.57528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id="{51792672-A039-4F05-8184-5AFB88A0DA30}"/>
            </a:ext>
          </a:extLst>
        </cdr:cNvPr>
        <cdr:cNvSpPr txBox="1"/>
      </cdr:nvSpPr>
      <cdr:spPr>
        <a:xfrm xmlns:a="http://schemas.openxmlformats.org/drawingml/2006/main" rot="20040816">
          <a:off x="1019903" y="988262"/>
          <a:ext cx="88847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9pPr>
        </a:lstStyle>
        <a:p xmlns:a="http://schemas.openxmlformats.org/drawingml/2006/main">
          <a:r>
            <a:rPr lang="ru-RU" sz="1400" dirty="0" smtClean="0">
              <a:latin typeface="Bookman Old Style" panose="02050604050505020204" pitchFamily="18" charset="0"/>
            </a:rPr>
            <a:t>139,9%</a:t>
          </a:r>
          <a:endParaRPr lang="ru-RU" sz="1400" dirty="0">
            <a:latin typeface="Bookman Old Style" panose="020506040505050202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0.25065</cdr:x>
      <cdr:y>0</cdr:y>
    </cdr:from>
    <cdr:to>
      <cdr:x>0.41602</cdr:x>
      <cdr:y>0.20864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7123" y="0"/>
          <a:ext cx="954760" cy="871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/>
            <a:t>853510,5</a:t>
          </a:r>
        </a:p>
        <a:p xmlns:a="http://schemas.openxmlformats.org/drawingml/2006/main">
          <a:pPr algn="ctr"/>
          <a:endParaRPr lang="ru-RU" sz="2000" b="1" dirty="0"/>
        </a:p>
      </cdr:txBody>
    </cdr:sp>
  </cdr:relSizeAnchor>
  <cdr:relSizeAnchor xmlns:cdr="http://schemas.openxmlformats.org/drawingml/2006/chartDrawing">
    <cdr:from>
      <cdr:x>0.72552</cdr:x>
      <cdr:y>0.12782</cdr:y>
    </cdr:from>
    <cdr:to>
      <cdr:x>0.96677</cdr:x>
      <cdr:y>0.23215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88798" y="534117"/>
          <a:ext cx="1392852" cy="435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/>
            <a:t>706671,1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0.45025</cdr:x>
      <cdr:y>0.49103</cdr:y>
    </cdr:from>
    <cdr:to>
      <cdr:x>0.70853</cdr:x>
      <cdr:y>0.51656</cdr:y>
    </cdr:to>
    <cdr:sp macro="" textlink="">
      <cdr:nvSpPr>
        <cdr:cNvPr id="5" name="Стрелка вправо 4"/>
        <cdr:cNvSpPr/>
      </cdr:nvSpPr>
      <cdr:spPr>
        <a:xfrm xmlns:a="http://schemas.openxmlformats.org/drawingml/2006/main" rot="1536357">
          <a:off x="2599500" y="2051781"/>
          <a:ext cx="1491175" cy="106678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0.50575</cdr:x>
      <cdr:y>0.40733</cdr:y>
    </cdr:from>
    <cdr:to>
      <cdr:x>0.71676</cdr:x>
      <cdr:y>0.49995</cdr:y>
    </cdr:to>
    <cdr:sp macro="" textlink="">
      <cdr:nvSpPr>
        <cdr:cNvPr id="6" name="TextBox 5"/>
        <cdr:cNvSpPr txBox="1"/>
      </cdr:nvSpPr>
      <cdr:spPr>
        <a:xfrm xmlns:a="http://schemas.openxmlformats.org/drawingml/2006/main" rot="1568778">
          <a:off x="2919937" y="1702052"/>
          <a:ext cx="1218262" cy="387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82,8%</a:t>
          </a:r>
          <a:endParaRPr lang="ru-RU" sz="18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2.25632E-7</cdr:y>
    </cdr:from>
    <cdr:to>
      <cdr:x>0.2914</cdr:x>
      <cdr:y>0.09356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1"/>
          <a:ext cx="2413591" cy="414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onstantia"/>
            </a:defRPr>
          </a:lvl1pPr>
          <a:lvl2pPr marL="457200" indent="0">
            <a:defRPr sz="1100">
              <a:latin typeface="Constantia"/>
            </a:defRPr>
          </a:lvl2pPr>
          <a:lvl3pPr marL="914400" indent="0">
            <a:defRPr sz="1100">
              <a:latin typeface="Constantia"/>
            </a:defRPr>
          </a:lvl3pPr>
          <a:lvl4pPr marL="1371600" indent="0">
            <a:defRPr sz="1100">
              <a:latin typeface="Constantia"/>
            </a:defRPr>
          </a:lvl4pPr>
          <a:lvl5pPr marL="1828800" indent="0">
            <a:defRPr sz="1100">
              <a:latin typeface="Constantia"/>
            </a:defRPr>
          </a:lvl5pPr>
          <a:lvl6pPr marL="2286000" indent="0">
            <a:defRPr sz="1100">
              <a:latin typeface="Constantia"/>
            </a:defRPr>
          </a:lvl6pPr>
          <a:lvl7pPr marL="2743200" indent="0">
            <a:defRPr sz="1100">
              <a:latin typeface="Constantia"/>
            </a:defRPr>
          </a:lvl7pPr>
          <a:lvl8pPr marL="3200400" indent="0">
            <a:defRPr sz="1100">
              <a:latin typeface="Constantia"/>
            </a:defRPr>
          </a:lvl8pPr>
          <a:lvl9pPr marL="3657600" indent="0">
            <a:defRPr sz="1100">
              <a:latin typeface="Constantia"/>
            </a:defRPr>
          </a:lvl9pPr>
        </a:lstStyle>
        <a:p xmlns:a="http://schemas.openxmlformats.org/drawingml/2006/main">
          <a:endParaRPr lang="ru-RU" sz="2000" b="1" dirty="0" smtClean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901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901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>
              <a:defRPr sz="1200"/>
            </a:lvl1pPr>
          </a:lstStyle>
          <a:p>
            <a:fld id="{A8277310-4DA7-47C3-86B8-F707EC7BFBFA}" type="datetimeFigureOut">
              <a:rPr lang="ru-RU" smtClean="0"/>
              <a:pPr/>
              <a:t>01.03.2022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14" tIns="45807" rIns="91614" bIns="458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356" y="4786362"/>
            <a:ext cx="5450840" cy="3916115"/>
          </a:xfrm>
          <a:prstGeom prst="rect">
            <a:avLst/>
          </a:prstGeom>
        </p:spPr>
        <p:txBody>
          <a:bodyPr vert="horz" lIns="91614" tIns="45807" rIns="91614" bIns="4580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9011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9011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r">
              <a:defRPr sz="1200"/>
            </a:lvl1pPr>
          </a:lstStyle>
          <a:p>
            <a:fld id="{C98F61E6-4FB2-4BBE-A008-3D2B6E2890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1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8A67B-7F53-4C0C-B667-79E657FC43B9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8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2B2D9-3A2D-4735-8C11-095413494B19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7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A2506-76CD-4A93-83B4-816975806D59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9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9C15-E808-41CA-B652-4C82C2B516F8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345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D3E-4E79-466D-B519-CFB413096113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8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88B12-9982-4494-B196-AEF23232E706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90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D20E4-E4C7-4CC5-8F2F-637F67CBF4EB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419B-733C-4529-B979-5C96817F7819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6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32BCB-0F7B-4D3B-AC11-8B2FFF86D897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9333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93840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76121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326848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5D5C-61E2-453D-85A2-ECB73867DD9D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4618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1FC9A-27FA-4A83-92B1-85567D663705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769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B3C6-7BCA-4D44-842E-2EA9960F5F62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27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45D5C-61E2-453D-85A2-ECB73867DD9D}" type="datetime1">
              <a:rPr lang="ru-RU" smtClean="0"/>
              <a:pPr/>
              <a:t>01.03.2022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1E9D0C-7946-4150-9D67-B03D5FFED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8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533400"/>
            <a:ext cx="8832850" cy="24304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44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44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Отчет </a:t>
            </a: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об исполнении бюджета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Смидовичского муниципального </a:t>
            </a:r>
            <a:r>
              <a:rPr lang="ru-RU" sz="4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района за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2021 год</a:t>
            </a:r>
            <a:endParaRPr lang="ru-RU" sz="4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https://im0-tub-ru.yandex.net/i?id=b7b933c3790355fcbae3e5a87693cf7e&amp;ref=rim&amp;n=33&amp;w=200&amp;h=15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14" y="4724658"/>
            <a:ext cx="2302562" cy="1478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5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20" y="1851454"/>
            <a:ext cx="3833880" cy="445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25762"/>
            <a:ext cx="8366760" cy="1356360"/>
          </a:xfrm>
        </p:spPr>
        <p:txBody>
          <a:bodyPr>
            <a:normAutofit/>
          </a:bodyPr>
          <a:lstStyle/>
          <a:p>
            <a:pPr algn="ctr">
              <a:lnSpc>
                <a:spcPts val="4000"/>
              </a:lnSpc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Основные показатели исполнения бюджета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7219727"/>
              </p:ext>
            </p:extLst>
          </p:nvPr>
        </p:nvGraphicFramePr>
        <p:xfrm>
          <a:off x="0" y="2060560"/>
          <a:ext cx="5310121" cy="4261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983">
                  <a:extLst>
                    <a:ext uri="{9D8B030D-6E8A-4147-A177-3AD203B41FA5}">
                      <a16:colId xmlns:a16="http://schemas.microsoft.com/office/drawing/2014/main" val="4270394512"/>
                    </a:ext>
                  </a:extLst>
                </a:gridCol>
                <a:gridCol w="1291251">
                  <a:extLst>
                    <a:ext uri="{9D8B030D-6E8A-4147-A177-3AD203B41FA5}">
                      <a16:colId xmlns:a16="http://schemas.microsoft.com/office/drawing/2014/main" val="1569615763"/>
                    </a:ext>
                  </a:extLst>
                </a:gridCol>
                <a:gridCol w="1362974">
                  <a:extLst>
                    <a:ext uri="{9D8B030D-6E8A-4147-A177-3AD203B41FA5}">
                      <a16:colId xmlns:a16="http://schemas.microsoft.com/office/drawing/2014/main" val="3988424730"/>
                    </a:ext>
                  </a:extLst>
                </a:gridCol>
                <a:gridCol w="996913">
                  <a:extLst>
                    <a:ext uri="{9D8B030D-6E8A-4147-A177-3AD203B41FA5}">
                      <a16:colId xmlns:a16="http://schemas.microsoft.com/office/drawing/2014/main" val="3404216194"/>
                    </a:ext>
                  </a:extLst>
                </a:gridCol>
              </a:tblGrid>
              <a:tr h="106545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Показатель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План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Факт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% исполнения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0838689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Доходы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846662,3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774092,9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91,4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1454501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Расходы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853510,5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706671,1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82,8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514505"/>
                  </a:ext>
                </a:extLst>
              </a:tr>
              <a:tr h="1065453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Дефицит - / профицит +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-6848,2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67421,8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095472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182D4E3-E7ED-4F45-B3AD-432169D2C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3658" y="6490102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2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81177" y="1666788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рублей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027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13508" y="206362"/>
            <a:ext cx="8479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Исполнение доходов бюджета муниципального района в </a:t>
            </a:r>
            <a:r>
              <a:rPr lang="ru-RU" sz="3200" b="1" dirty="0" smtClean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2021 </a:t>
            </a:r>
            <a:r>
              <a:rPr lang="ru-RU" sz="3200" b="1" dirty="0">
                <a:ln w="11430"/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году </a:t>
            </a:r>
          </a:p>
          <a:p>
            <a:pPr algn="ctr"/>
            <a:r>
              <a:rPr lang="ru-RU" sz="16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(тыс.</a:t>
            </a:r>
            <a:r>
              <a:rPr lang="en-US" sz="16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16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рублей)</a:t>
            </a:r>
          </a:p>
        </p:txBody>
      </p:sp>
      <p:graphicFrame>
        <p:nvGraphicFramePr>
          <p:cNvPr id="11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5747291"/>
              </p:ext>
            </p:extLst>
          </p:nvPr>
        </p:nvGraphicFramePr>
        <p:xfrm>
          <a:off x="0" y="1385426"/>
          <a:ext cx="8686800" cy="5167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5F3F7F4-B851-4265-8237-C6823051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58" y="6492875"/>
            <a:ext cx="2169042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3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https://otpinfo.ru/wp-content/uploads/2017/08/OTP-Bank-depoz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832" y="5243062"/>
            <a:ext cx="2153250" cy="161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02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7B023-D2DD-4CA1-9271-C6896038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144010"/>
            <a:ext cx="869743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Исполнение налоговых и неналоговых доходов в </a:t>
            </a:r>
            <a:r>
              <a:rPr lang="ru-RU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2021 </a:t>
            </a:r>
            <a:r>
              <a:rPr lang="ru-RU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году</a:t>
            </a:r>
            <a:endParaRPr lang="ru-RU" sz="3200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DFA344-69E5-4A12-B2E5-A4EE1301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2983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4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B747222-E80D-48D3-B00D-88E0FDC09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3079587"/>
              </p:ext>
            </p:extLst>
          </p:nvPr>
        </p:nvGraphicFramePr>
        <p:xfrm>
          <a:off x="165464" y="1463040"/>
          <a:ext cx="6012052" cy="4629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C2D1BC-0F02-4B76-88DD-4282A3236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26" y="4395333"/>
            <a:ext cx="2753832" cy="221456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139991-7730-4CC0-9CD5-3AE4A2A211AB}"/>
              </a:ext>
            </a:extLst>
          </p:cNvPr>
          <p:cNvSpPr/>
          <p:nvPr/>
        </p:nvSpPr>
        <p:spPr>
          <a:xfrm>
            <a:off x="7336465" y="1201479"/>
            <a:ext cx="1446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рублей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3541043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338AE0-01B2-42E4-9104-26A3B5E9BD8E}"/>
              </a:ext>
            </a:extLst>
          </p:cNvPr>
          <p:cNvSpPr/>
          <p:nvPr/>
        </p:nvSpPr>
        <p:spPr>
          <a:xfrm>
            <a:off x="-1" y="0"/>
            <a:ext cx="889945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Налоговые и неналоговые доходы с наибольшим удельным весом в общей сумме поступлений </a:t>
            </a:r>
            <a:r>
              <a:rPr lang="ru-RU" sz="2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в </a:t>
            </a:r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2021 </a:t>
            </a:r>
            <a:r>
              <a:rPr lang="ru-RU" sz="2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году</a:t>
            </a:r>
            <a:r>
              <a:rPr lang="ru-RU" sz="25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, </a:t>
            </a:r>
            <a:r>
              <a:rPr lang="ru-RU" sz="25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+mj-ea"/>
                <a:cs typeface="+mj-cs"/>
              </a:rPr>
              <a:t>тыс.рублей</a:t>
            </a:r>
            <a:endParaRPr lang="ru-RU" sz="25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D4EE1F6-0567-4B9F-BE9D-5BB11A9F7F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805041"/>
              </p:ext>
            </p:extLst>
          </p:nvPr>
        </p:nvGraphicFramePr>
        <p:xfrm>
          <a:off x="600363" y="1430844"/>
          <a:ext cx="366195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5C63228-0C85-41C6-9E79-D5DDFDC95DEF}"/>
              </a:ext>
            </a:extLst>
          </p:cNvPr>
          <p:cNvCxnSpPr>
            <a:cxnSpLocks/>
          </p:cNvCxnSpPr>
          <p:nvPr/>
        </p:nvCxnSpPr>
        <p:spPr>
          <a:xfrm flipV="1">
            <a:off x="2011029" y="2647507"/>
            <a:ext cx="944822" cy="3685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9B12218-4519-4F54-AD06-8E94BEC41180}"/>
              </a:ext>
            </a:extLst>
          </p:cNvPr>
          <p:cNvSpPr txBox="1"/>
          <p:nvPr/>
        </p:nvSpPr>
        <p:spPr>
          <a:xfrm rot="20377276">
            <a:off x="1904218" y="2576635"/>
            <a:ext cx="9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100,8 </a:t>
            </a:r>
            <a:r>
              <a:rPr lang="ru-RU" sz="1400" dirty="0">
                <a:latin typeface="Bookman Old Style" panose="02050604050505020204" pitchFamily="18" charset="0"/>
              </a:rPr>
              <a:t>%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1F0E9509-187F-46A3-8AD6-0B899DA4B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6987681"/>
              </p:ext>
            </p:extLst>
          </p:nvPr>
        </p:nvGraphicFramePr>
        <p:xfrm>
          <a:off x="4957085" y="1117492"/>
          <a:ext cx="3170984" cy="265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44EF660-A4C5-40AD-B191-7F563F06D8EA}"/>
              </a:ext>
            </a:extLst>
          </p:cNvPr>
          <p:cNvCxnSpPr>
            <a:cxnSpLocks/>
          </p:cNvCxnSpPr>
          <p:nvPr/>
        </p:nvCxnSpPr>
        <p:spPr>
          <a:xfrm flipV="1">
            <a:off x="6155923" y="2394427"/>
            <a:ext cx="773307" cy="4416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E4A4D4-604E-4340-8ADA-2089D2B45E8D}"/>
              </a:ext>
            </a:extLst>
          </p:cNvPr>
          <p:cNvSpPr/>
          <p:nvPr/>
        </p:nvSpPr>
        <p:spPr>
          <a:xfrm rot="19818163">
            <a:off x="6032328" y="2291133"/>
            <a:ext cx="10205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100,2%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84AEC26-7BD2-4EAF-80C7-377B558097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77391"/>
              </p:ext>
            </p:extLst>
          </p:nvPr>
        </p:nvGraphicFramePr>
        <p:xfrm>
          <a:off x="31665" y="3892729"/>
          <a:ext cx="302187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87B3C14A-F1AC-47F3-A747-0E1EB009C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348625"/>
              </p:ext>
            </p:extLst>
          </p:nvPr>
        </p:nvGraphicFramePr>
        <p:xfrm>
          <a:off x="2820696" y="4077078"/>
          <a:ext cx="3519054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2DC56EE-519B-4F8F-85B3-A624C055082E}"/>
              </a:ext>
            </a:extLst>
          </p:cNvPr>
          <p:cNvSpPr txBox="1"/>
          <p:nvPr/>
        </p:nvSpPr>
        <p:spPr>
          <a:xfrm rot="20192108">
            <a:off x="4017061" y="5097274"/>
            <a:ext cx="931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101,9%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6167BDF-7384-4FCC-A2A2-713CCAC41741}"/>
              </a:ext>
            </a:extLst>
          </p:cNvPr>
          <p:cNvCxnSpPr>
            <a:cxnSpLocks/>
          </p:cNvCxnSpPr>
          <p:nvPr/>
        </p:nvCxnSpPr>
        <p:spPr>
          <a:xfrm flipV="1">
            <a:off x="4139738" y="5177530"/>
            <a:ext cx="867496" cy="4003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F155370-A727-4DE6-98DB-55D4D180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686" y="6491539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5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26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9BC42-D96E-4289-AE5F-CB3C0CB8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44" y="241662"/>
            <a:ext cx="8537943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Налоговые и неналоговые доходы с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удельным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весом в общей сумме поступлений в 2021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году от 1% до 5,9%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тыс.рублей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1A47846-6836-481A-A51B-7F95F5B60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7283" y="646929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6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2915EFB-EA98-4CB6-8AB0-927953A91E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4500687"/>
              </p:ext>
            </p:extLst>
          </p:nvPr>
        </p:nvGraphicFramePr>
        <p:xfrm>
          <a:off x="0" y="1384662"/>
          <a:ext cx="3370217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76CA2A-22EC-4972-B723-67F1D3A76867}"/>
              </a:ext>
            </a:extLst>
          </p:cNvPr>
          <p:cNvSpPr txBox="1"/>
          <p:nvPr/>
        </p:nvSpPr>
        <p:spPr>
          <a:xfrm rot="19485926">
            <a:off x="1327062" y="2492303"/>
            <a:ext cx="875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Bookman Old Style" panose="02050604050505020204" pitchFamily="18" charset="0"/>
              </a:rPr>
              <a:t>101,8%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5608E961-29D2-43BB-A926-6D852508B0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5555134"/>
              </p:ext>
            </p:extLst>
          </p:nvPr>
        </p:nvGraphicFramePr>
        <p:xfrm>
          <a:off x="3245516" y="1391514"/>
          <a:ext cx="3169727" cy="2574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66B64C1-8873-4346-9CDB-E759ACED2C5D}"/>
              </a:ext>
            </a:extLst>
          </p:cNvPr>
          <p:cNvCxnSpPr>
            <a:cxnSpLocks/>
          </p:cNvCxnSpPr>
          <p:nvPr/>
        </p:nvCxnSpPr>
        <p:spPr>
          <a:xfrm>
            <a:off x="4401879" y="2690803"/>
            <a:ext cx="805246" cy="317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1792672-A039-4F05-8184-5AFB88A0DA30}"/>
              </a:ext>
            </a:extLst>
          </p:cNvPr>
          <p:cNvSpPr txBox="1"/>
          <p:nvPr/>
        </p:nvSpPr>
        <p:spPr>
          <a:xfrm rot="1442530">
            <a:off x="4474985" y="2563872"/>
            <a:ext cx="736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Bookman Old Style" panose="02050604050505020204" pitchFamily="18" charset="0"/>
              </a:rPr>
              <a:t>98,1%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54ED9F8-D7D3-4914-8268-83C007A293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06087"/>
              </p:ext>
            </p:extLst>
          </p:nvPr>
        </p:nvGraphicFramePr>
        <p:xfrm>
          <a:off x="6219287" y="1421065"/>
          <a:ext cx="2924713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AAA9F3A-B2C6-4031-8EDC-E000B69F3762}"/>
              </a:ext>
            </a:extLst>
          </p:cNvPr>
          <p:cNvSpPr txBox="1"/>
          <p:nvPr/>
        </p:nvSpPr>
        <p:spPr>
          <a:xfrm rot="19471593">
            <a:off x="6967137" y="2447532"/>
            <a:ext cx="1132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115,8%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2458F96-0083-4815-B537-576059662DF0}"/>
              </a:ext>
            </a:extLst>
          </p:cNvPr>
          <p:cNvCxnSpPr>
            <a:cxnSpLocks/>
          </p:cNvCxnSpPr>
          <p:nvPr/>
        </p:nvCxnSpPr>
        <p:spPr>
          <a:xfrm flipV="1">
            <a:off x="7179436" y="2499223"/>
            <a:ext cx="730524" cy="5536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F7871682-222A-4D55-9006-A454B8E8F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519968"/>
              </p:ext>
            </p:extLst>
          </p:nvPr>
        </p:nvGraphicFramePr>
        <p:xfrm>
          <a:off x="104422" y="4147173"/>
          <a:ext cx="3229905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1A719C37-39B9-48FE-AC0E-14846951C614}"/>
              </a:ext>
            </a:extLst>
          </p:cNvPr>
          <p:cNvCxnSpPr>
            <a:cxnSpLocks/>
          </p:cNvCxnSpPr>
          <p:nvPr/>
        </p:nvCxnSpPr>
        <p:spPr>
          <a:xfrm>
            <a:off x="1353793" y="5415703"/>
            <a:ext cx="791838" cy="3264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6F1325-B998-49EB-96C7-7DC8618FAAE7}"/>
              </a:ext>
            </a:extLst>
          </p:cNvPr>
          <p:cNvSpPr txBox="1"/>
          <p:nvPr/>
        </p:nvSpPr>
        <p:spPr>
          <a:xfrm rot="1255007">
            <a:off x="1444780" y="526181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Bookman Old Style" panose="02050604050505020204" pitchFamily="18" charset="0"/>
              </a:rPr>
              <a:t>99,9%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FE8C3CFA-2D52-4A5A-81F5-AA230F111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064910"/>
              </p:ext>
            </p:extLst>
          </p:nvPr>
        </p:nvGraphicFramePr>
        <p:xfrm>
          <a:off x="3380967" y="4147172"/>
          <a:ext cx="3010598" cy="25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52FF139-5BEA-4FF7-81F5-2BB40C1645BD}"/>
              </a:ext>
            </a:extLst>
          </p:cNvPr>
          <p:cNvCxnSpPr>
            <a:cxnSpLocks/>
          </p:cNvCxnSpPr>
          <p:nvPr/>
        </p:nvCxnSpPr>
        <p:spPr>
          <a:xfrm>
            <a:off x="4508205" y="5528930"/>
            <a:ext cx="733646" cy="3189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3BAB4A2-FE3C-4A9C-9C61-9CF04D7F765D}"/>
              </a:ext>
            </a:extLst>
          </p:cNvPr>
          <p:cNvSpPr txBox="1"/>
          <p:nvPr/>
        </p:nvSpPr>
        <p:spPr>
          <a:xfrm rot="1281299">
            <a:off x="4457201" y="5367382"/>
            <a:ext cx="9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95,8%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FE8C3CFA-2D52-4A5A-81F5-AA230F111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8227681"/>
              </p:ext>
            </p:extLst>
          </p:nvPr>
        </p:nvGraphicFramePr>
        <p:xfrm>
          <a:off x="6133402" y="4349932"/>
          <a:ext cx="3010598" cy="2252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1A719C37-39B9-48FE-AC0E-14846951C614}"/>
              </a:ext>
            </a:extLst>
          </p:cNvPr>
          <p:cNvCxnSpPr>
            <a:cxnSpLocks/>
          </p:cNvCxnSpPr>
          <p:nvPr/>
        </p:nvCxnSpPr>
        <p:spPr>
          <a:xfrm flipV="1">
            <a:off x="7254948" y="5486400"/>
            <a:ext cx="762001" cy="3969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967317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763" y="506697"/>
            <a:ext cx="7719237" cy="1138903"/>
          </a:xfrm>
        </p:spPr>
        <p:txBody>
          <a:bodyPr>
            <a:noAutofit/>
          </a:bodyPr>
          <a:lstStyle/>
          <a:p>
            <a:pPr algn="ctr">
              <a:lnSpc>
                <a:spcPts val="3360"/>
              </a:lnSpc>
            </a:pP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Безвозмездные </a:t>
            </a:r>
            <a:r>
              <a:rPr lang="ru-RU" alt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поступления от других бюджетов 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и негосударственных организаций, тыс. рублей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33" name="Объект 7">
            <a:extLst>
              <a:ext uri="{FF2B5EF4-FFF2-40B4-BE49-F238E27FC236}">
                <a16:creationId xmlns:a16="http://schemas.microsoft.com/office/drawing/2014/main" id="{DCEEF398-0944-40EC-A073-8E2B96F6F4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97020"/>
              </p:ext>
            </p:extLst>
          </p:nvPr>
        </p:nvGraphicFramePr>
        <p:xfrm>
          <a:off x="6125559" y="2416628"/>
          <a:ext cx="2835562" cy="2642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505300B-FB25-4869-B356-64243A53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7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118883" y="1830154"/>
            <a:ext cx="1305880" cy="4699920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: скругленные углы 4">
              <a:extLst>
                <a:ext uri="{FF2B5EF4-FFF2-40B4-BE49-F238E27FC236}">
                  <a16:creationId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500" kern="1200" dirty="0" smtClean="0">
                  <a:latin typeface="Bookman Old Style" panose="02050604050505020204" pitchFamily="18" charset="0"/>
                </a:rPr>
                <a:t>Дотации</a:t>
              </a:r>
              <a:endParaRPr lang="ru-RU" sz="15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A5F1903-757A-4F2C-A44D-CED1312976BE}"/>
              </a:ext>
            </a:extLst>
          </p:cNvPr>
          <p:cNvGrpSpPr/>
          <p:nvPr/>
        </p:nvGrpSpPr>
        <p:grpSpPr>
          <a:xfrm>
            <a:off x="138222" y="3200399"/>
            <a:ext cx="1254642" cy="1105787"/>
            <a:chOff x="237307" y="1483922"/>
            <a:chExt cx="1940524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1B3949E9-D68B-4D3C-83CF-5846146ACBC9}"/>
                </a:ext>
              </a:extLst>
            </p:cNvPr>
            <p:cNvSpPr/>
            <p:nvPr/>
          </p:nvSpPr>
          <p:spPr>
            <a:xfrm>
              <a:off x="237307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Прямоугольник: скругленные углы 6">
              <a:extLst>
                <a:ext uri="{FF2B5EF4-FFF2-40B4-BE49-F238E27FC236}">
                  <a16:creationId xmlns:a16="http://schemas.microsoft.com/office/drawing/2014/main" id="{E2669C26-C8D8-4E75-9553-4F8D5E2DAFF9}"/>
                </a:ext>
              </a:extLst>
            </p:cNvPr>
            <p:cNvSpPr txBox="1"/>
            <p:nvPr/>
          </p:nvSpPr>
          <p:spPr>
            <a:xfrm>
              <a:off x="253754" y="1527561"/>
              <a:ext cx="1924077" cy="14026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315844,9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7BE3D29-CD5B-4B47-8689-D255C21D3DBC}"/>
              </a:ext>
            </a:extLst>
          </p:cNvPr>
          <p:cNvGrpSpPr/>
          <p:nvPr/>
        </p:nvGrpSpPr>
        <p:grpSpPr>
          <a:xfrm>
            <a:off x="127590" y="4795284"/>
            <a:ext cx="1275908" cy="1201480"/>
            <a:chOff x="237307" y="3203099"/>
            <a:chExt cx="1939681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2AC3C1EB-AC76-4C29-B6A7-E643910EADA8}"/>
                </a:ext>
              </a:extLst>
            </p:cNvPr>
            <p:cNvSpPr/>
            <p:nvPr/>
          </p:nvSpPr>
          <p:spPr>
            <a:xfrm>
              <a:off x="237307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Прямоугольник: скругленные углы 8">
              <a:extLst>
                <a:ext uri="{FF2B5EF4-FFF2-40B4-BE49-F238E27FC236}">
                  <a16:creationId xmlns:a16="http://schemas.microsoft.com/office/drawing/2014/main" id="{4A20E808-E228-4D62-926C-5A41A94064C6}"/>
                </a:ext>
              </a:extLst>
            </p:cNvPr>
            <p:cNvSpPr txBox="1"/>
            <p:nvPr/>
          </p:nvSpPr>
          <p:spPr>
            <a:xfrm>
              <a:off x="280945" y="3246738"/>
              <a:ext cx="1896043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315844,9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1435BF0-67AB-43E7-8001-3D44C67E4BA8}"/>
              </a:ext>
            </a:extLst>
          </p:cNvPr>
          <p:cNvGrpSpPr/>
          <p:nvPr/>
        </p:nvGrpSpPr>
        <p:grpSpPr>
          <a:xfrm>
            <a:off x="1467293" y="1830153"/>
            <a:ext cx="1286540" cy="4699919"/>
            <a:chOff x="2513267" y="0"/>
            <a:chExt cx="2392913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08D4986C-0D1C-4826-B825-2D99938EA826}"/>
                </a:ext>
              </a:extLst>
            </p:cNvPr>
            <p:cNvSpPr/>
            <p:nvPr/>
          </p:nvSpPr>
          <p:spPr>
            <a:xfrm>
              <a:off x="2542194" y="0"/>
              <a:ext cx="2363986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: скругленные углы 10">
              <a:extLst>
                <a:ext uri="{FF2B5EF4-FFF2-40B4-BE49-F238E27FC236}">
                  <a16:creationId xmlns:a16="http://schemas.microsoft.com/office/drawing/2014/main" id="{7B78976E-DD06-4489-943C-B1444711A105}"/>
                </a:ext>
              </a:extLst>
            </p:cNvPr>
            <p:cNvSpPr txBox="1"/>
            <p:nvPr/>
          </p:nvSpPr>
          <p:spPr>
            <a:xfrm>
              <a:off x="2513267" y="25114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kern="1200" dirty="0" smtClean="0">
                  <a:latin typeface="Bookman Old Style" panose="02050604050505020204" pitchFamily="18" charset="0"/>
                </a:rPr>
                <a:t>Субсидии</a:t>
              </a:r>
              <a:endParaRPr lang="ru-RU" sz="14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6CE7610-EADE-4DB0-BC15-4746246876D8}"/>
              </a:ext>
            </a:extLst>
          </p:cNvPr>
          <p:cNvGrpSpPr/>
          <p:nvPr/>
        </p:nvGrpSpPr>
        <p:grpSpPr>
          <a:xfrm>
            <a:off x="1520455" y="3191190"/>
            <a:ext cx="1222745" cy="1136261"/>
            <a:chOff x="2510316" y="1550694"/>
            <a:chExt cx="1939486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5240E7FF-B836-4498-8C5A-E478866BE727}"/>
                </a:ext>
              </a:extLst>
            </p:cNvPr>
            <p:cNvSpPr/>
            <p:nvPr/>
          </p:nvSpPr>
          <p:spPr>
            <a:xfrm>
              <a:off x="2558613" y="1550694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: скругленные углы 12">
              <a:extLst>
                <a:ext uri="{FF2B5EF4-FFF2-40B4-BE49-F238E27FC236}">
                  <a16:creationId xmlns:a16="http://schemas.microsoft.com/office/drawing/2014/main" id="{71AA72BE-C3F8-40ED-A1DB-1F8E9FCC5AC2}"/>
                </a:ext>
              </a:extLst>
            </p:cNvPr>
            <p:cNvSpPr txBox="1"/>
            <p:nvPr/>
          </p:nvSpPr>
          <p:spPr>
            <a:xfrm>
              <a:off x="2510316" y="1594333"/>
              <a:ext cx="1939485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65206,7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1531087" y="4797753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Прямоугольник: скругленные углы 14">
              <a:extLst>
                <a:ext uri="{FF2B5EF4-FFF2-40B4-BE49-F238E27FC236}">
                  <a16:creationId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30368,1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F3121FC-E473-4899-9B65-3A925BB21AB3}"/>
              </a:ext>
            </a:extLst>
          </p:cNvPr>
          <p:cNvGrpSpPr/>
          <p:nvPr/>
        </p:nvGrpSpPr>
        <p:grpSpPr>
          <a:xfrm>
            <a:off x="2838893" y="1850065"/>
            <a:ext cx="1339702" cy="4731488"/>
            <a:chOff x="508438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A0C83ECB-8C60-4E7D-8D88-31A8911FAE01}"/>
                </a:ext>
              </a:extLst>
            </p:cNvPr>
            <p:cNvSpPr/>
            <p:nvPr/>
          </p:nvSpPr>
          <p:spPr>
            <a:xfrm>
              <a:off x="5084389" y="0"/>
              <a:ext cx="2363986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: скругленные углы 16">
              <a:extLst>
                <a:ext uri="{FF2B5EF4-FFF2-40B4-BE49-F238E27FC236}">
                  <a16:creationId xmlns:a16="http://schemas.microsoft.com/office/drawing/2014/main" id="{31B5DCE2-9DD8-49A1-B6C6-F3554B5F781E}"/>
                </a:ext>
              </a:extLst>
            </p:cNvPr>
            <p:cNvSpPr txBox="1"/>
            <p:nvPr/>
          </p:nvSpPr>
          <p:spPr>
            <a:xfrm>
              <a:off x="5084389" y="33314"/>
              <a:ext cx="2363986" cy="1449161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500" kern="1200" dirty="0" smtClean="0">
                  <a:latin typeface="Bookman Old Style" panose="02050604050505020204" pitchFamily="18" charset="0"/>
                </a:rPr>
                <a:t>Субвенции</a:t>
              </a:r>
              <a:endParaRPr lang="ru-RU" sz="15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2892055" y="3166636"/>
            <a:ext cx="1265275" cy="1118285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: скругленные углы 18">
              <a:extLst>
                <a:ext uri="{FF2B5EF4-FFF2-40B4-BE49-F238E27FC236}">
                  <a16:creationId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327528,3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2641A5E-355F-4E5A-BBD4-B21110C2CEBA}"/>
              </a:ext>
            </a:extLst>
          </p:cNvPr>
          <p:cNvSpPr txBox="1"/>
          <p:nvPr/>
        </p:nvSpPr>
        <p:spPr>
          <a:xfrm rot="2613083">
            <a:off x="7102518" y="2868201"/>
            <a:ext cx="861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Bookman Old Style" panose="02050604050505020204" pitchFamily="18" charset="0"/>
              </a:rPr>
              <a:t>90,6</a:t>
            </a:r>
            <a:r>
              <a:rPr lang="ru-RU" sz="1400" dirty="0" smtClean="0">
                <a:latin typeface="Bookman Old Style" panose="02050604050505020204" pitchFamily="18" charset="0"/>
              </a:rPr>
              <a:t>%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F68ABC1F-529A-41FF-9FB4-8E2A7B357139}"/>
              </a:ext>
            </a:extLst>
          </p:cNvPr>
          <p:cNvCxnSpPr>
            <a:cxnSpLocks/>
          </p:cNvCxnSpPr>
          <p:nvPr/>
        </p:nvCxnSpPr>
        <p:spPr>
          <a:xfrm>
            <a:off x="7230140" y="2955851"/>
            <a:ext cx="606107" cy="569935"/>
          </a:xfrm>
          <a:prstGeom prst="straightConnector1">
            <a:avLst/>
          </a:prstGeom>
          <a:ln>
            <a:solidFill>
              <a:srgbClr val="66FF99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4231758" y="1828800"/>
            <a:ext cx="1414130" cy="4678325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8" name="Прямоугольник: скругленные углы 30">
              <a:extLst>
                <a:ext uri="{FF2B5EF4-FFF2-40B4-BE49-F238E27FC236}">
                  <a16:creationId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Прямоугольник: скругленные углы 4">
              <a:extLst>
                <a:ext uri="{FF2B5EF4-FFF2-40B4-BE49-F238E27FC236}">
                  <a16:creationId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dirty="0" smtClean="0">
                  <a:latin typeface="Bookman Old Style" panose="02050604050505020204" pitchFamily="18" charset="0"/>
                </a:rPr>
                <a:t>Иные МБТ</a:t>
              </a:r>
              <a:endParaRPr lang="ru-RU" sz="15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4242391" y="3168502"/>
            <a:ext cx="1180214" cy="1137684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1" name="Прямоугольник: скругленные углы 16">
              <a:extLst>
                <a:ext uri="{FF2B5EF4-FFF2-40B4-BE49-F238E27FC236}">
                  <a16:creationId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Прямоугольник: скругленные углы 18">
              <a:extLst>
                <a:ext uri="{FF2B5EF4-FFF2-40B4-BE49-F238E27FC236}">
                  <a16:creationId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59559,3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4182137" y="4854460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4" name="Прямоугольник: скругленные углы 20">
              <a:extLst>
                <a:ext uri="{FF2B5EF4-FFF2-40B4-BE49-F238E27FC236}">
                  <a16:creationId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Прямоугольник: скругленные углы 14">
              <a:extLst>
                <a:ext uri="{FF2B5EF4-FFF2-40B4-BE49-F238E27FC236}">
                  <a16:creationId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22403,8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2863701" y="4833195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7" name="Прямоугольник: скругленные углы 20">
              <a:extLst>
                <a:ext uri="{FF2B5EF4-FFF2-40B4-BE49-F238E27FC236}">
                  <a16:creationId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рямоугольник: скругленные углы 14">
              <a:extLst>
                <a:ext uri="{FF2B5EF4-FFF2-40B4-BE49-F238E27FC236}">
                  <a16:creationId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8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326007,1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F3B6FE98-EA1C-44ED-91DC-B2C2ED4A60B0}"/>
              </a:ext>
            </a:extLst>
          </p:cNvPr>
          <p:cNvGrpSpPr/>
          <p:nvPr/>
        </p:nvGrpSpPr>
        <p:grpSpPr>
          <a:xfrm>
            <a:off x="5699050" y="5059010"/>
            <a:ext cx="3444949" cy="1522543"/>
            <a:chOff x="909" y="0"/>
            <a:chExt cx="2363986" cy="494158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0" name="Прямоугольник: скругленные углы 30">
              <a:extLst>
                <a:ext uri="{FF2B5EF4-FFF2-40B4-BE49-F238E27FC236}">
                  <a16:creationId xmlns:a16="http://schemas.microsoft.com/office/drawing/2014/main" id="{FB3490E7-0DF6-47DD-A609-2BDC1136B358}"/>
                </a:ext>
              </a:extLst>
            </p:cNvPr>
            <p:cNvSpPr/>
            <p:nvPr/>
          </p:nvSpPr>
          <p:spPr>
            <a:xfrm>
              <a:off x="909" y="0"/>
              <a:ext cx="2340024" cy="4941581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z="-152400" prstMaterial="matte">
              <a:bevelT w="127000" h="63500"/>
            </a:sp3d>
          </p:spPr>
          <p:style>
            <a:lnRef idx="0">
              <a:scrgbClr r="0" g="0" b="0"/>
            </a:lnRef>
            <a:fill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Прямоугольник: скругленные углы 4">
              <a:extLst>
                <a:ext uri="{FF2B5EF4-FFF2-40B4-BE49-F238E27FC236}">
                  <a16:creationId xmlns:a16="http://schemas.microsoft.com/office/drawing/2014/main" id="{38C0E680-94BE-4DE0-B3D5-7B9F9E19D85B}"/>
                </a:ext>
              </a:extLst>
            </p:cNvPr>
            <p:cNvSpPr txBox="1"/>
            <p:nvPr/>
          </p:nvSpPr>
          <p:spPr>
            <a:xfrm>
              <a:off x="909" y="0"/>
              <a:ext cx="2363986" cy="1482474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latin typeface="Bookman Old Style" panose="02050604050505020204" pitchFamily="18" charset="0"/>
                </a:rPr>
                <a:t>Поступления от негосударственных организаций</a:t>
              </a:r>
              <a:endParaRPr lang="ru-RU" sz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32AC1895-F44F-4213-8709-AB0118EA1A5F}"/>
              </a:ext>
            </a:extLst>
          </p:cNvPr>
          <p:cNvGrpSpPr/>
          <p:nvPr/>
        </p:nvGrpSpPr>
        <p:grpSpPr>
          <a:xfrm>
            <a:off x="7617384" y="5362069"/>
            <a:ext cx="1265276" cy="1199010"/>
            <a:chOff x="2778593" y="3203099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7" name="Прямоугольник: скругленные углы 20">
              <a:extLst>
                <a:ext uri="{FF2B5EF4-FFF2-40B4-BE49-F238E27FC236}">
                  <a16:creationId xmlns:a16="http://schemas.microsoft.com/office/drawing/2014/main" id="{E1F52EDB-1B8C-4773-B2F7-54E2F905A9B1}"/>
                </a:ext>
              </a:extLst>
            </p:cNvPr>
            <p:cNvSpPr/>
            <p:nvPr/>
          </p:nvSpPr>
          <p:spPr>
            <a:xfrm>
              <a:off x="2778593" y="3203099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Прямоугольник: скругленные углы 14">
              <a:extLst>
                <a:ext uri="{FF2B5EF4-FFF2-40B4-BE49-F238E27FC236}">
                  <a16:creationId xmlns:a16="http://schemas.microsoft.com/office/drawing/2014/main" id="{AE7C2218-D56C-4163-8871-34F163F70194}"/>
                </a:ext>
              </a:extLst>
            </p:cNvPr>
            <p:cNvSpPr txBox="1"/>
            <p:nvPr/>
          </p:nvSpPr>
          <p:spPr>
            <a:xfrm>
              <a:off x="2822232" y="3246739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Факт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11350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20B5F18B-9D6E-4FC9-8356-D3F17B41E6E6}"/>
              </a:ext>
            </a:extLst>
          </p:cNvPr>
          <p:cNvGrpSpPr/>
          <p:nvPr/>
        </p:nvGrpSpPr>
        <p:grpSpPr>
          <a:xfrm>
            <a:off x="5797148" y="5359181"/>
            <a:ext cx="1180214" cy="1137684"/>
            <a:chOff x="5319878" y="1483922"/>
            <a:chExt cx="1891189" cy="148995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0" name="Прямоугольник: скругленные углы 16">
              <a:extLst>
                <a:ext uri="{FF2B5EF4-FFF2-40B4-BE49-F238E27FC236}">
                  <a16:creationId xmlns:a16="http://schemas.microsoft.com/office/drawing/2014/main" id="{8488EECC-69F8-4CAA-875C-190FE552021A}"/>
                </a:ext>
              </a:extLst>
            </p:cNvPr>
            <p:cNvSpPr/>
            <p:nvPr/>
          </p:nvSpPr>
          <p:spPr>
            <a:xfrm>
              <a:off x="5319878" y="1483922"/>
              <a:ext cx="1891189" cy="148995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Прямоугольник: скругленные углы 18">
              <a:extLst>
                <a:ext uri="{FF2B5EF4-FFF2-40B4-BE49-F238E27FC236}">
                  <a16:creationId xmlns:a16="http://schemas.microsoft.com/office/drawing/2014/main" id="{632C2706-2B3D-412E-8370-32D24CC4E241}"/>
                </a:ext>
              </a:extLst>
            </p:cNvPr>
            <p:cNvSpPr txBox="1"/>
            <p:nvPr/>
          </p:nvSpPr>
          <p:spPr>
            <a:xfrm>
              <a:off x="5319878" y="1552210"/>
              <a:ext cx="1803911" cy="14026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3980" tIns="70485" rIns="93980" bIns="70485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latin typeface="Bookman Old Style" panose="02050604050505020204" pitchFamily="18" charset="0"/>
                </a:rPr>
                <a:t>План </a:t>
              </a:r>
              <a:r>
                <a:rPr lang="ru-RU" sz="1700" kern="1200" dirty="0" smtClean="0">
                  <a:latin typeface="Bookman Old Style" panose="02050604050505020204" pitchFamily="18" charset="0"/>
                </a:rPr>
                <a:t>11350</a:t>
              </a:r>
              <a:endParaRPr lang="ru-RU" sz="1700" kern="1200" dirty="0"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1581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Расходы бюджета за 2021 год, </a:t>
            </a:r>
            <a:br>
              <a:rPr lang="ru-RU" sz="3200" b="1" dirty="0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тыс. рублей</a:t>
            </a:r>
            <a:endParaRPr lang="ru-RU" sz="28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634163"/>
              </p:ext>
            </p:extLst>
          </p:nvPr>
        </p:nvGraphicFramePr>
        <p:xfrm>
          <a:off x="457200" y="1935164"/>
          <a:ext cx="5773479" cy="4178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7" name="Рисунок 6" descr="https://thumbs.dreamstime.com/b/%D0%BC%D0%BE%D0%BD%D0%B5%D1%82%D0%BA%D0%B8-%D0%B8-%D0%BF%D0%BE%D1%80%D1%82%D0%BC%D0%BE%D0%BD%D0%B5-307848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3226314"/>
            <a:ext cx="3105150" cy="35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03" y="83544"/>
            <a:ext cx="8822878" cy="1356360"/>
          </a:xfrm>
        </p:spPr>
        <p:txBody>
          <a:bodyPr>
            <a:normAutofit/>
          </a:bodyPr>
          <a:lstStyle/>
          <a:p>
            <a:pPr algn="ctr">
              <a:lnSpc>
                <a:spcPts val="3600"/>
              </a:lnSpc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Программно-целевой метод управления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планирования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B771BE-4834-44A2-8D9A-567766DD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9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D4AE05-FBC4-48A0-BBF0-04727CDCDD01}"/>
              </a:ext>
            </a:extLst>
          </p:cNvPr>
          <p:cNvSpPr txBox="1"/>
          <p:nvPr/>
        </p:nvSpPr>
        <p:spPr>
          <a:xfrm>
            <a:off x="0" y="1330524"/>
            <a:ext cx="893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Исполнение расходов бюджета осуществляется в рамках муниципальных программ и непрограммных направлений деятельности органов местного самоуправления муниципального района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1FD55BE-7D3E-4005-B67D-9660BD58DE36}"/>
              </a:ext>
            </a:extLst>
          </p:cNvPr>
          <p:cNvSpPr/>
          <p:nvPr/>
        </p:nvSpPr>
        <p:spPr>
          <a:xfrm>
            <a:off x="119103" y="2365984"/>
            <a:ext cx="2216887" cy="342246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РАСХОДЫ БЮДЖЕТА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706671,1 тыс. рублей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131F3C7-65AD-46D7-897B-2A2F02129840}"/>
              </a:ext>
            </a:extLst>
          </p:cNvPr>
          <p:cNvSpPr/>
          <p:nvPr/>
        </p:nvSpPr>
        <p:spPr>
          <a:xfrm>
            <a:off x="3513769" y="2470044"/>
            <a:ext cx="5423191" cy="16071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ПРОГРАММНЫЕ РАСХОДЫ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648486,9 тыс. рублей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реализовано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18 муниципальных программ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C38BFBE9-1A51-4513-A12A-4503D9D038B7}"/>
              </a:ext>
            </a:extLst>
          </p:cNvPr>
          <p:cNvSpPr/>
          <p:nvPr/>
        </p:nvSpPr>
        <p:spPr>
          <a:xfrm>
            <a:off x="3513768" y="4313687"/>
            <a:ext cx="5423191" cy="14950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НЕПРОГРАММНЫЕ РАСХОДЫ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58184,2 тыс.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рублей </a:t>
            </a:r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AC3793FC-1BEE-4ED5-8EA7-EDFBBAB5D178}"/>
              </a:ext>
            </a:extLst>
          </p:cNvPr>
          <p:cNvSpPr/>
          <p:nvPr/>
        </p:nvSpPr>
        <p:spPr>
          <a:xfrm>
            <a:off x="2335990" y="3007740"/>
            <a:ext cx="1177778" cy="531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91,8%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id="{ECB93AF6-FEDA-4080-BB1E-13B419EA403C}"/>
              </a:ext>
            </a:extLst>
          </p:cNvPr>
          <p:cNvSpPr/>
          <p:nvPr/>
        </p:nvSpPr>
        <p:spPr>
          <a:xfrm>
            <a:off x="2335990" y="4651746"/>
            <a:ext cx="1177778" cy="534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8,2%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3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9842FF-FAE3-4354-A42F-0C1661E25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Финансирование </a:t>
            </a:r>
            <a:r>
              <a:rPr lang="ru-RU" sz="3200" b="1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социальной </a:t>
            </a:r>
            <a:r>
              <a:rPr lang="ru-RU" sz="32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сферы</a:t>
            </a:r>
            <a:endParaRPr lang="ru-RU" sz="3200" b="1" dirty="0"/>
          </a:p>
        </p:txBody>
      </p:sp>
      <p:graphicFrame>
        <p:nvGraphicFramePr>
          <p:cNvPr id="4" name="Объект 9">
            <a:extLst>
              <a:ext uri="{FF2B5EF4-FFF2-40B4-BE49-F238E27FC236}">
                <a16:creationId xmlns:a16="http://schemas.microsoft.com/office/drawing/2014/main" id="{7EF55A80-C3C4-4118-81C9-068731ABFC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385625"/>
              </p:ext>
            </p:extLst>
          </p:nvPr>
        </p:nvGraphicFramePr>
        <p:xfrm>
          <a:off x="363885" y="1998007"/>
          <a:ext cx="5271369" cy="451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AF0CCDE-4B80-450C-AC67-50A790B2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42740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10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C95322-3647-4850-9062-9287C62B20FE}"/>
              </a:ext>
            </a:extLst>
          </p:cNvPr>
          <p:cNvSpPr txBox="1"/>
          <p:nvPr/>
        </p:nvSpPr>
        <p:spPr>
          <a:xfrm>
            <a:off x="5061098" y="1606264"/>
            <a:ext cx="37958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ookman Old Style" panose="02050604050505020204" pitchFamily="18" charset="0"/>
              </a:rPr>
              <a:t>Расходы на финансирование </a:t>
            </a:r>
            <a:r>
              <a:rPr lang="ru-RU" dirty="0" smtClean="0">
                <a:latin typeface="Bookman Old Style" panose="02050604050505020204" pitchFamily="18" charset="0"/>
              </a:rPr>
              <a:t>социальной </a:t>
            </a:r>
            <a:r>
              <a:rPr lang="ru-RU" dirty="0">
                <a:latin typeface="Bookman Old Style" panose="02050604050505020204" pitchFamily="18" charset="0"/>
              </a:rPr>
              <a:t>сферы составили </a:t>
            </a:r>
            <a:r>
              <a:rPr lang="ru-RU" dirty="0" smtClean="0">
                <a:latin typeface="Bookman Old Style" panose="02050604050505020204" pitchFamily="18" charset="0"/>
              </a:rPr>
              <a:t>557037,4 тыс. рублей </a:t>
            </a:r>
            <a:r>
              <a:rPr lang="ru-RU" dirty="0">
                <a:latin typeface="Bookman Old Style" panose="02050604050505020204" pitchFamily="18" charset="0"/>
              </a:rPr>
              <a:t>или </a:t>
            </a:r>
            <a:r>
              <a:rPr lang="ru-RU" dirty="0" smtClean="0">
                <a:latin typeface="Bookman Old Style" panose="02050604050505020204" pitchFamily="18" charset="0"/>
              </a:rPr>
              <a:t>78,4% </a:t>
            </a:r>
            <a:r>
              <a:rPr lang="ru-RU" dirty="0">
                <a:latin typeface="Bookman Old Style" panose="02050604050505020204" pitchFamily="18" charset="0"/>
              </a:rPr>
              <a:t>от расходов бюджета муниципального района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322" y="1222742"/>
            <a:ext cx="279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1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949276E-CB92-44BE-8239-1E38EEED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1991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Функциональное распределение расходов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A92B489-5C44-4FC4-A798-9DA22FDC8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62032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11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5" name="Схема 44">
            <a:extLst>
              <a:ext uri="{FF2B5EF4-FFF2-40B4-BE49-F238E27FC236}">
                <a16:creationId xmlns:a16="http://schemas.microsoft.com/office/drawing/2014/main" id="{CDC17E92-F3E9-4898-9885-2AA44D2A28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654732"/>
              </p:ext>
            </p:extLst>
          </p:nvPr>
        </p:nvGraphicFramePr>
        <p:xfrm>
          <a:off x="0" y="1431917"/>
          <a:ext cx="9144000" cy="5395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865975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35B59E-4544-4A40-9804-1D1854F281EA}"/>
              </a:ext>
            </a:extLst>
          </p:cNvPr>
          <p:cNvSpPr/>
          <p:nvPr/>
        </p:nvSpPr>
        <p:spPr>
          <a:xfrm>
            <a:off x="244549" y="3372512"/>
            <a:ext cx="5178056" cy="269868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E603B-530F-40C0-87C2-8307E446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209325"/>
            <a:ext cx="869439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Результаты исполнения бюджета, муниципальный долг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F21B68-5CA2-4FFA-BEC1-4DB53FC22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37" y="3393776"/>
            <a:ext cx="5220586" cy="27412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Муниципальный </a:t>
            </a:r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долг </a:t>
            </a:r>
            <a:r>
              <a:rPr lang="ru-RU" sz="2400" dirty="0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 состоянию на 01.01.2022 года отсутствует</a:t>
            </a:r>
            <a:endParaRPr lang="ru-RU" sz="2400" dirty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5CC34A2-D238-4D4B-B2E0-C3EF67DF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91E9D0C-7946-4150-9D67-B03D5FFEDD77}" type="slidenum">
              <a:rPr lang="ru-RU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pPr/>
              <a:t>12</a:t>
            </a:fld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6845F58-8C57-4614-86C6-05D5A3F87CE6}"/>
              </a:ext>
            </a:extLst>
          </p:cNvPr>
          <p:cNvSpPr/>
          <p:nvPr/>
        </p:nvSpPr>
        <p:spPr>
          <a:xfrm>
            <a:off x="265814" y="1392865"/>
            <a:ext cx="8261498" cy="1499191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EC8749-E8C9-42E2-80AB-3EDC3C795231}"/>
              </a:ext>
            </a:extLst>
          </p:cNvPr>
          <p:cNvSpPr/>
          <p:nvPr/>
        </p:nvSpPr>
        <p:spPr>
          <a:xfrm>
            <a:off x="584791" y="1392865"/>
            <a:ext cx="79106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 результатам исполнения бюджета муниципального района сложился </a:t>
            </a:r>
            <a:r>
              <a:rPr lang="ru-RU" sz="2400" dirty="0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профицит в размере 67421,8 </a:t>
            </a:r>
            <a:r>
              <a:rPr lang="ru-RU" sz="2400" dirty="0" err="1" smtClean="0"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тыс.рублей</a:t>
            </a:r>
            <a:endParaRPr lang="ru-RU" sz="2400" dirty="0">
              <a:solidFill>
                <a:srgbClr val="99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1" name="Рисунок 10" descr="https://avatars.mds.yandex.net/get-zen_doc/3644482/pub_5f4c740440a5966bf4207178_5f4c74f14f1d400cca1b99f5/scale_120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509" y="3535036"/>
            <a:ext cx="3655492" cy="3162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2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Bookman Old Style" pitchFamily="18" charset="0"/>
              </a:rPr>
              <a:t>Кредиторская задолженность по состоянию на 01.01.2022 года</a:t>
            </a:r>
            <a:endParaRPr lang="ru-RU" sz="3200" b="1" dirty="0">
              <a:latin typeface="Bookman Old Style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115659"/>
              </p:ext>
            </p:extLst>
          </p:nvPr>
        </p:nvGraphicFramePr>
        <p:xfrm>
          <a:off x="1346662" y="2133600"/>
          <a:ext cx="759963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Grp="1"/>
          </p:cNvSpPr>
          <p:nvPr>
            <p:ph type="title"/>
          </p:nvPr>
        </p:nvSpPr>
        <p:spPr>
          <a:xfrm>
            <a:off x="963826" y="704088"/>
            <a:ext cx="7722973" cy="1156610"/>
          </a:xfrm>
          <a:prstGeom prst="rect">
            <a:avLst/>
          </a:prstGeom>
        </p:spPr>
        <p:txBody>
          <a:bodyPr wrap="non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 smtClean="0"/>
              <a:t>Структура кредиторской задолженности</a:t>
            </a:r>
            <a:br>
              <a:rPr lang="ru-RU" sz="2500" b="1" dirty="0" smtClean="0"/>
            </a:br>
            <a:r>
              <a:rPr lang="ru-RU" sz="2500" b="1" dirty="0" smtClean="0"/>
              <a:t> по состоянию на 01.01.2022 года, </a:t>
            </a:r>
            <a:br>
              <a:rPr lang="ru-RU" sz="2500" b="1" dirty="0" smtClean="0"/>
            </a:br>
            <a:r>
              <a:rPr lang="ru-RU" sz="2500" b="1" dirty="0" smtClean="0"/>
              <a:t>тыс. рублей</a:t>
            </a:r>
            <a:endParaRPr lang="ru-RU" sz="25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717325"/>
              </p:ext>
            </p:extLst>
          </p:nvPr>
        </p:nvGraphicFramePr>
        <p:xfrm>
          <a:off x="148854" y="1765005"/>
          <a:ext cx="8282763" cy="443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20986" cy="438912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5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6">
                    <a:lumMod val="50000"/>
                  </a:schemeClr>
                </a:solidFill>
              </a:rPr>
              <a:t>СПАСИБО ЗА ВНИМАНИЕ!</a:t>
            </a:r>
            <a:endParaRPr lang="ru-RU" sz="4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D0C-7946-4150-9D67-B03D5FFEDD7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лед самолета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  <a:fontScheme name="След самолета">
    <a:majorFont>
      <a:latin typeface="Century Gothic" panose="020B0502020202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 Gothic" panose="020B050202020202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лед самолета">
    <a:fillStyleLst>
      <a:solidFill>
        <a:schemeClr val="phClr"/>
      </a:solidFill>
      <a:gradFill rotWithShape="1">
        <a:gsLst>
          <a:gs pos="0">
            <a:schemeClr val="phClr">
              <a:tint val="69000"/>
              <a:alpha val="100000"/>
              <a:satMod val="109000"/>
              <a:lumMod val="110000"/>
            </a:schemeClr>
          </a:gs>
          <a:gs pos="52000">
            <a:schemeClr val="phClr">
              <a:tint val="74000"/>
              <a:satMod val="100000"/>
              <a:lumMod val="104000"/>
            </a:schemeClr>
          </a:gs>
          <a:gs pos="100000">
            <a:schemeClr val="phClr">
              <a:tint val="78000"/>
              <a:satMod val="100000"/>
              <a:lumMod val="10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00000"/>
              <a:lumMod val="104000"/>
            </a:schemeClr>
          </a:gs>
          <a:gs pos="78000">
            <a:schemeClr val="phClr">
              <a:shade val="100000"/>
              <a:satMod val="110000"/>
              <a:lumMod val="10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a:effectStyle>
      <a:effectStyle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12970</TotalTime>
  <Words>411</Words>
  <Application>Microsoft Office PowerPoint</Application>
  <PresentationFormat>Экран (4:3)</PresentationFormat>
  <Paragraphs>127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Bookman Old Style</vt:lpstr>
      <vt:lpstr>Calibri</vt:lpstr>
      <vt:lpstr>Century Gothic</vt:lpstr>
      <vt:lpstr>Constantia</vt:lpstr>
      <vt:lpstr>Times New Roman</vt:lpstr>
      <vt:lpstr>Wingdings 3</vt:lpstr>
      <vt:lpstr>Легкий дым</vt:lpstr>
      <vt:lpstr>Презентация PowerPoint</vt:lpstr>
      <vt:lpstr>Основные показатели исполнения бюджета</vt:lpstr>
      <vt:lpstr>Презентация PowerPoint</vt:lpstr>
      <vt:lpstr>Исполнение налоговых и неналоговых доходов в 2021 году</vt:lpstr>
      <vt:lpstr>Презентация PowerPoint</vt:lpstr>
      <vt:lpstr>Налоговые и неналоговые доходы с удельным весом в общей сумме поступлений в 2021 году от 1% до 5,9%, тыс.рублей</vt:lpstr>
      <vt:lpstr>Безвозмездные поступления от других бюджетов и негосударственных организаций, тыс. рублей</vt:lpstr>
      <vt:lpstr>Расходы бюджета за 2021 год,  тыс. рублей</vt:lpstr>
      <vt:lpstr>Программно-целевой метод управления планирования</vt:lpstr>
      <vt:lpstr>Финансирование социальной сферы</vt:lpstr>
      <vt:lpstr>Функциональное распределение расходов</vt:lpstr>
      <vt:lpstr>Результаты исполнения бюджета, муниципальный долг</vt:lpstr>
      <vt:lpstr>Кредиторская задолженность по состоянию на 01.01.2022 года</vt:lpstr>
      <vt:lpstr>Структура кредиторской задолженности  по состоянию на 01.01.2022 года,  тыс. рублей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 Деркач</dc:creator>
  <cp:lastModifiedBy>Пользователь</cp:lastModifiedBy>
  <cp:revision>632</cp:revision>
  <cp:lastPrinted>2022-02-28T07:42:47Z</cp:lastPrinted>
  <dcterms:created xsi:type="dcterms:W3CDTF">2016-03-23T04:35:14Z</dcterms:created>
  <dcterms:modified xsi:type="dcterms:W3CDTF">2022-02-28T23:04:07Z</dcterms:modified>
</cp:coreProperties>
</file>