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3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4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charts/chart2.xml" ContentType="application/vnd.openxmlformats-officedocument.drawingml.chart+xml"/>
  <Override PartName="/ppt/notesSlides/notesSlide5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charts/chart3.xml" ContentType="application/vnd.openxmlformats-officedocument.drawingml.chart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6.xml" ContentType="application/vnd.openxmlformats-officedocument.presentationml.notesSlide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notesSlides/notesSlide10.xml" ContentType="application/vnd.openxmlformats-officedocument.presentationml.notesSlide+xml"/>
  <Override PartName="/ppt/charts/chart4.xml" ContentType="application/vnd.openxmlformats-officedocument.drawingml.char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919" r:id="rId1"/>
    <p:sldMasterId id="2147484932" r:id="rId2"/>
    <p:sldMasterId id="2147485406" r:id="rId3"/>
    <p:sldMasterId id="2147485502" r:id="rId4"/>
  </p:sldMasterIdLst>
  <p:notesMasterIdLst>
    <p:notesMasterId r:id="rId33"/>
  </p:notesMasterIdLst>
  <p:sldIdLst>
    <p:sldId id="267" r:id="rId5"/>
    <p:sldId id="268" r:id="rId6"/>
    <p:sldId id="272" r:id="rId7"/>
    <p:sldId id="273" r:id="rId8"/>
    <p:sldId id="270" r:id="rId9"/>
    <p:sldId id="274" r:id="rId10"/>
    <p:sldId id="277" r:id="rId11"/>
    <p:sldId id="300" r:id="rId12"/>
    <p:sldId id="291" r:id="rId13"/>
    <p:sldId id="292" r:id="rId14"/>
    <p:sldId id="283" r:id="rId15"/>
    <p:sldId id="284" r:id="rId16"/>
    <p:sldId id="286" r:id="rId17"/>
    <p:sldId id="299" r:id="rId18"/>
    <p:sldId id="287" r:id="rId19"/>
    <p:sldId id="288" r:id="rId20"/>
    <p:sldId id="296" r:id="rId21"/>
    <p:sldId id="301" r:id="rId22"/>
    <p:sldId id="308" r:id="rId23"/>
    <p:sldId id="322" r:id="rId24"/>
    <p:sldId id="302" r:id="rId25"/>
    <p:sldId id="313" r:id="rId26"/>
    <p:sldId id="321" r:id="rId27"/>
    <p:sldId id="318" r:id="rId28"/>
    <p:sldId id="319" r:id="rId29"/>
    <p:sldId id="320" r:id="rId30"/>
    <p:sldId id="307" r:id="rId31"/>
    <p:sldId id="306" r:id="rId32"/>
  </p:sldIdLst>
  <p:sldSz cx="9144000" cy="6858000" type="screen4x3"/>
  <p:notesSz cx="6813550" cy="994568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99FF"/>
    <a:srgbClr val="9999FF"/>
    <a:srgbClr val="DDDDC1"/>
    <a:srgbClr val="DED8C0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23" autoAdjust="0"/>
    <p:restoredTop sz="86384" autoAdjust="0"/>
  </p:normalViewPr>
  <p:slideViewPr>
    <p:cSldViewPr>
      <p:cViewPr>
        <p:scale>
          <a:sx n="96" d="100"/>
          <a:sy n="96" d="100"/>
        </p:scale>
        <p:origin x="-2226" y="-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1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&#1050;&#1085;&#1080;&#1075;&#1072;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8"/>
    </mc:Choice>
    <mc:Fallback>
      <c:style val="28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1.3825508118634477E-2"/>
          <c:w val="0.96604938271604934"/>
          <c:h val="0.40303331572952922"/>
        </c:manualLayout>
      </c:layout>
      <c:bar3DChart>
        <c:barDir val="col"/>
        <c:grouping val="clustered"/>
        <c:varyColors val="0"/>
        <c:ser>
          <c:idx val="0"/>
          <c:order val="0"/>
          <c:invertIfNegative val="0"/>
          <c:dLbls>
            <c:delete val="1"/>
          </c:dLbls>
          <c:cat>
            <c:strRef>
              <c:f>Лист1!$A$2:$A$5</c:f>
              <c:strCache>
                <c:ptCount val="4"/>
                <c:pt idx="0">
                  <c:v>доходы</c:v>
                </c:pt>
                <c:pt idx="1">
                  <c:v>расходы</c:v>
                </c:pt>
                <c:pt idx="2">
                  <c:v>доходы</c:v>
                </c:pt>
                <c:pt idx="3">
                  <c:v>расходы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80000</c:v>
                </c:pt>
                <c:pt idx="1">
                  <c:v>100000</c:v>
                </c:pt>
                <c:pt idx="2">
                  <c:v>100000</c:v>
                </c:pt>
                <c:pt idx="3">
                  <c:v>80000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759-4085-A0F4-8674CCC4DDD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93481216"/>
        <c:axId val="93483008"/>
        <c:axId val="0"/>
      </c:bar3DChart>
      <c:catAx>
        <c:axId val="9348121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93483008"/>
        <c:crosses val="autoZero"/>
        <c:auto val="1"/>
        <c:lblAlgn val="ctr"/>
        <c:lblOffset val="100"/>
        <c:noMultiLvlLbl val="0"/>
      </c:catAx>
      <c:valAx>
        <c:axId val="9348300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9348121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25"/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Лист1!$A$2:$A$3</c:f>
              <c:strCache>
                <c:ptCount val="2"/>
                <c:pt idx="0">
                  <c:v>налоговые и неналоговые доходы</c:v>
                </c:pt>
                <c:pt idx="1">
                  <c:v>межбюджетные трансферты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9.4</c:v>
                </c:pt>
                <c:pt idx="1">
                  <c:v>90.6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924669745689633"/>
          <c:y val="4.9132874015748035E-2"/>
          <c:w val="0.53964361102734615"/>
          <c:h val="0.85173425196850394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дотации</c:v>
                </c:pt>
              </c:strCache>
            </c:strRef>
          </c:tx>
          <c:marker>
            <c:symbol val="none"/>
          </c:marker>
          <c:cat>
            <c:strRef>
              <c:f>Лист1!$A$2:$A$5</c:f>
              <c:strCache>
                <c:ptCount val="4"/>
                <c:pt idx="0">
                  <c:v>2024 год</c:v>
                </c:pt>
                <c:pt idx="1">
                  <c:v>2025 год</c:v>
                </c:pt>
                <c:pt idx="2">
                  <c:v>2026 год</c:v>
                </c:pt>
                <c:pt idx="3">
                  <c:v>2027 год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211376.5</c:v>
                </c:pt>
                <c:pt idx="1">
                  <c:v>227567.2</c:v>
                </c:pt>
                <c:pt idx="2">
                  <c:v>192488.7</c:v>
                </c:pt>
                <c:pt idx="3">
                  <c:v>210120.2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субсидии</c:v>
                </c:pt>
              </c:strCache>
            </c:strRef>
          </c:tx>
          <c:marker>
            <c:symbol val="none"/>
          </c:marker>
          <c:cat>
            <c:strRef>
              <c:f>Лист1!$A$2:$A$5</c:f>
              <c:strCache>
                <c:ptCount val="4"/>
                <c:pt idx="0">
                  <c:v>2024 год</c:v>
                </c:pt>
                <c:pt idx="1">
                  <c:v>2025 год</c:v>
                </c:pt>
                <c:pt idx="2">
                  <c:v>2026 год</c:v>
                </c:pt>
                <c:pt idx="3">
                  <c:v>2027 год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187093</c:v>
                </c:pt>
                <c:pt idx="1">
                  <c:v>221231.8</c:v>
                </c:pt>
                <c:pt idx="2">
                  <c:v>137994.6</c:v>
                </c:pt>
                <c:pt idx="3">
                  <c:v>240470.5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субвенции</c:v>
                </c:pt>
              </c:strCache>
            </c:strRef>
          </c:tx>
          <c:marker>
            <c:symbol val="none"/>
          </c:marker>
          <c:cat>
            <c:strRef>
              <c:f>Лист1!$A$2:$A$5</c:f>
              <c:strCache>
                <c:ptCount val="4"/>
                <c:pt idx="0">
                  <c:v>2024 год</c:v>
                </c:pt>
                <c:pt idx="1">
                  <c:v>2025 год</c:v>
                </c:pt>
                <c:pt idx="2">
                  <c:v>2026 год</c:v>
                </c:pt>
                <c:pt idx="3">
                  <c:v>2027 год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400855.1</c:v>
                </c:pt>
                <c:pt idx="1">
                  <c:v>413439.6</c:v>
                </c:pt>
                <c:pt idx="2">
                  <c:v>400682.3</c:v>
                </c:pt>
                <c:pt idx="3">
                  <c:v>400582.1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иные МБТ</c:v>
                </c:pt>
              </c:strCache>
            </c:strRef>
          </c:tx>
          <c:marker>
            <c:symbol val="none"/>
          </c:marker>
          <c:cat>
            <c:strRef>
              <c:f>Лист1!$A$2:$A$5</c:f>
              <c:strCache>
                <c:ptCount val="4"/>
                <c:pt idx="0">
                  <c:v>2024 год</c:v>
                </c:pt>
                <c:pt idx="1">
                  <c:v>2025 год</c:v>
                </c:pt>
                <c:pt idx="2">
                  <c:v>2026 год</c:v>
                </c:pt>
                <c:pt idx="3">
                  <c:v>2027 год</c:v>
                </c:pt>
              </c:strCache>
            </c:strRef>
          </c:cat>
          <c:val>
            <c:numRef>
              <c:f>Лист1!$E$2:$E$5</c:f>
              <c:numCache>
                <c:formatCode>General</c:formatCode>
                <c:ptCount val="4"/>
                <c:pt idx="0">
                  <c:v>6477.1</c:v>
                </c:pt>
                <c:pt idx="1">
                  <c:v>1132.7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БП от негос.орг.</c:v>
                </c:pt>
              </c:strCache>
            </c:strRef>
          </c:tx>
          <c:marker>
            <c:symbol val="none"/>
          </c:marker>
          <c:cat>
            <c:strRef>
              <c:f>Лист1!$A$2:$A$5</c:f>
              <c:strCache>
                <c:ptCount val="4"/>
                <c:pt idx="0">
                  <c:v>2024 год</c:v>
                </c:pt>
                <c:pt idx="1">
                  <c:v>2025 год</c:v>
                </c:pt>
                <c:pt idx="2">
                  <c:v>2026 год</c:v>
                </c:pt>
                <c:pt idx="3">
                  <c:v>2027 год</c:v>
                </c:pt>
              </c:strCache>
            </c:strRef>
          </c:cat>
          <c:val>
            <c:numRef>
              <c:f>Лист1!$F$2:$F$5</c:f>
              <c:numCache>
                <c:formatCode>General</c:formatCode>
                <c:ptCount val="4"/>
                <c:pt idx="0">
                  <c:v>6269.5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smooth val="0"/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возв.ост.</c:v>
                </c:pt>
              </c:strCache>
            </c:strRef>
          </c:tx>
          <c:marker>
            <c:symbol val="none"/>
          </c:marker>
          <c:cat>
            <c:strRef>
              <c:f>Лист1!$A$2:$A$5</c:f>
              <c:strCache>
                <c:ptCount val="4"/>
                <c:pt idx="0">
                  <c:v>2024 год</c:v>
                </c:pt>
                <c:pt idx="1">
                  <c:v>2025 год</c:v>
                </c:pt>
                <c:pt idx="2">
                  <c:v>2026 год</c:v>
                </c:pt>
                <c:pt idx="3">
                  <c:v>2027 год</c:v>
                </c:pt>
              </c:strCache>
            </c:strRef>
          </c:cat>
          <c:val>
            <c:numRef>
              <c:f>Лист1!$G$2:$G$5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3915648"/>
        <c:axId val="183917184"/>
      </c:lineChart>
      <c:catAx>
        <c:axId val="183915648"/>
        <c:scaling>
          <c:orientation val="minMax"/>
        </c:scaling>
        <c:delete val="0"/>
        <c:axPos val="b"/>
        <c:majorTickMark val="out"/>
        <c:minorTickMark val="none"/>
        <c:tickLblPos val="nextTo"/>
        <c:crossAx val="183917184"/>
        <c:crosses val="autoZero"/>
        <c:auto val="1"/>
        <c:lblAlgn val="ctr"/>
        <c:lblOffset val="100"/>
        <c:noMultiLvlLbl val="0"/>
      </c:catAx>
      <c:valAx>
        <c:axId val="18391718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8391564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cat>
            <c:strRef>
              <c:f>Лист1!$A$2:$A$12</c:f>
              <c:strCache>
                <c:ptCount val="11"/>
                <c:pt idx="0">
                  <c:v>общегосударственные вопросы</c:v>
                </c:pt>
                <c:pt idx="1">
                  <c:v>национальная оборона</c:v>
                </c:pt>
                <c:pt idx="2">
                  <c:v>нац.безопасность и правоох.деят-ть</c:v>
                </c:pt>
                <c:pt idx="3">
                  <c:v>национальная экономика</c:v>
                </c:pt>
                <c:pt idx="4">
                  <c:v>ЖКХ</c:v>
                </c:pt>
                <c:pt idx="5">
                  <c:v>образование</c:v>
                </c:pt>
                <c:pt idx="6">
                  <c:v>культура, кинематография</c:v>
                </c:pt>
                <c:pt idx="7">
                  <c:v>социальная политика</c:v>
                </c:pt>
                <c:pt idx="8">
                  <c:v>физическая культура и спорт</c:v>
                </c:pt>
                <c:pt idx="9">
                  <c:v>СМИ</c:v>
                </c:pt>
                <c:pt idx="10">
                  <c:v>МБТ бюджетам</c:v>
                </c:pt>
              </c:strCache>
            </c:strRef>
          </c:cat>
          <c:val>
            <c:numRef>
              <c:f>Лист1!$B$2:$B$12</c:f>
              <c:numCache>
                <c:formatCode>General</c:formatCode>
                <c:ptCount val="11"/>
                <c:pt idx="0">
                  <c:v>117082.3</c:v>
                </c:pt>
                <c:pt idx="1">
                  <c:v>160</c:v>
                </c:pt>
                <c:pt idx="2">
                  <c:v>568</c:v>
                </c:pt>
                <c:pt idx="3">
                  <c:v>15746.1</c:v>
                </c:pt>
                <c:pt idx="4">
                  <c:v>6321</c:v>
                </c:pt>
                <c:pt idx="5">
                  <c:v>679017</c:v>
                </c:pt>
                <c:pt idx="6">
                  <c:v>16278.9</c:v>
                </c:pt>
                <c:pt idx="7">
                  <c:v>2792</c:v>
                </c:pt>
                <c:pt idx="8">
                  <c:v>109303.6</c:v>
                </c:pt>
                <c:pt idx="9">
                  <c:v>5930.6</c:v>
                </c:pt>
                <c:pt idx="10">
                  <c:v>200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7280291080933319"/>
          <c:y val="3.8690284619258795E-2"/>
          <c:w val="0.31762007402705944"/>
          <c:h val="0.885177933101576"/>
        </c:manualLayout>
      </c:layout>
      <c:overlay val="0"/>
      <c:txPr>
        <a:bodyPr/>
        <a:lstStyle/>
        <a:p>
          <a:pPr>
            <a:defRPr sz="10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6_3">
  <dgm:title val=""/>
  <dgm:desc val=""/>
  <dgm:catLst>
    <dgm:cat type="accent6" pri="11300"/>
  </dgm:catLst>
  <dgm:styleLbl name="node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shade val="80000"/>
      </a:schemeClr>
      <a:schemeClr val="accent6">
        <a:tint val="7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/>
    <dgm:txEffectClrLst/>
  </dgm:styleLbl>
  <dgm:styleLbl name="ln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9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8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6_3">
  <dgm:title val=""/>
  <dgm:desc val=""/>
  <dgm:catLst>
    <dgm:cat type="accent6" pri="11300"/>
  </dgm:catLst>
  <dgm:styleLbl name="node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shade val="80000"/>
      </a:schemeClr>
      <a:schemeClr val="accent6">
        <a:tint val="7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/>
    <dgm:txEffectClrLst/>
  </dgm:styleLbl>
  <dgm:styleLbl name="ln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9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8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2D8F74A-485D-47E0-88D2-DF7A1EBA6E43}" type="doc">
      <dgm:prSet loTypeId="urn:microsoft.com/office/officeart/2005/8/layout/vList2" loCatId="list" qsTypeId="urn:microsoft.com/office/officeart/2005/8/quickstyle/simple2" qsCatId="simple" csTypeId="urn:microsoft.com/office/officeart/2005/8/colors/colorful2" csCatId="colorful"/>
      <dgm:spPr/>
      <dgm:t>
        <a:bodyPr/>
        <a:lstStyle/>
        <a:p>
          <a:endParaRPr lang="ru-RU"/>
        </a:p>
      </dgm:t>
    </dgm:pt>
    <dgm:pt modelId="{48CB7C85-AF9F-4412-B424-34AACE1BE172}">
      <dgm:prSet/>
      <dgm:spPr/>
      <dgm:t>
        <a:bodyPr/>
        <a:lstStyle/>
        <a:p>
          <a:pPr rtl="0"/>
          <a:r>
            <a:rPr lang="ru-RU" b="1" dirty="0"/>
            <a:t>Стадии бюджетного процесса</a:t>
          </a:r>
          <a:endParaRPr lang="ru-RU" dirty="0"/>
        </a:p>
      </dgm:t>
    </dgm:pt>
    <dgm:pt modelId="{8E220616-6370-4BB7-BADA-9B58ED6B3F23}" type="parTrans" cxnId="{665C4008-AEC1-4550-A97C-636A8A08BDD6}">
      <dgm:prSet/>
      <dgm:spPr/>
      <dgm:t>
        <a:bodyPr/>
        <a:lstStyle/>
        <a:p>
          <a:endParaRPr lang="ru-RU"/>
        </a:p>
      </dgm:t>
    </dgm:pt>
    <dgm:pt modelId="{52FF1226-23B6-4B44-ABDF-DD07E2085BC2}" type="sibTrans" cxnId="{665C4008-AEC1-4550-A97C-636A8A08BDD6}">
      <dgm:prSet/>
      <dgm:spPr/>
      <dgm:t>
        <a:bodyPr/>
        <a:lstStyle/>
        <a:p>
          <a:endParaRPr lang="ru-RU"/>
        </a:p>
      </dgm:t>
    </dgm:pt>
    <dgm:pt modelId="{F146A40A-299A-4775-B817-25E66E9D829D}" type="pres">
      <dgm:prSet presAssocID="{82D8F74A-485D-47E0-88D2-DF7A1EBA6E4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96D0E51-59C3-4A79-8EEF-897946AD3FA8}" type="pres">
      <dgm:prSet presAssocID="{48CB7C85-AF9F-4412-B424-34AACE1BE172}" presName="parentText" presStyleLbl="node1" presStyleIdx="0" presStyleCnt="1" custLinFactNeighborX="9412" custLinFactNeighborY="132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FA08D85-75C1-4A1B-BE6A-F00179CA8C64}" type="presOf" srcId="{82D8F74A-485D-47E0-88D2-DF7A1EBA6E43}" destId="{F146A40A-299A-4775-B817-25E66E9D829D}" srcOrd="0" destOrd="0" presId="urn:microsoft.com/office/officeart/2005/8/layout/vList2"/>
    <dgm:cxn modelId="{C0445F93-8C9E-487F-9374-6070DDDCEBE5}" type="presOf" srcId="{48CB7C85-AF9F-4412-B424-34AACE1BE172}" destId="{496D0E51-59C3-4A79-8EEF-897946AD3FA8}" srcOrd="0" destOrd="0" presId="urn:microsoft.com/office/officeart/2005/8/layout/vList2"/>
    <dgm:cxn modelId="{665C4008-AEC1-4550-A97C-636A8A08BDD6}" srcId="{82D8F74A-485D-47E0-88D2-DF7A1EBA6E43}" destId="{48CB7C85-AF9F-4412-B424-34AACE1BE172}" srcOrd="0" destOrd="0" parTransId="{8E220616-6370-4BB7-BADA-9B58ED6B3F23}" sibTransId="{52FF1226-23B6-4B44-ABDF-DD07E2085BC2}"/>
    <dgm:cxn modelId="{2EDD5B03-C674-4A8C-A42D-CA2EA7DFDE6E}" type="presParOf" srcId="{F146A40A-299A-4775-B817-25E66E9D829D}" destId="{496D0E51-59C3-4A79-8EEF-897946AD3FA8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DB44E7E-00A0-46CD-A0A2-0D9521DB80C1}" type="doc">
      <dgm:prSet loTypeId="urn:microsoft.com/office/officeart/2005/8/layout/vList2" loCatId="list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A8984128-7CF9-4718-B793-2E9208E135E2}">
      <dgm:prSet/>
      <dgm:spPr/>
      <dgm:t>
        <a:bodyPr/>
        <a:lstStyle/>
        <a:p>
          <a:pPr rtl="0"/>
          <a:r>
            <a:rPr lang="ru-RU" b="1" dirty="0"/>
            <a:t>Показатели социально-экономического развития на </a:t>
          </a:r>
          <a:r>
            <a:rPr lang="ru-RU" b="1" dirty="0" smtClean="0"/>
            <a:t>2025 </a:t>
          </a:r>
          <a:r>
            <a:rPr lang="ru-RU" b="1" dirty="0"/>
            <a:t>год</a:t>
          </a:r>
          <a:endParaRPr lang="ru-RU" dirty="0"/>
        </a:p>
      </dgm:t>
    </dgm:pt>
    <dgm:pt modelId="{DA6B190B-77E0-434C-B5A1-9C8AB31BE722}" type="parTrans" cxnId="{7266BED2-BD74-46AC-8598-998641E6647F}">
      <dgm:prSet/>
      <dgm:spPr/>
      <dgm:t>
        <a:bodyPr/>
        <a:lstStyle/>
        <a:p>
          <a:endParaRPr lang="ru-RU"/>
        </a:p>
      </dgm:t>
    </dgm:pt>
    <dgm:pt modelId="{6BBD5303-E2D9-471E-9ED5-CEB8A2CFE5C1}" type="sibTrans" cxnId="{7266BED2-BD74-46AC-8598-998641E6647F}">
      <dgm:prSet/>
      <dgm:spPr/>
      <dgm:t>
        <a:bodyPr/>
        <a:lstStyle/>
        <a:p>
          <a:endParaRPr lang="ru-RU"/>
        </a:p>
      </dgm:t>
    </dgm:pt>
    <dgm:pt modelId="{262AEB9B-1705-47F6-9CCA-0778FB5E8ABF}" type="pres">
      <dgm:prSet presAssocID="{6DB44E7E-00A0-46CD-A0A2-0D9521DB80C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A0AE566-F7D5-420B-8B7F-FE5A49F5945D}" type="pres">
      <dgm:prSet presAssocID="{A8984128-7CF9-4718-B793-2E9208E135E2}" presName="parentText" presStyleLbl="node1" presStyleIdx="0" presStyleCnt="1" custLinFactY="33389" custLinFactNeighborX="154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266BED2-BD74-46AC-8598-998641E6647F}" srcId="{6DB44E7E-00A0-46CD-A0A2-0D9521DB80C1}" destId="{A8984128-7CF9-4718-B793-2E9208E135E2}" srcOrd="0" destOrd="0" parTransId="{DA6B190B-77E0-434C-B5A1-9C8AB31BE722}" sibTransId="{6BBD5303-E2D9-471E-9ED5-CEB8A2CFE5C1}"/>
    <dgm:cxn modelId="{14DEB588-6FF4-4AE9-B92D-7CA0DA364053}" type="presOf" srcId="{6DB44E7E-00A0-46CD-A0A2-0D9521DB80C1}" destId="{262AEB9B-1705-47F6-9CCA-0778FB5E8ABF}" srcOrd="0" destOrd="0" presId="urn:microsoft.com/office/officeart/2005/8/layout/vList2"/>
    <dgm:cxn modelId="{E7CA2787-0B89-49DE-8A38-55913A4AE625}" type="presOf" srcId="{A8984128-7CF9-4718-B793-2E9208E135E2}" destId="{5A0AE566-F7D5-420B-8B7F-FE5A49F5945D}" srcOrd="0" destOrd="0" presId="urn:microsoft.com/office/officeart/2005/8/layout/vList2"/>
    <dgm:cxn modelId="{A49FE231-4FDF-4B80-A31B-5CDD7D64048E}" type="presParOf" srcId="{262AEB9B-1705-47F6-9CCA-0778FB5E8ABF}" destId="{5A0AE566-F7D5-420B-8B7F-FE5A49F5945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9AB9B83-3499-408A-B9E6-7DE2E9F03E12}" type="doc">
      <dgm:prSet loTypeId="urn:microsoft.com/office/officeart/2005/8/layout/vList2" loCatId="list" qsTypeId="urn:microsoft.com/office/officeart/2005/8/quickstyle/simple2" qsCatId="simple" csTypeId="urn:microsoft.com/office/officeart/2005/8/colors/colorful2" csCatId="colorful"/>
      <dgm:spPr/>
      <dgm:t>
        <a:bodyPr/>
        <a:lstStyle/>
        <a:p>
          <a:endParaRPr lang="ru-RU"/>
        </a:p>
      </dgm:t>
    </dgm:pt>
    <dgm:pt modelId="{A6118CC0-EB00-4981-BEEF-99CDEC529A3C}">
      <dgm:prSet/>
      <dgm:spPr/>
      <dgm:t>
        <a:bodyPr/>
        <a:lstStyle/>
        <a:p>
          <a:pPr rtl="0"/>
          <a:r>
            <a:rPr lang="ru-RU" b="1" dirty="0"/>
            <a:t>Основные характеристики бюджета, тыс. руб.</a:t>
          </a:r>
        </a:p>
      </dgm:t>
    </dgm:pt>
    <dgm:pt modelId="{9C1A8503-FCAD-495C-A119-DFC6DD5CD64A}" type="parTrans" cxnId="{5C411A7E-3DD3-4DD0-AA3B-E0CFC47A626C}">
      <dgm:prSet/>
      <dgm:spPr/>
      <dgm:t>
        <a:bodyPr/>
        <a:lstStyle/>
        <a:p>
          <a:endParaRPr lang="ru-RU"/>
        </a:p>
      </dgm:t>
    </dgm:pt>
    <dgm:pt modelId="{6983D057-8824-4011-9495-920F966A7882}" type="sibTrans" cxnId="{5C411A7E-3DD3-4DD0-AA3B-E0CFC47A626C}">
      <dgm:prSet/>
      <dgm:spPr/>
      <dgm:t>
        <a:bodyPr/>
        <a:lstStyle/>
        <a:p>
          <a:endParaRPr lang="ru-RU"/>
        </a:p>
      </dgm:t>
    </dgm:pt>
    <dgm:pt modelId="{F04A5F3A-9933-4C59-9858-D4E2A2FE8538}" type="pres">
      <dgm:prSet presAssocID="{09AB9B83-3499-408A-B9E6-7DE2E9F03E1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5E1E597-C0D4-4076-89D7-15373884AE2E}" type="pres">
      <dgm:prSet presAssocID="{A6118CC0-EB00-4981-BEEF-99CDEC529A3C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DD70014-7EFA-4C7A-BF79-AABFCC6CBE9C}" type="presOf" srcId="{09AB9B83-3499-408A-B9E6-7DE2E9F03E12}" destId="{F04A5F3A-9933-4C59-9858-D4E2A2FE8538}" srcOrd="0" destOrd="0" presId="urn:microsoft.com/office/officeart/2005/8/layout/vList2"/>
    <dgm:cxn modelId="{5C411A7E-3DD3-4DD0-AA3B-E0CFC47A626C}" srcId="{09AB9B83-3499-408A-B9E6-7DE2E9F03E12}" destId="{A6118CC0-EB00-4981-BEEF-99CDEC529A3C}" srcOrd="0" destOrd="0" parTransId="{9C1A8503-FCAD-495C-A119-DFC6DD5CD64A}" sibTransId="{6983D057-8824-4011-9495-920F966A7882}"/>
    <dgm:cxn modelId="{BD41ED1B-8FB9-428E-80FF-A2BBAF88BC06}" type="presOf" srcId="{A6118CC0-EB00-4981-BEEF-99CDEC529A3C}" destId="{05E1E597-C0D4-4076-89D7-15373884AE2E}" srcOrd="0" destOrd="0" presId="urn:microsoft.com/office/officeart/2005/8/layout/vList2"/>
    <dgm:cxn modelId="{F8355B95-5A94-45DF-ABF3-4EFB868BC689}" type="presParOf" srcId="{F04A5F3A-9933-4C59-9858-D4E2A2FE8538}" destId="{05E1E597-C0D4-4076-89D7-15373884AE2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8C2CBAB-5351-4A4E-9224-2C4ABF8614E2}" type="doc">
      <dgm:prSet loTypeId="urn:microsoft.com/office/officeart/2005/8/layout/list1" loCatId="list" qsTypeId="urn:microsoft.com/office/officeart/2005/8/quickstyle/simple5" qsCatId="simple" csTypeId="urn:microsoft.com/office/officeart/2005/8/colors/accent6_3" csCatId="accent6" phldr="1"/>
      <dgm:spPr/>
      <dgm:t>
        <a:bodyPr/>
        <a:lstStyle/>
        <a:p>
          <a:endParaRPr lang="ru-RU"/>
        </a:p>
      </dgm:t>
    </dgm:pt>
    <dgm:pt modelId="{437C5FDD-F893-45DF-BA7A-8E90364ACC6C}">
      <dgm:prSet phldrT="[Текст]" custT="1"/>
      <dgm:spPr/>
      <dgm:t>
        <a:bodyPr/>
        <a:lstStyle/>
        <a:p>
          <a:r>
            <a:rPr lang="ru-RU" sz="1800" b="1" dirty="0">
              <a:latin typeface="Times New Roman" panose="02020603050405020304" pitchFamily="18" charset="0"/>
              <a:cs typeface="Times New Roman" panose="02020603050405020304" pitchFamily="18" charset="0"/>
            </a:rPr>
            <a:t>ДОХОДЫ</a:t>
          </a:r>
        </a:p>
      </dgm:t>
    </dgm:pt>
    <dgm:pt modelId="{11763508-FDEA-44E2-AAEF-7EC3958CC6BA}" type="parTrans" cxnId="{1AE09180-FE44-46D3-A35C-169BC881E504}">
      <dgm:prSet/>
      <dgm:spPr/>
      <dgm:t>
        <a:bodyPr/>
        <a:lstStyle/>
        <a:p>
          <a:endParaRPr lang="ru-RU">
            <a:solidFill>
              <a:schemeClr val="accent1">
                <a:lumMod val="25000"/>
              </a:schemeClr>
            </a:solidFill>
          </a:endParaRPr>
        </a:p>
      </dgm:t>
    </dgm:pt>
    <dgm:pt modelId="{F7A135A6-49E2-464F-9282-B5223E7ABC94}" type="sibTrans" cxnId="{1AE09180-FE44-46D3-A35C-169BC881E504}">
      <dgm:prSet/>
      <dgm:spPr/>
      <dgm:t>
        <a:bodyPr/>
        <a:lstStyle/>
        <a:p>
          <a:endParaRPr lang="ru-RU">
            <a:solidFill>
              <a:schemeClr val="accent1">
                <a:lumMod val="25000"/>
              </a:schemeClr>
            </a:solidFill>
          </a:endParaRPr>
        </a:p>
      </dgm:t>
    </dgm:pt>
    <dgm:pt modelId="{7E36FE36-E445-4E84-B519-70C9A76133E8}">
      <dgm:prSet phldrT="[Текст]" custT="1"/>
      <dgm:spPr/>
      <dgm:t>
        <a:bodyPr/>
        <a:lstStyle/>
        <a:p>
          <a:r>
            <a:rPr lang="ru-RU" sz="1800" b="1" dirty="0">
              <a:latin typeface="Times New Roman" panose="02020603050405020304" pitchFamily="18" charset="0"/>
              <a:cs typeface="Times New Roman" panose="02020603050405020304" pitchFamily="18" charset="0"/>
            </a:rPr>
            <a:t>РАСХОДЫ</a:t>
          </a:r>
        </a:p>
      </dgm:t>
    </dgm:pt>
    <dgm:pt modelId="{B47D956D-8A02-4E9E-BD05-DA426D5A61D9}" type="parTrans" cxnId="{3CD0080D-066B-4FB3-8B75-E52628A4E5AD}">
      <dgm:prSet/>
      <dgm:spPr/>
      <dgm:t>
        <a:bodyPr/>
        <a:lstStyle/>
        <a:p>
          <a:endParaRPr lang="ru-RU">
            <a:solidFill>
              <a:schemeClr val="accent1">
                <a:lumMod val="25000"/>
              </a:schemeClr>
            </a:solidFill>
          </a:endParaRPr>
        </a:p>
      </dgm:t>
    </dgm:pt>
    <dgm:pt modelId="{02D977C4-3248-4A66-BFC7-1749D1C7F60E}" type="sibTrans" cxnId="{3CD0080D-066B-4FB3-8B75-E52628A4E5AD}">
      <dgm:prSet/>
      <dgm:spPr/>
      <dgm:t>
        <a:bodyPr/>
        <a:lstStyle/>
        <a:p>
          <a:endParaRPr lang="ru-RU">
            <a:solidFill>
              <a:schemeClr val="accent1">
                <a:lumMod val="25000"/>
              </a:schemeClr>
            </a:solidFill>
          </a:endParaRPr>
        </a:p>
      </dgm:t>
    </dgm:pt>
    <dgm:pt modelId="{2A4B92D7-AD52-4AD7-AABF-5FA8C23545C5}">
      <dgm:prSet phldrT="[Текст]" custT="1"/>
      <dgm:spPr>
        <a:solidFill>
          <a:schemeClr val="accent3">
            <a:lumMod val="65000"/>
          </a:schemeClr>
        </a:solidFill>
      </dgm:spPr>
      <dgm:t>
        <a:bodyPr/>
        <a:lstStyle/>
        <a:p>
          <a:r>
            <a:rPr lang="ru-RU" sz="1800" b="1" dirty="0">
              <a:latin typeface="Times New Roman" panose="02020603050405020304" pitchFamily="18" charset="0"/>
              <a:cs typeface="Times New Roman" panose="02020603050405020304" pitchFamily="18" charset="0"/>
            </a:rPr>
            <a:t>ДЕФИЦИТ / ПРОФИЦИТ</a:t>
          </a:r>
        </a:p>
      </dgm:t>
    </dgm:pt>
    <dgm:pt modelId="{30971B46-562C-427C-B0C8-451EDE5FB228}" type="parTrans" cxnId="{1C1E025F-9302-4E73-A74B-B0795227B35E}">
      <dgm:prSet/>
      <dgm:spPr/>
      <dgm:t>
        <a:bodyPr/>
        <a:lstStyle/>
        <a:p>
          <a:endParaRPr lang="ru-RU">
            <a:solidFill>
              <a:schemeClr val="accent1">
                <a:lumMod val="25000"/>
              </a:schemeClr>
            </a:solidFill>
          </a:endParaRPr>
        </a:p>
      </dgm:t>
    </dgm:pt>
    <dgm:pt modelId="{B98865D7-551A-4CF4-952C-356F57DEBF27}" type="sibTrans" cxnId="{1C1E025F-9302-4E73-A74B-B0795227B35E}">
      <dgm:prSet/>
      <dgm:spPr/>
      <dgm:t>
        <a:bodyPr/>
        <a:lstStyle/>
        <a:p>
          <a:endParaRPr lang="ru-RU">
            <a:solidFill>
              <a:schemeClr val="accent1">
                <a:lumMod val="25000"/>
              </a:schemeClr>
            </a:solidFill>
          </a:endParaRPr>
        </a:p>
      </dgm:t>
    </dgm:pt>
    <dgm:pt modelId="{2ECAC850-5937-4CFC-97D2-4EA8BFC47B92}" type="pres">
      <dgm:prSet presAssocID="{28C2CBAB-5351-4A4E-9224-2C4ABF8614E2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AB21C0D-76B7-43D6-8C18-CAD7AEA67670}" type="pres">
      <dgm:prSet presAssocID="{437C5FDD-F893-45DF-BA7A-8E90364ACC6C}" presName="parentLin" presStyleCnt="0"/>
      <dgm:spPr/>
    </dgm:pt>
    <dgm:pt modelId="{7A3C5337-6233-4F34-A685-F166E2D15D3B}" type="pres">
      <dgm:prSet presAssocID="{437C5FDD-F893-45DF-BA7A-8E90364ACC6C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1C5A70CA-8967-43AC-B4B0-50D3CEF464C1}" type="pres">
      <dgm:prSet presAssocID="{437C5FDD-F893-45DF-BA7A-8E90364ACC6C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703F89-5A74-4446-9F42-2AA58B0DBCE8}" type="pres">
      <dgm:prSet presAssocID="{437C5FDD-F893-45DF-BA7A-8E90364ACC6C}" presName="negativeSpace" presStyleCnt="0"/>
      <dgm:spPr/>
    </dgm:pt>
    <dgm:pt modelId="{F13D035C-B67E-42E2-BE33-9DF92617D4C9}" type="pres">
      <dgm:prSet presAssocID="{437C5FDD-F893-45DF-BA7A-8E90364ACC6C}" presName="childText" presStyleLbl="conFgAcc1" presStyleIdx="0" presStyleCnt="3">
        <dgm:presLayoutVars>
          <dgm:bulletEnabled val="1"/>
        </dgm:presLayoutVars>
      </dgm:prSet>
      <dgm:spPr/>
    </dgm:pt>
    <dgm:pt modelId="{E22581DC-57B8-4296-98E4-CD4FF9766181}" type="pres">
      <dgm:prSet presAssocID="{F7A135A6-49E2-464F-9282-B5223E7ABC94}" presName="spaceBetweenRectangles" presStyleCnt="0"/>
      <dgm:spPr/>
    </dgm:pt>
    <dgm:pt modelId="{63D44513-0273-448C-914D-66A2E32EADD2}" type="pres">
      <dgm:prSet presAssocID="{7E36FE36-E445-4E84-B519-70C9A76133E8}" presName="parentLin" presStyleCnt="0"/>
      <dgm:spPr/>
    </dgm:pt>
    <dgm:pt modelId="{83CDF417-D503-4165-BB63-3CC6DE302435}" type="pres">
      <dgm:prSet presAssocID="{7E36FE36-E445-4E84-B519-70C9A76133E8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41981C78-717B-4455-B2CD-F19268CBAF3F}" type="pres">
      <dgm:prSet presAssocID="{7E36FE36-E445-4E84-B519-70C9A76133E8}" presName="parentText" presStyleLbl="node1" presStyleIdx="1" presStyleCnt="3" custLinFactNeighborX="-1319" custLinFactNeighborY="230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B1AD2A-2023-468E-AFE3-2104BAD291D6}" type="pres">
      <dgm:prSet presAssocID="{7E36FE36-E445-4E84-B519-70C9A76133E8}" presName="negativeSpace" presStyleCnt="0"/>
      <dgm:spPr/>
    </dgm:pt>
    <dgm:pt modelId="{81B94C50-8F46-429F-B118-6C94DB752D7F}" type="pres">
      <dgm:prSet presAssocID="{7E36FE36-E445-4E84-B519-70C9A76133E8}" presName="childText" presStyleLbl="conFgAcc1" presStyleIdx="1" presStyleCnt="3">
        <dgm:presLayoutVars>
          <dgm:bulletEnabled val="1"/>
        </dgm:presLayoutVars>
      </dgm:prSet>
      <dgm:spPr/>
    </dgm:pt>
    <dgm:pt modelId="{A698312F-AE59-44E3-A874-2ACD918F070D}" type="pres">
      <dgm:prSet presAssocID="{02D977C4-3248-4A66-BFC7-1749D1C7F60E}" presName="spaceBetweenRectangles" presStyleCnt="0"/>
      <dgm:spPr/>
    </dgm:pt>
    <dgm:pt modelId="{573358B4-1482-4FE7-9F23-855FFFD67E21}" type="pres">
      <dgm:prSet presAssocID="{2A4B92D7-AD52-4AD7-AABF-5FA8C23545C5}" presName="parentLin" presStyleCnt="0"/>
      <dgm:spPr/>
    </dgm:pt>
    <dgm:pt modelId="{2C745034-18BB-4BCB-9277-F8740C9F08C6}" type="pres">
      <dgm:prSet presAssocID="{2A4B92D7-AD52-4AD7-AABF-5FA8C23545C5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04BF0D61-EBC2-40BD-AB9C-FE575CC60E6F}" type="pres">
      <dgm:prSet presAssocID="{2A4B92D7-AD52-4AD7-AABF-5FA8C23545C5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411B29-1129-4A50-A5C2-3A6E60FE0412}" type="pres">
      <dgm:prSet presAssocID="{2A4B92D7-AD52-4AD7-AABF-5FA8C23545C5}" presName="negativeSpace" presStyleCnt="0"/>
      <dgm:spPr/>
    </dgm:pt>
    <dgm:pt modelId="{F64FD305-1037-4084-8E71-BE0EEFC37A8E}" type="pres">
      <dgm:prSet presAssocID="{2A4B92D7-AD52-4AD7-AABF-5FA8C23545C5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62DEF759-F998-45AA-B744-0C08F1DEA3EF}" type="presOf" srcId="{7E36FE36-E445-4E84-B519-70C9A76133E8}" destId="{83CDF417-D503-4165-BB63-3CC6DE302435}" srcOrd="0" destOrd="0" presId="urn:microsoft.com/office/officeart/2005/8/layout/list1"/>
    <dgm:cxn modelId="{77D7647B-FF7D-48F8-8276-5B0150A12964}" type="presOf" srcId="{437C5FDD-F893-45DF-BA7A-8E90364ACC6C}" destId="{7A3C5337-6233-4F34-A685-F166E2D15D3B}" srcOrd="0" destOrd="0" presId="urn:microsoft.com/office/officeart/2005/8/layout/list1"/>
    <dgm:cxn modelId="{3CD0080D-066B-4FB3-8B75-E52628A4E5AD}" srcId="{28C2CBAB-5351-4A4E-9224-2C4ABF8614E2}" destId="{7E36FE36-E445-4E84-B519-70C9A76133E8}" srcOrd="1" destOrd="0" parTransId="{B47D956D-8A02-4E9E-BD05-DA426D5A61D9}" sibTransId="{02D977C4-3248-4A66-BFC7-1749D1C7F60E}"/>
    <dgm:cxn modelId="{1AE09180-FE44-46D3-A35C-169BC881E504}" srcId="{28C2CBAB-5351-4A4E-9224-2C4ABF8614E2}" destId="{437C5FDD-F893-45DF-BA7A-8E90364ACC6C}" srcOrd="0" destOrd="0" parTransId="{11763508-FDEA-44E2-AAEF-7EC3958CC6BA}" sibTransId="{F7A135A6-49E2-464F-9282-B5223E7ABC94}"/>
    <dgm:cxn modelId="{6CEAAB79-86A5-4658-A6E4-BAB3906A62C9}" type="presOf" srcId="{2A4B92D7-AD52-4AD7-AABF-5FA8C23545C5}" destId="{04BF0D61-EBC2-40BD-AB9C-FE575CC60E6F}" srcOrd="1" destOrd="0" presId="urn:microsoft.com/office/officeart/2005/8/layout/list1"/>
    <dgm:cxn modelId="{2E9C7939-1806-4A3E-B443-35660293B2D7}" type="presOf" srcId="{28C2CBAB-5351-4A4E-9224-2C4ABF8614E2}" destId="{2ECAC850-5937-4CFC-97D2-4EA8BFC47B92}" srcOrd="0" destOrd="0" presId="urn:microsoft.com/office/officeart/2005/8/layout/list1"/>
    <dgm:cxn modelId="{6912F6AA-86B2-4432-9FF6-03AB91884C75}" type="presOf" srcId="{2A4B92D7-AD52-4AD7-AABF-5FA8C23545C5}" destId="{2C745034-18BB-4BCB-9277-F8740C9F08C6}" srcOrd="0" destOrd="0" presId="urn:microsoft.com/office/officeart/2005/8/layout/list1"/>
    <dgm:cxn modelId="{1C1E025F-9302-4E73-A74B-B0795227B35E}" srcId="{28C2CBAB-5351-4A4E-9224-2C4ABF8614E2}" destId="{2A4B92D7-AD52-4AD7-AABF-5FA8C23545C5}" srcOrd="2" destOrd="0" parTransId="{30971B46-562C-427C-B0C8-451EDE5FB228}" sibTransId="{B98865D7-551A-4CF4-952C-356F57DEBF27}"/>
    <dgm:cxn modelId="{B19AE658-1489-48A8-AD01-EE098B36628C}" type="presOf" srcId="{437C5FDD-F893-45DF-BA7A-8E90364ACC6C}" destId="{1C5A70CA-8967-43AC-B4B0-50D3CEF464C1}" srcOrd="1" destOrd="0" presId="urn:microsoft.com/office/officeart/2005/8/layout/list1"/>
    <dgm:cxn modelId="{C77C9F9E-4FF2-4B14-8FA4-D28E54F2797B}" type="presOf" srcId="{7E36FE36-E445-4E84-B519-70C9A76133E8}" destId="{41981C78-717B-4455-B2CD-F19268CBAF3F}" srcOrd="1" destOrd="0" presId="urn:microsoft.com/office/officeart/2005/8/layout/list1"/>
    <dgm:cxn modelId="{62F8F69B-094A-4CFB-BDCB-8716142AA53C}" type="presParOf" srcId="{2ECAC850-5937-4CFC-97D2-4EA8BFC47B92}" destId="{CAB21C0D-76B7-43D6-8C18-CAD7AEA67670}" srcOrd="0" destOrd="0" presId="urn:microsoft.com/office/officeart/2005/8/layout/list1"/>
    <dgm:cxn modelId="{E8353A14-57A9-4DF3-9AFE-62396C392D76}" type="presParOf" srcId="{CAB21C0D-76B7-43D6-8C18-CAD7AEA67670}" destId="{7A3C5337-6233-4F34-A685-F166E2D15D3B}" srcOrd="0" destOrd="0" presId="urn:microsoft.com/office/officeart/2005/8/layout/list1"/>
    <dgm:cxn modelId="{4B27D342-61FB-4D5B-A8E6-675941E02C6D}" type="presParOf" srcId="{CAB21C0D-76B7-43D6-8C18-CAD7AEA67670}" destId="{1C5A70CA-8967-43AC-B4B0-50D3CEF464C1}" srcOrd="1" destOrd="0" presId="urn:microsoft.com/office/officeart/2005/8/layout/list1"/>
    <dgm:cxn modelId="{CB369A06-ADC4-4E86-A644-4567C55E2DE5}" type="presParOf" srcId="{2ECAC850-5937-4CFC-97D2-4EA8BFC47B92}" destId="{A6703F89-5A74-4446-9F42-2AA58B0DBCE8}" srcOrd="1" destOrd="0" presId="urn:microsoft.com/office/officeart/2005/8/layout/list1"/>
    <dgm:cxn modelId="{50D6AD46-1022-4C8C-B4E7-1C414201D7F4}" type="presParOf" srcId="{2ECAC850-5937-4CFC-97D2-4EA8BFC47B92}" destId="{F13D035C-B67E-42E2-BE33-9DF92617D4C9}" srcOrd="2" destOrd="0" presId="urn:microsoft.com/office/officeart/2005/8/layout/list1"/>
    <dgm:cxn modelId="{72690F25-3540-4BE6-AAA1-666A17C462E2}" type="presParOf" srcId="{2ECAC850-5937-4CFC-97D2-4EA8BFC47B92}" destId="{E22581DC-57B8-4296-98E4-CD4FF9766181}" srcOrd="3" destOrd="0" presId="urn:microsoft.com/office/officeart/2005/8/layout/list1"/>
    <dgm:cxn modelId="{DD096C60-9A21-448E-8383-55F722DBD9EA}" type="presParOf" srcId="{2ECAC850-5937-4CFC-97D2-4EA8BFC47B92}" destId="{63D44513-0273-448C-914D-66A2E32EADD2}" srcOrd="4" destOrd="0" presId="urn:microsoft.com/office/officeart/2005/8/layout/list1"/>
    <dgm:cxn modelId="{6EC14B11-2558-40E1-A27D-F3A152A62FF9}" type="presParOf" srcId="{63D44513-0273-448C-914D-66A2E32EADD2}" destId="{83CDF417-D503-4165-BB63-3CC6DE302435}" srcOrd="0" destOrd="0" presId="urn:microsoft.com/office/officeart/2005/8/layout/list1"/>
    <dgm:cxn modelId="{A966A1BA-0C2A-48CB-9DE7-6250A809730D}" type="presParOf" srcId="{63D44513-0273-448C-914D-66A2E32EADD2}" destId="{41981C78-717B-4455-B2CD-F19268CBAF3F}" srcOrd="1" destOrd="0" presId="urn:microsoft.com/office/officeart/2005/8/layout/list1"/>
    <dgm:cxn modelId="{B5AAE6EA-AA1C-43B3-941E-2CD4D5972D3E}" type="presParOf" srcId="{2ECAC850-5937-4CFC-97D2-4EA8BFC47B92}" destId="{60B1AD2A-2023-468E-AFE3-2104BAD291D6}" srcOrd="5" destOrd="0" presId="urn:microsoft.com/office/officeart/2005/8/layout/list1"/>
    <dgm:cxn modelId="{1502D8B3-9364-4ABA-BDF9-02096C88065E}" type="presParOf" srcId="{2ECAC850-5937-4CFC-97D2-4EA8BFC47B92}" destId="{81B94C50-8F46-429F-B118-6C94DB752D7F}" srcOrd="6" destOrd="0" presId="urn:microsoft.com/office/officeart/2005/8/layout/list1"/>
    <dgm:cxn modelId="{C2466C7E-1CFA-4EBF-8A30-BEFC3171EBF6}" type="presParOf" srcId="{2ECAC850-5937-4CFC-97D2-4EA8BFC47B92}" destId="{A698312F-AE59-44E3-A874-2ACD918F070D}" srcOrd="7" destOrd="0" presId="urn:microsoft.com/office/officeart/2005/8/layout/list1"/>
    <dgm:cxn modelId="{F0BA7B71-97DF-4C7B-8902-DE1511F1147A}" type="presParOf" srcId="{2ECAC850-5937-4CFC-97D2-4EA8BFC47B92}" destId="{573358B4-1482-4FE7-9F23-855FFFD67E21}" srcOrd="8" destOrd="0" presId="urn:microsoft.com/office/officeart/2005/8/layout/list1"/>
    <dgm:cxn modelId="{1823DF11-03C4-47B0-8E7B-7C013705FBCC}" type="presParOf" srcId="{573358B4-1482-4FE7-9F23-855FFFD67E21}" destId="{2C745034-18BB-4BCB-9277-F8740C9F08C6}" srcOrd="0" destOrd="0" presId="urn:microsoft.com/office/officeart/2005/8/layout/list1"/>
    <dgm:cxn modelId="{626F2C7E-EB18-4718-AB09-59606212244B}" type="presParOf" srcId="{573358B4-1482-4FE7-9F23-855FFFD67E21}" destId="{04BF0D61-EBC2-40BD-AB9C-FE575CC60E6F}" srcOrd="1" destOrd="0" presId="urn:microsoft.com/office/officeart/2005/8/layout/list1"/>
    <dgm:cxn modelId="{E865DD56-C745-4CB5-858E-E1149A5BB9C9}" type="presParOf" srcId="{2ECAC850-5937-4CFC-97D2-4EA8BFC47B92}" destId="{3D411B29-1129-4A50-A5C2-3A6E60FE0412}" srcOrd="9" destOrd="0" presId="urn:microsoft.com/office/officeart/2005/8/layout/list1"/>
    <dgm:cxn modelId="{E012847F-E802-4735-A211-130C9792A334}" type="presParOf" srcId="{2ECAC850-5937-4CFC-97D2-4EA8BFC47B92}" destId="{F64FD305-1037-4084-8E71-BE0EEFC37A8E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26FAD20-0E23-4AC7-927F-0D0CF47D8783}" type="doc">
      <dgm:prSet loTypeId="urn:microsoft.com/office/officeart/2005/8/layout/vList2" loCatId="list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6CA86C36-38A9-4A6D-A6F3-5BDE6D7215D4}">
      <dgm:prSet/>
      <dgm:spPr/>
      <dgm:t>
        <a:bodyPr/>
        <a:lstStyle/>
        <a:p>
          <a:pPr algn="ctr" rtl="0"/>
          <a:r>
            <a:rPr lang="ru-RU" b="1" dirty="0"/>
            <a:t>Основные направления  налоговой политики </a:t>
          </a:r>
          <a:r>
            <a:rPr lang="ru-RU" b="1" dirty="0" smtClean="0"/>
            <a:t>Смидовичского муниципального района на </a:t>
          </a:r>
          <a:r>
            <a:rPr lang="ru-RU" b="1" dirty="0" smtClean="0"/>
            <a:t>2025 </a:t>
          </a:r>
          <a:r>
            <a:rPr lang="ru-RU" b="1" dirty="0"/>
            <a:t>год и на плановый период </a:t>
          </a:r>
          <a:r>
            <a:rPr lang="ru-RU" b="1" dirty="0" smtClean="0"/>
            <a:t>2026 </a:t>
          </a:r>
          <a:r>
            <a:rPr lang="ru-RU" b="1" dirty="0"/>
            <a:t>и </a:t>
          </a:r>
          <a:r>
            <a:rPr lang="ru-RU" b="1" dirty="0" smtClean="0"/>
            <a:t>2027 </a:t>
          </a:r>
          <a:r>
            <a:rPr lang="ru-RU" b="1" dirty="0"/>
            <a:t>годов</a:t>
          </a:r>
        </a:p>
      </dgm:t>
    </dgm:pt>
    <dgm:pt modelId="{B34DEC99-AF99-4151-8066-E0BD75BF921A}" type="parTrans" cxnId="{B641AD9D-C589-4473-9647-A97D6904A663}">
      <dgm:prSet/>
      <dgm:spPr/>
      <dgm:t>
        <a:bodyPr/>
        <a:lstStyle/>
        <a:p>
          <a:endParaRPr lang="ru-RU"/>
        </a:p>
      </dgm:t>
    </dgm:pt>
    <dgm:pt modelId="{4264FD51-6545-41BF-A0E1-4EE448258B7B}" type="sibTrans" cxnId="{B641AD9D-C589-4473-9647-A97D6904A663}">
      <dgm:prSet/>
      <dgm:spPr/>
      <dgm:t>
        <a:bodyPr/>
        <a:lstStyle/>
        <a:p>
          <a:endParaRPr lang="ru-RU"/>
        </a:p>
      </dgm:t>
    </dgm:pt>
    <dgm:pt modelId="{0D9017EF-742D-40AF-ADF8-50EFBB85FBE8}" type="pres">
      <dgm:prSet presAssocID="{926FAD20-0E23-4AC7-927F-0D0CF47D878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E835504-7544-4085-A31B-3CC8E1B22FC4}" type="pres">
      <dgm:prSet presAssocID="{6CA86C36-38A9-4A6D-A6F3-5BDE6D7215D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F570DD0-1FAA-4F2B-9A71-61EDF9103071}" type="presOf" srcId="{926FAD20-0E23-4AC7-927F-0D0CF47D8783}" destId="{0D9017EF-742D-40AF-ADF8-50EFBB85FBE8}" srcOrd="0" destOrd="0" presId="urn:microsoft.com/office/officeart/2005/8/layout/vList2"/>
    <dgm:cxn modelId="{1B13F41D-B8F9-4326-9084-2ACDF3D1B8B2}" type="presOf" srcId="{6CA86C36-38A9-4A6D-A6F3-5BDE6D7215D4}" destId="{6E835504-7544-4085-A31B-3CC8E1B22FC4}" srcOrd="0" destOrd="0" presId="urn:microsoft.com/office/officeart/2005/8/layout/vList2"/>
    <dgm:cxn modelId="{B641AD9D-C589-4473-9647-A97D6904A663}" srcId="{926FAD20-0E23-4AC7-927F-0D0CF47D8783}" destId="{6CA86C36-38A9-4A6D-A6F3-5BDE6D7215D4}" srcOrd="0" destOrd="0" parTransId="{B34DEC99-AF99-4151-8066-E0BD75BF921A}" sibTransId="{4264FD51-6545-41BF-A0E1-4EE448258B7B}"/>
    <dgm:cxn modelId="{05251620-620F-486F-8338-FB3AB2EAD5E0}" type="presParOf" srcId="{0D9017EF-742D-40AF-ADF8-50EFBB85FBE8}" destId="{6E835504-7544-4085-A31B-3CC8E1B22FC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0A67419-231F-47BE-A50D-647D842E88A6}" type="doc">
      <dgm:prSet loTypeId="urn:microsoft.com/office/officeart/2005/8/layout/vList2" loCatId="list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4E9FDCA9-DD81-4408-8C64-FC019E4030F4}">
      <dgm:prSet/>
      <dgm:spPr/>
      <dgm:t>
        <a:bodyPr/>
        <a:lstStyle/>
        <a:p>
          <a:pPr algn="ctr" rtl="0"/>
          <a:r>
            <a:rPr lang="ru-RU" b="1" dirty="0"/>
            <a:t>Основные направления  бюджетной политики </a:t>
          </a:r>
          <a:r>
            <a:rPr lang="ru-RU" b="1" dirty="0" smtClean="0"/>
            <a:t>Смидовичского муниципального района на </a:t>
          </a:r>
          <a:r>
            <a:rPr lang="ru-RU" b="1" dirty="0" smtClean="0"/>
            <a:t>2025  </a:t>
          </a:r>
          <a:r>
            <a:rPr lang="ru-RU" b="1" dirty="0"/>
            <a:t>год и на плановый период </a:t>
          </a:r>
          <a:r>
            <a:rPr lang="ru-RU" b="1" dirty="0" smtClean="0"/>
            <a:t>2026 </a:t>
          </a:r>
          <a:r>
            <a:rPr lang="ru-RU" b="1" dirty="0"/>
            <a:t>и </a:t>
          </a:r>
          <a:r>
            <a:rPr lang="ru-RU" b="1" dirty="0" smtClean="0"/>
            <a:t>2027 </a:t>
          </a:r>
          <a:r>
            <a:rPr lang="ru-RU" b="1" dirty="0"/>
            <a:t>годов</a:t>
          </a:r>
        </a:p>
      </dgm:t>
    </dgm:pt>
    <dgm:pt modelId="{FF1BD79F-8D64-429F-95F0-E37B118D303C}" type="parTrans" cxnId="{301C2ACA-A766-401A-A6AE-14FFDF2188CB}">
      <dgm:prSet/>
      <dgm:spPr/>
      <dgm:t>
        <a:bodyPr/>
        <a:lstStyle/>
        <a:p>
          <a:endParaRPr lang="ru-RU"/>
        </a:p>
      </dgm:t>
    </dgm:pt>
    <dgm:pt modelId="{428D5260-C96C-4E41-956F-A28257C44747}" type="sibTrans" cxnId="{301C2ACA-A766-401A-A6AE-14FFDF2188CB}">
      <dgm:prSet/>
      <dgm:spPr/>
      <dgm:t>
        <a:bodyPr/>
        <a:lstStyle/>
        <a:p>
          <a:endParaRPr lang="ru-RU"/>
        </a:p>
      </dgm:t>
    </dgm:pt>
    <dgm:pt modelId="{6C3742ED-82BC-4F83-BCE6-0EB85823A7F2}" type="pres">
      <dgm:prSet presAssocID="{80A67419-231F-47BE-A50D-647D842E88A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C8D7919-AC21-471F-9098-AF6FD903DA6B}" type="pres">
      <dgm:prSet presAssocID="{4E9FDCA9-DD81-4408-8C64-FC019E4030F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90342DF-40A6-4525-AF03-92EC3B75C3EE}" type="presOf" srcId="{80A67419-231F-47BE-A50D-647D842E88A6}" destId="{6C3742ED-82BC-4F83-BCE6-0EB85823A7F2}" srcOrd="0" destOrd="0" presId="urn:microsoft.com/office/officeart/2005/8/layout/vList2"/>
    <dgm:cxn modelId="{EAF5BB1D-4A62-4520-A9B0-95D1FA7C2CA6}" type="presOf" srcId="{4E9FDCA9-DD81-4408-8C64-FC019E4030F4}" destId="{EC8D7919-AC21-471F-9098-AF6FD903DA6B}" srcOrd="0" destOrd="0" presId="urn:microsoft.com/office/officeart/2005/8/layout/vList2"/>
    <dgm:cxn modelId="{301C2ACA-A766-401A-A6AE-14FFDF2188CB}" srcId="{80A67419-231F-47BE-A50D-647D842E88A6}" destId="{4E9FDCA9-DD81-4408-8C64-FC019E4030F4}" srcOrd="0" destOrd="0" parTransId="{FF1BD79F-8D64-429F-95F0-E37B118D303C}" sibTransId="{428D5260-C96C-4E41-956F-A28257C44747}"/>
    <dgm:cxn modelId="{5AE17350-7922-40B4-9BBB-F4EA5D71BE6E}" type="presParOf" srcId="{6C3742ED-82BC-4F83-BCE6-0EB85823A7F2}" destId="{EC8D7919-AC21-471F-9098-AF6FD903DA6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3150F48-4FD3-4D73-A66E-C645D709F988}" type="doc">
      <dgm:prSet loTypeId="urn:microsoft.com/office/officeart/2005/8/layout/vList2" loCatId="list" qsTypeId="urn:microsoft.com/office/officeart/2005/8/quickstyle/simple2" qsCatId="simple" csTypeId="urn:microsoft.com/office/officeart/2005/8/colors/colorful2" csCatId="colorful"/>
      <dgm:spPr/>
      <dgm:t>
        <a:bodyPr/>
        <a:lstStyle/>
        <a:p>
          <a:endParaRPr lang="ru-RU"/>
        </a:p>
      </dgm:t>
    </dgm:pt>
    <dgm:pt modelId="{026236A9-6C88-4FED-9733-1EF6A47C3907}">
      <dgm:prSet/>
      <dgm:spPr/>
      <dgm:t>
        <a:bodyPr/>
        <a:lstStyle/>
        <a:p>
          <a:pPr rtl="0"/>
          <a:r>
            <a:rPr lang="ru-RU" b="1" dirty="0"/>
            <a:t>Из чего складываются доходы бюджета</a:t>
          </a:r>
          <a:endParaRPr lang="ru-RU" dirty="0"/>
        </a:p>
      </dgm:t>
    </dgm:pt>
    <dgm:pt modelId="{34F9EE23-D9DB-45D9-BBF2-9EB91BC820BC}" type="parTrans" cxnId="{7A399530-C348-433A-9FA9-0343563ABB8B}">
      <dgm:prSet/>
      <dgm:spPr/>
      <dgm:t>
        <a:bodyPr/>
        <a:lstStyle/>
        <a:p>
          <a:endParaRPr lang="ru-RU"/>
        </a:p>
      </dgm:t>
    </dgm:pt>
    <dgm:pt modelId="{60A1F2E1-C925-445F-8AEF-A0CCB3BC4D59}" type="sibTrans" cxnId="{7A399530-C348-433A-9FA9-0343563ABB8B}">
      <dgm:prSet/>
      <dgm:spPr/>
      <dgm:t>
        <a:bodyPr/>
        <a:lstStyle/>
        <a:p>
          <a:endParaRPr lang="ru-RU"/>
        </a:p>
      </dgm:t>
    </dgm:pt>
    <dgm:pt modelId="{638C4465-CD36-45BB-ABB7-BD689E2EBA32}" type="pres">
      <dgm:prSet presAssocID="{A3150F48-4FD3-4D73-A66E-C645D709F98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E18CE9A-7274-4BA6-BF6F-8C36A417DB94}" type="pres">
      <dgm:prSet presAssocID="{026236A9-6C88-4FED-9733-1EF6A47C3907}" presName="parentText" presStyleLbl="node1" presStyleIdx="0" presStyleCnt="1" custLinFactNeighborX="122" custLinFactNeighborY="-2754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C6C2975-284A-455C-A59F-1E014D680C45}" type="presOf" srcId="{026236A9-6C88-4FED-9733-1EF6A47C3907}" destId="{DE18CE9A-7274-4BA6-BF6F-8C36A417DB94}" srcOrd="0" destOrd="0" presId="urn:microsoft.com/office/officeart/2005/8/layout/vList2"/>
    <dgm:cxn modelId="{FABE7AF9-0B3E-48B0-97B9-1CD014CD0111}" type="presOf" srcId="{A3150F48-4FD3-4D73-A66E-C645D709F988}" destId="{638C4465-CD36-45BB-ABB7-BD689E2EBA32}" srcOrd="0" destOrd="0" presId="urn:microsoft.com/office/officeart/2005/8/layout/vList2"/>
    <dgm:cxn modelId="{7A399530-C348-433A-9FA9-0343563ABB8B}" srcId="{A3150F48-4FD3-4D73-A66E-C645D709F988}" destId="{026236A9-6C88-4FED-9733-1EF6A47C3907}" srcOrd="0" destOrd="0" parTransId="{34F9EE23-D9DB-45D9-BBF2-9EB91BC820BC}" sibTransId="{60A1F2E1-C925-445F-8AEF-A0CCB3BC4D59}"/>
    <dgm:cxn modelId="{F5E116D2-7846-4D73-9AAC-FE41CB7318C5}" type="presParOf" srcId="{638C4465-CD36-45BB-ABB7-BD689E2EBA32}" destId="{DE18CE9A-7274-4BA6-BF6F-8C36A417DB9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46BE48D4-2F56-4BFA-ADA4-E3D6FF7C0B29}" type="doc">
      <dgm:prSet loTypeId="urn:microsoft.com/office/officeart/2005/8/layout/vList2" loCatId="list" qsTypeId="urn:microsoft.com/office/officeart/2005/8/quickstyle/simple3" qsCatId="simple" csTypeId="urn:microsoft.com/office/officeart/2005/8/colors/accent2_3" csCatId="accent2" phldr="1"/>
      <dgm:spPr/>
      <dgm:t>
        <a:bodyPr/>
        <a:lstStyle/>
        <a:p>
          <a:endParaRPr lang="ru-RU"/>
        </a:p>
      </dgm:t>
    </dgm:pt>
    <dgm:pt modelId="{A49C791B-BA97-448B-9F6E-BFEB8C80C142}">
      <dgm:prSet custT="1"/>
      <dgm:spPr/>
      <dgm:t>
        <a:bodyPr/>
        <a:lstStyle/>
        <a:p>
          <a:pPr rtl="0"/>
          <a:r>
            <a:rPr lang="ru-RU" sz="2000" b="1" dirty="0"/>
            <a:t>Доходы бюджета – безвозмездные и безвозвратные поступления денежных средств в бюджет.</a:t>
          </a:r>
          <a:endParaRPr lang="ru-RU" sz="2000" dirty="0"/>
        </a:p>
      </dgm:t>
    </dgm:pt>
    <dgm:pt modelId="{052CF9CA-BB88-4106-97E6-CA423334F802}" type="parTrans" cxnId="{9FE4D446-8A73-42AC-9AB4-6E24220F5966}">
      <dgm:prSet/>
      <dgm:spPr/>
      <dgm:t>
        <a:bodyPr/>
        <a:lstStyle/>
        <a:p>
          <a:endParaRPr lang="ru-RU"/>
        </a:p>
      </dgm:t>
    </dgm:pt>
    <dgm:pt modelId="{48AD8A6E-77EE-4C1E-A33B-3452EC30B58C}" type="sibTrans" cxnId="{9FE4D446-8A73-42AC-9AB4-6E24220F5966}">
      <dgm:prSet/>
      <dgm:spPr/>
      <dgm:t>
        <a:bodyPr/>
        <a:lstStyle/>
        <a:p>
          <a:endParaRPr lang="ru-RU"/>
        </a:p>
      </dgm:t>
    </dgm:pt>
    <dgm:pt modelId="{A6DD3628-38C4-4065-87C9-2267A6CCA401}" type="pres">
      <dgm:prSet presAssocID="{46BE48D4-2F56-4BFA-ADA4-E3D6FF7C0B2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4EFA012-34AD-4153-9340-0F94A9794228}" type="pres">
      <dgm:prSet presAssocID="{A49C791B-BA97-448B-9F6E-BFEB8C80C142}" presName="parentText" presStyleLbl="node1" presStyleIdx="0" presStyleCnt="1" custScaleY="239445" custLinFactNeighborX="3" custLinFactNeighborY="-6307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FE4D446-8A73-42AC-9AB4-6E24220F5966}" srcId="{46BE48D4-2F56-4BFA-ADA4-E3D6FF7C0B29}" destId="{A49C791B-BA97-448B-9F6E-BFEB8C80C142}" srcOrd="0" destOrd="0" parTransId="{052CF9CA-BB88-4106-97E6-CA423334F802}" sibTransId="{48AD8A6E-77EE-4C1E-A33B-3452EC30B58C}"/>
    <dgm:cxn modelId="{DE82F423-B52E-4410-9854-3F2459538AB3}" type="presOf" srcId="{A49C791B-BA97-448B-9F6E-BFEB8C80C142}" destId="{64EFA012-34AD-4153-9340-0F94A9794228}" srcOrd="0" destOrd="0" presId="urn:microsoft.com/office/officeart/2005/8/layout/vList2"/>
    <dgm:cxn modelId="{1F230EFF-B49A-4D56-B80B-3D94B773167F}" type="presOf" srcId="{46BE48D4-2F56-4BFA-ADA4-E3D6FF7C0B29}" destId="{A6DD3628-38C4-4065-87C9-2267A6CCA401}" srcOrd="0" destOrd="0" presId="urn:microsoft.com/office/officeart/2005/8/layout/vList2"/>
    <dgm:cxn modelId="{642E8BEB-5331-4815-A7EF-9BDBF8E69FF6}" type="presParOf" srcId="{A6DD3628-38C4-4065-87C9-2267A6CCA401}" destId="{64EFA012-34AD-4153-9340-0F94A9794228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F65E31D2-32B2-4B36-A8B0-AF4A7D328218}" type="doc">
      <dgm:prSet loTypeId="urn:microsoft.com/office/officeart/2005/8/layout/vList2" loCatId="list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5AE05BC6-771F-4EF2-9BFA-3E427ACAA921}">
      <dgm:prSet/>
      <dgm:spPr/>
      <dgm:t>
        <a:bodyPr/>
        <a:lstStyle/>
        <a:p>
          <a:pPr algn="ctr" rtl="0"/>
          <a:r>
            <a:rPr lang="ru-RU" b="1" dirty="0"/>
            <a:t>Структура доходов бюджета </a:t>
          </a:r>
          <a:r>
            <a:rPr lang="ru-RU" b="1" dirty="0" smtClean="0"/>
            <a:t>Смидовичского муниципального района</a:t>
          </a:r>
          <a:endParaRPr lang="ru-RU" dirty="0"/>
        </a:p>
      </dgm:t>
    </dgm:pt>
    <dgm:pt modelId="{0FA971B9-B18B-44F5-A50F-EEE1C4545B73}" type="parTrans" cxnId="{FBFD7C38-22BC-4C05-8A7E-500AAAD5E699}">
      <dgm:prSet/>
      <dgm:spPr/>
      <dgm:t>
        <a:bodyPr/>
        <a:lstStyle/>
        <a:p>
          <a:endParaRPr lang="ru-RU"/>
        </a:p>
      </dgm:t>
    </dgm:pt>
    <dgm:pt modelId="{E4FFD81E-2F95-40C8-B12A-7448CAB2C9D6}" type="sibTrans" cxnId="{FBFD7C38-22BC-4C05-8A7E-500AAAD5E699}">
      <dgm:prSet/>
      <dgm:spPr/>
      <dgm:t>
        <a:bodyPr/>
        <a:lstStyle/>
        <a:p>
          <a:endParaRPr lang="ru-RU"/>
        </a:p>
      </dgm:t>
    </dgm:pt>
    <dgm:pt modelId="{4143B39E-0D1F-44D5-BCB9-83B693E25E81}" type="pres">
      <dgm:prSet presAssocID="{F65E31D2-32B2-4B36-A8B0-AF4A7D32821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3FE3EDD-01C3-45F2-A0EE-35D05B9D15DD}" type="pres">
      <dgm:prSet presAssocID="{5AE05BC6-771F-4EF2-9BFA-3E427ACAA921}" presName="parentText" presStyleLbl="node1" presStyleIdx="0" presStyleCnt="1" custLinFactNeighborX="8274" custLinFactNeighborY="248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BFD7C38-22BC-4C05-8A7E-500AAAD5E699}" srcId="{F65E31D2-32B2-4B36-A8B0-AF4A7D328218}" destId="{5AE05BC6-771F-4EF2-9BFA-3E427ACAA921}" srcOrd="0" destOrd="0" parTransId="{0FA971B9-B18B-44F5-A50F-EEE1C4545B73}" sibTransId="{E4FFD81E-2F95-40C8-B12A-7448CAB2C9D6}"/>
    <dgm:cxn modelId="{2B90D9B8-E228-4988-BE7C-BE547A721C94}" type="presOf" srcId="{F65E31D2-32B2-4B36-A8B0-AF4A7D328218}" destId="{4143B39E-0D1F-44D5-BCB9-83B693E25E81}" srcOrd="0" destOrd="0" presId="urn:microsoft.com/office/officeart/2005/8/layout/vList2"/>
    <dgm:cxn modelId="{E2603CDE-E47A-4E66-A3EF-F80BAAD13869}" type="presOf" srcId="{5AE05BC6-771F-4EF2-9BFA-3E427ACAA921}" destId="{23FE3EDD-01C3-45F2-A0EE-35D05B9D15DD}" srcOrd="0" destOrd="0" presId="urn:microsoft.com/office/officeart/2005/8/layout/vList2"/>
    <dgm:cxn modelId="{02829DEB-6981-4D06-84F5-EA37DE38DF69}" type="presParOf" srcId="{4143B39E-0D1F-44D5-BCB9-83B693E25E81}" destId="{23FE3EDD-01C3-45F2-A0EE-35D05B9D15D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8F602ED4-68A8-4C7E-95C2-7B0AA0B5DCF1}" type="doc">
      <dgm:prSet loTypeId="urn:microsoft.com/office/officeart/2005/8/layout/vList2" loCatId="list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6245E566-DE87-4E27-A27A-0CAC4843C5EA}">
      <dgm:prSet custT="1"/>
      <dgm:spPr/>
      <dgm:t>
        <a:bodyPr/>
        <a:lstStyle/>
        <a:p>
          <a:pPr algn="ctr" rtl="0"/>
          <a:r>
            <a:rPr lang="ru-RU" sz="1200" b="1" dirty="0"/>
            <a:t>Структура налоговых и неналоговых доходов </a:t>
          </a:r>
          <a:r>
            <a:rPr lang="ru-RU" sz="1200" b="1" dirty="0" smtClean="0"/>
            <a:t>бюджета Смидовичского муниципального района</a:t>
          </a:r>
          <a:endParaRPr lang="ru-RU" sz="1200" dirty="0"/>
        </a:p>
      </dgm:t>
    </dgm:pt>
    <dgm:pt modelId="{095B3EB0-E1A0-4EA8-8BF7-247082A390A1}" type="parTrans" cxnId="{E70D7819-7D27-4ED2-9D1A-29CE0BD4FF99}">
      <dgm:prSet/>
      <dgm:spPr/>
      <dgm:t>
        <a:bodyPr/>
        <a:lstStyle/>
        <a:p>
          <a:endParaRPr lang="ru-RU"/>
        </a:p>
      </dgm:t>
    </dgm:pt>
    <dgm:pt modelId="{D13FFC79-8F01-4137-B743-E6ABC2B9F820}" type="sibTrans" cxnId="{E70D7819-7D27-4ED2-9D1A-29CE0BD4FF99}">
      <dgm:prSet/>
      <dgm:spPr/>
      <dgm:t>
        <a:bodyPr/>
        <a:lstStyle/>
        <a:p>
          <a:endParaRPr lang="ru-RU"/>
        </a:p>
      </dgm:t>
    </dgm:pt>
    <dgm:pt modelId="{873311B5-7A36-4E9B-8111-118C1DD752EF}" type="pres">
      <dgm:prSet presAssocID="{8F602ED4-68A8-4C7E-95C2-7B0AA0B5DCF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845988B-5833-4617-9874-A7C9478EFDCC}" type="pres">
      <dgm:prSet presAssocID="{6245E566-DE87-4E27-A27A-0CAC4843C5EA}" presName="parentText" presStyleLbl="node1" presStyleIdx="0" presStyleCnt="1" custScaleY="357335" custLinFactNeighborX="-303" custLinFactNeighborY="-3929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BAD8E2C-6424-472A-96FA-EBDDD19E9977}" type="presOf" srcId="{8F602ED4-68A8-4C7E-95C2-7B0AA0B5DCF1}" destId="{873311B5-7A36-4E9B-8111-118C1DD752EF}" srcOrd="0" destOrd="0" presId="urn:microsoft.com/office/officeart/2005/8/layout/vList2"/>
    <dgm:cxn modelId="{5BE13B8A-D19B-472D-BE41-F98AF55F2195}" type="presOf" srcId="{6245E566-DE87-4E27-A27A-0CAC4843C5EA}" destId="{3845988B-5833-4617-9874-A7C9478EFDCC}" srcOrd="0" destOrd="0" presId="urn:microsoft.com/office/officeart/2005/8/layout/vList2"/>
    <dgm:cxn modelId="{E70D7819-7D27-4ED2-9D1A-29CE0BD4FF99}" srcId="{8F602ED4-68A8-4C7E-95C2-7B0AA0B5DCF1}" destId="{6245E566-DE87-4E27-A27A-0CAC4843C5EA}" srcOrd="0" destOrd="0" parTransId="{095B3EB0-E1A0-4EA8-8BF7-247082A390A1}" sibTransId="{D13FFC79-8F01-4137-B743-E6ABC2B9F820}"/>
    <dgm:cxn modelId="{DDB63741-A951-4AED-B7EF-E744603E9AED}" type="presParOf" srcId="{873311B5-7A36-4E9B-8111-118C1DD752EF}" destId="{3845988B-5833-4617-9874-A7C9478EFDC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B58081D4-F783-484A-9ADC-71C3D8DDED09}" type="doc">
      <dgm:prSet loTypeId="urn:microsoft.com/office/officeart/2005/8/layout/vList2" loCatId="list" qsTypeId="urn:microsoft.com/office/officeart/2005/8/quickstyle/simple2" qsCatId="simple" csTypeId="urn:microsoft.com/office/officeart/2005/8/colors/colorful2" csCatId="colorful"/>
      <dgm:spPr/>
      <dgm:t>
        <a:bodyPr/>
        <a:lstStyle/>
        <a:p>
          <a:endParaRPr lang="ru-RU"/>
        </a:p>
      </dgm:t>
    </dgm:pt>
    <dgm:pt modelId="{660B15CC-C3CA-4D40-BC03-3E5C5CC44B5A}">
      <dgm:prSet/>
      <dgm:spPr/>
      <dgm:t>
        <a:bodyPr/>
        <a:lstStyle/>
        <a:p>
          <a:pPr rtl="0"/>
          <a:r>
            <a:rPr lang="ru-RU" b="1" dirty="0"/>
            <a:t>Как распределяются расходы бюджета</a:t>
          </a:r>
          <a:endParaRPr lang="ru-RU" dirty="0"/>
        </a:p>
      </dgm:t>
    </dgm:pt>
    <dgm:pt modelId="{7155C4EE-A808-408D-B370-31888B44FBB2}" type="parTrans" cxnId="{1F7E8D1C-1793-4E91-8F17-EB406794665A}">
      <dgm:prSet/>
      <dgm:spPr/>
      <dgm:t>
        <a:bodyPr/>
        <a:lstStyle/>
        <a:p>
          <a:endParaRPr lang="ru-RU"/>
        </a:p>
      </dgm:t>
    </dgm:pt>
    <dgm:pt modelId="{B6EDE810-E653-4BDB-8F78-710096D000B0}" type="sibTrans" cxnId="{1F7E8D1C-1793-4E91-8F17-EB406794665A}">
      <dgm:prSet/>
      <dgm:spPr/>
      <dgm:t>
        <a:bodyPr/>
        <a:lstStyle/>
        <a:p>
          <a:endParaRPr lang="ru-RU"/>
        </a:p>
      </dgm:t>
    </dgm:pt>
    <dgm:pt modelId="{F4B5532B-D972-4DA3-ACFA-D32512D5AE79}" type="pres">
      <dgm:prSet presAssocID="{B58081D4-F783-484A-9ADC-71C3D8DDED0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E3332A4-79DC-4E80-96CB-6336678EE6C9}" type="pres">
      <dgm:prSet presAssocID="{660B15CC-C3CA-4D40-BC03-3E5C5CC44B5A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F7E8D1C-1793-4E91-8F17-EB406794665A}" srcId="{B58081D4-F783-484A-9ADC-71C3D8DDED09}" destId="{660B15CC-C3CA-4D40-BC03-3E5C5CC44B5A}" srcOrd="0" destOrd="0" parTransId="{7155C4EE-A808-408D-B370-31888B44FBB2}" sibTransId="{B6EDE810-E653-4BDB-8F78-710096D000B0}"/>
    <dgm:cxn modelId="{EBA9F04E-9B1E-485A-8E39-6D75F1175792}" type="presOf" srcId="{B58081D4-F783-484A-9ADC-71C3D8DDED09}" destId="{F4B5532B-D972-4DA3-ACFA-D32512D5AE79}" srcOrd="0" destOrd="0" presId="urn:microsoft.com/office/officeart/2005/8/layout/vList2"/>
    <dgm:cxn modelId="{13671066-C3A3-483D-8D45-56BC2F360C80}" type="presOf" srcId="{660B15CC-C3CA-4D40-BC03-3E5C5CC44B5A}" destId="{8E3332A4-79DC-4E80-96CB-6336678EE6C9}" srcOrd="0" destOrd="0" presId="urn:microsoft.com/office/officeart/2005/8/layout/vList2"/>
    <dgm:cxn modelId="{A2400018-EAC0-4864-A4FC-AA6F174E34F3}" type="presParOf" srcId="{F4B5532B-D972-4DA3-ACFA-D32512D5AE79}" destId="{8E3332A4-79DC-4E80-96CB-6336678EE6C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1EE86431-70A3-427A-8C5A-152A1B60E417}" type="doc">
      <dgm:prSet loTypeId="urn:microsoft.com/office/officeart/2005/8/layout/vList2" loCatId="list" qsTypeId="urn:microsoft.com/office/officeart/2005/8/quickstyle/simple2" qsCatId="simple" csTypeId="urn:microsoft.com/office/officeart/2005/8/colors/colorful2" csCatId="colorful"/>
      <dgm:spPr/>
      <dgm:t>
        <a:bodyPr/>
        <a:lstStyle/>
        <a:p>
          <a:endParaRPr lang="ru-RU"/>
        </a:p>
      </dgm:t>
    </dgm:pt>
    <dgm:pt modelId="{F6325891-A694-4B88-86B0-2D7FE291088C}">
      <dgm:prSet/>
      <dgm:spPr/>
      <dgm:t>
        <a:bodyPr/>
        <a:lstStyle/>
        <a:p>
          <a:pPr rtl="0"/>
          <a:r>
            <a:rPr lang="ru-RU" b="1" dirty="0"/>
            <a:t>Что такое Программный бюджет</a:t>
          </a:r>
          <a:endParaRPr lang="ru-RU" dirty="0"/>
        </a:p>
      </dgm:t>
    </dgm:pt>
    <dgm:pt modelId="{F1153A09-7394-4897-AA25-DD1464DFFC91}" type="parTrans" cxnId="{3FF188D5-0E7B-465C-92B0-D4F22F985A43}">
      <dgm:prSet/>
      <dgm:spPr/>
      <dgm:t>
        <a:bodyPr/>
        <a:lstStyle/>
        <a:p>
          <a:endParaRPr lang="ru-RU"/>
        </a:p>
      </dgm:t>
    </dgm:pt>
    <dgm:pt modelId="{A5158033-B0F7-4CF9-8062-8993E37BFD92}" type="sibTrans" cxnId="{3FF188D5-0E7B-465C-92B0-D4F22F985A43}">
      <dgm:prSet/>
      <dgm:spPr/>
      <dgm:t>
        <a:bodyPr/>
        <a:lstStyle/>
        <a:p>
          <a:endParaRPr lang="ru-RU"/>
        </a:p>
      </dgm:t>
    </dgm:pt>
    <dgm:pt modelId="{2B3E31EC-0DD5-4152-946A-46FDBF5B19D7}" type="pres">
      <dgm:prSet presAssocID="{1EE86431-70A3-427A-8C5A-152A1B60E41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3875767-A1C7-4317-8A89-F9984BB37BD1}" type="pres">
      <dgm:prSet presAssocID="{F6325891-A694-4B88-86B0-2D7FE291088C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FF188D5-0E7B-465C-92B0-D4F22F985A43}" srcId="{1EE86431-70A3-427A-8C5A-152A1B60E417}" destId="{F6325891-A694-4B88-86B0-2D7FE291088C}" srcOrd="0" destOrd="0" parTransId="{F1153A09-7394-4897-AA25-DD1464DFFC91}" sibTransId="{A5158033-B0F7-4CF9-8062-8993E37BFD92}"/>
    <dgm:cxn modelId="{5767123F-A509-47FC-8DF7-9F612C816CF2}" type="presOf" srcId="{F6325891-A694-4B88-86B0-2D7FE291088C}" destId="{53875767-A1C7-4317-8A89-F9984BB37BD1}" srcOrd="0" destOrd="0" presId="urn:microsoft.com/office/officeart/2005/8/layout/vList2"/>
    <dgm:cxn modelId="{E6B6E43B-3021-4C0B-95E1-2FBB4BAB31CE}" type="presOf" srcId="{1EE86431-70A3-427A-8C5A-152A1B60E417}" destId="{2B3E31EC-0DD5-4152-946A-46FDBF5B19D7}" srcOrd="0" destOrd="0" presId="urn:microsoft.com/office/officeart/2005/8/layout/vList2"/>
    <dgm:cxn modelId="{0DF81761-623D-441B-B802-E29A8AE594A0}" type="presParOf" srcId="{2B3E31EC-0DD5-4152-946A-46FDBF5B19D7}" destId="{53875767-A1C7-4317-8A89-F9984BB37BD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045E55AE-B89D-4DE1-8EF5-9265F27F5D73}" type="doc">
      <dgm:prSet loTypeId="urn:microsoft.com/office/officeart/2005/8/layout/hierarchy1" loCatId="hierarchy" qsTypeId="urn:microsoft.com/office/officeart/2005/8/quickstyle/simple5" qsCatId="simple" csTypeId="urn:microsoft.com/office/officeart/2005/8/colors/accent6_3" csCatId="accent6" phldr="1"/>
      <dgm:spPr/>
      <dgm:t>
        <a:bodyPr/>
        <a:lstStyle/>
        <a:p>
          <a:endParaRPr lang="ru-RU"/>
        </a:p>
      </dgm:t>
    </dgm:pt>
    <dgm:pt modelId="{50AE15EA-68E1-40AC-957B-B4424C2AE2DC}">
      <dgm:prSet phldrT="[Текст]" custT="1"/>
      <dgm:spPr/>
      <dgm:t>
        <a:bodyPr/>
        <a:lstStyle/>
        <a:p>
          <a:r>
            <a:rPr lang="ru-RU" sz="2500" b="1" i="0" baseline="0" dirty="0">
              <a:latin typeface="Monotype Corsiva" pitchFamily="66" charset="0"/>
            </a:rPr>
            <a:t>Всего расходы на </a:t>
          </a:r>
          <a:r>
            <a:rPr lang="ru-RU" sz="2500" b="1" i="0" baseline="0" dirty="0" smtClean="0">
              <a:latin typeface="Monotype Corsiva" pitchFamily="66" charset="0"/>
            </a:rPr>
            <a:t>2025 </a:t>
          </a:r>
          <a:r>
            <a:rPr lang="ru-RU" sz="2500" b="1" i="0" baseline="0" dirty="0">
              <a:latin typeface="Monotype Corsiva" pitchFamily="66" charset="0"/>
            </a:rPr>
            <a:t>год</a:t>
          </a:r>
          <a:r>
            <a:rPr lang="en-US" sz="2500" b="1" i="0" baseline="0" dirty="0">
              <a:latin typeface="Monotype Corsiva" pitchFamily="66" charset="0"/>
            </a:rPr>
            <a:t>:</a:t>
          </a:r>
          <a:r>
            <a:rPr lang="ru-RU" sz="2500" b="1" i="0" baseline="0" dirty="0">
              <a:latin typeface="Monotype Corsiva" pitchFamily="66" charset="0"/>
            </a:rPr>
            <a:t> </a:t>
          </a:r>
          <a:r>
            <a:rPr lang="ru-RU" sz="2500" b="1" i="0" baseline="0" dirty="0" smtClean="0">
              <a:latin typeface="Monotype Corsiva" pitchFamily="66" charset="0"/>
            </a:rPr>
            <a:t>953399,5 </a:t>
          </a:r>
          <a:r>
            <a:rPr lang="ru-RU" sz="2500" b="1" i="0" baseline="0" dirty="0" smtClean="0">
              <a:latin typeface="Monotype Corsiva" pitchFamily="66" charset="0"/>
            </a:rPr>
            <a:t>тыс</a:t>
          </a:r>
          <a:r>
            <a:rPr lang="ru-RU" sz="2500" b="1" i="0" baseline="0" dirty="0">
              <a:latin typeface="Monotype Corsiva" pitchFamily="66" charset="0"/>
            </a:rPr>
            <a:t>. рублей</a:t>
          </a:r>
        </a:p>
      </dgm:t>
    </dgm:pt>
    <dgm:pt modelId="{37AAD285-E8EF-44D1-AA72-8A39A26A7DB1}" type="parTrans" cxnId="{588D18FB-1285-462B-A385-85CB11F13702}">
      <dgm:prSet/>
      <dgm:spPr/>
      <dgm:t>
        <a:bodyPr/>
        <a:lstStyle/>
        <a:p>
          <a:endParaRPr lang="ru-RU"/>
        </a:p>
      </dgm:t>
    </dgm:pt>
    <dgm:pt modelId="{A95A4DD9-7C70-44BC-A4F7-6BD16516E00B}" type="sibTrans" cxnId="{588D18FB-1285-462B-A385-85CB11F13702}">
      <dgm:prSet/>
      <dgm:spPr/>
      <dgm:t>
        <a:bodyPr/>
        <a:lstStyle/>
        <a:p>
          <a:endParaRPr lang="ru-RU"/>
        </a:p>
      </dgm:t>
    </dgm:pt>
    <dgm:pt modelId="{CACAEBCD-413C-4420-9AC0-69853E328E2D}">
      <dgm:prSet phldrT="[Текст]" custT="1"/>
      <dgm:spPr/>
      <dgm:t>
        <a:bodyPr/>
        <a:lstStyle/>
        <a:p>
          <a:r>
            <a:rPr lang="ru-RU" sz="2500" b="1" i="1" baseline="0" dirty="0">
              <a:latin typeface="Monotype Corsiva" pitchFamily="66" charset="0"/>
            </a:rPr>
            <a:t>Программные расходы по </a:t>
          </a:r>
          <a:r>
            <a:rPr lang="ru-RU" sz="2500" b="1" i="1" baseline="0" dirty="0" smtClean="0">
              <a:latin typeface="Monotype Corsiva" pitchFamily="66" charset="0"/>
            </a:rPr>
            <a:t>19 </a:t>
          </a:r>
          <a:r>
            <a:rPr lang="ru-RU" sz="2500" b="1" i="1" baseline="0" dirty="0">
              <a:latin typeface="Monotype Corsiva" pitchFamily="66" charset="0"/>
            </a:rPr>
            <a:t>муниципальным  программам</a:t>
          </a:r>
        </a:p>
      </dgm:t>
    </dgm:pt>
    <dgm:pt modelId="{A55CFE04-825D-489E-B788-3F2AFF2732BC}" type="parTrans" cxnId="{007173E3-CD98-4254-8718-9349CECF01C1}">
      <dgm:prSet/>
      <dgm:spPr/>
      <dgm:t>
        <a:bodyPr/>
        <a:lstStyle/>
        <a:p>
          <a:endParaRPr lang="ru-RU"/>
        </a:p>
      </dgm:t>
    </dgm:pt>
    <dgm:pt modelId="{C15FCD8E-910E-4BF8-ADA6-50FA545B5ACF}" type="sibTrans" cxnId="{007173E3-CD98-4254-8718-9349CECF01C1}">
      <dgm:prSet/>
      <dgm:spPr/>
      <dgm:t>
        <a:bodyPr/>
        <a:lstStyle/>
        <a:p>
          <a:endParaRPr lang="ru-RU"/>
        </a:p>
      </dgm:t>
    </dgm:pt>
    <dgm:pt modelId="{FB9B4694-D3D4-4607-AF70-C354A65D03D5}">
      <dgm:prSet phldrT="[Текст]" custT="1"/>
      <dgm:spPr/>
      <dgm:t>
        <a:bodyPr/>
        <a:lstStyle/>
        <a:p>
          <a:r>
            <a:rPr lang="ru-RU" sz="2500" b="1" i="1" baseline="0" dirty="0" smtClean="0">
              <a:latin typeface="Monotype Corsiva" pitchFamily="66" charset="0"/>
            </a:rPr>
            <a:t>910318,5 </a:t>
          </a:r>
          <a:r>
            <a:rPr lang="ru-RU" sz="2500" b="1" i="1" baseline="0" dirty="0" smtClean="0">
              <a:latin typeface="Monotype Corsiva" pitchFamily="66" charset="0"/>
            </a:rPr>
            <a:t>тыс</a:t>
          </a:r>
          <a:r>
            <a:rPr lang="ru-RU" sz="2500" b="1" i="1" baseline="0" dirty="0">
              <a:latin typeface="Monotype Corsiva" pitchFamily="66" charset="0"/>
            </a:rPr>
            <a:t>. рублей </a:t>
          </a:r>
          <a:r>
            <a:rPr lang="ru-RU" sz="2500" b="1" i="1" baseline="0" dirty="0" smtClean="0">
              <a:latin typeface="Monotype Corsiva" pitchFamily="66" charset="0"/>
            </a:rPr>
            <a:t>(95,5%)</a:t>
          </a:r>
          <a:endParaRPr lang="ru-RU" sz="2500" b="1" i="1" baseline="0" dirty="0">
            <a:latin typeface="Monotype Corsiva" pitchFamily="66" charset="0"/>
          </a:endParaRPr>
        </a:p>
      </dgm:t>
    </dgm:pt>
    <dgm:pt modelId="{3A400D1A-E88B-43AD-92A8-269A39E710EC}" type="parTrans" cxnId="{0B46C968-505C-4CAA-B295-26D0C29C5359}">
      <dgm:prSet/>
      <dgm:spPr/>
      <dgm:t>
        <a:bodyPr/>
        <a:lstStyle/>
        <a:p>
          <a:endParaRPr lang="ru-RU"/>
        </a:p>
      </dgm:t>
    </dgm:pt>
    <dgm:pt modelId="{35B87AA9-38E9-4DFB-908C-71ACA6138C7E}" type="sibTrans" cxnId="{0B46C968-505C-4CAA-B295-26D0C29C5359}">
      <dgm:prSet/>
      <dgm:spPr/>
      <dgm:t>
        <a:bodyPr/>
        <a:lstStyle/>
        <a:p>
          <a:endParaRPr lang="ru-RU"/>
        </a:p>
      </dgm:t>
    </dgm:pt>
    <dgm:pt modelId="{4F9C11D9-07D6-47F1-86B2-9CB000AE61D4}">
      <dgm:prSet phldrT="[Текст]" custT="1"/>
      <dgm:spPr/>
      <dgm:t>
        <a:bodyPr/>
        <a:lstStyle/>
        <a:p>
          <a:r>
            <a:rPr lang="ru-RU" sz="2500" b="1" i="1" baseline="0" dirty="0">
              <a:latin typeface="Monotype Corsiva" pitchFamily="66" charset="0"/>
            </a:rPr>
            <a:t>Непрограммные расходы</a:t>
          </a:r>
        </a:p>
      </dgm:t>
    </dgm:pt>
    <dgm:pt modelId="{734D878C-805B-4528-AB19-A8A6CF3110FF}" type="parTrans" cxnId="{A8A20AB8-F8BB-4015-A070-4768540F7E66}">
      <dgm:prSet/>
      <dgm:spPr/>
      <dgm:t>
        <a:bodyPr/>
        <a:lstStyle/>
        <a:p>
          <a:endParaRPr lang="ru-RU"/>
        </a:p>
      </dgm:t>
    </dgm:pt>
    <dgm:pt modelId="{6A6D6449-AC08-48B1-A0AE-B0D8EC84EAC3}" type="sibTrans" cxnId="{A8A20AB8-F8BB-4015-A070-4768540F7E66}">
      <dgm:prSet/>
      <dgm:spPr/>
      <dgm:t>
        <a:bodyPr/>
        <a:lstStyle/>
        <a:p>
          <a:endParaRPr lang="ru-RU"/>
        </a:p>
      </dgm:t>
    </dgm:pt>
    <dgm:pt modelId="{5D333FCC-71C8-4EF6-ACC1-09D22283B232}">
      <dgm:prSet phldrT="[Текст]" custT="1"/>
      <dgm:spPr/>
      <dgm:t>
        <a:bodyPr/>
        <a:lstStyle/>
        <a:p>
          <a:r>
            <a:rPr lang="ru-RU" sz="2500" b="1" i="1" baseline="0" dirty="0" smtClean="0">
              <a:latin typeface="Monotype Corsiva" pitchFamily="66" charset="0"/>
            </a:rPr>
            <a:t>43081 тыс</a:t>
          </a:r>
          <a:r>
            <a:rPr lang="ru-RU" sz="2500" b="1" i="1" baseline="0" dirty="0">
              <a:latin typeface="Monotype Corsiva" pitchFamily="66" charset="0"/>
            </a:rPr>
            <a:t>. рублей </a:t>
          </a:r>
          <a:r>
            <a:rPr lang="ru-RU" sz="2500" b="1" i="1" baseline="0" dirty="0" smtClean="0">
              <a:latin typeface="Monotype Corsiva" pitchFamily="66" charset="0"/>
            </a:rPr>
            <a:t>(4,5%)</a:t>
          </a:r>
          <a:endParaRPr lang="ru-RU" sz="2500" b="1" i="1" baseline="0" dirty="0">
            <a:latin typeface="Monotype Corsiva" pitchFamily="66" charset="0"/>
          </a:endParaRPr>
        </a:p>
      </dgm:t>
    </dgm:pt>
    <dgm:pt modelId="{1F2DE530-3302-44E9-ACE8-87A2EA3CA690}" type="parTrans" cxnId="{33B2E21A-CF9C-46F7-BF2D-EEF6BE6F885D}">
      <dgm:prSet/>
      <dgm:spPr/>
      <dgm:t>
        <a:bodyPr/>
        <a:lstStyle/>
        <a:p>
          <a:endParaRPr lang="ru-RU"/>
        </a:p>
      </dgm:t>
    </dgm:pt>
    <dgm:pt modelId="{C2AC8CC4-E501-4F40-8E44-FBED3A94327E}" type="sibTrans" cxnId="{33B2E21A-CF9C-46F7-BF2D-EEF6BE6F885D}">
      <dgm:prSet/>
      <dgm:spPr/>
      <dgm:t>
        <a:bodyPr/>
        <a:lstStyle/>
        <a:p>
          <a:endParaRPr lang="ru-RU"/>
        </a:p>
      </dgm:t>
    </dgm:pt>
    <dgm:pt modelId="{B8C2849E-54EF-4C85-94A4-A262B24E3C37}" type="pres">
      <dgm:prSet presAssocID="{045E55AE-B89D-4DE1-8EF5-9265F27F5D7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AE3CA465-3689-49EE-B489-DC9D313C79F6}" type="pres">
      <dgm:prSet presAssocID="{50AE15EA-68E1-40AC-957B-B4424C2AE2DC}" presName="hierRoot1" presStyleCnt="0"/>
      <dgm:spPr/>
    </dgm:pt>
    <dgm:pt modelId="{CC9F31EC-4658-47F2-A01E-9B98BCBA0FB2}" type="pres">
      <dgm:prSet presAssocID="{50AE15EA-68E1-40AC-957B-B4424C2AE2DC}" presName="composite" presStyleCnt="0"/>
      <dgm:spPr/>
    </dgm:pt>
    <dgm:pt modelId="{C7C7177F-E89F-46B4-A3EE-3C8088C3F3CF}" type="pres">
      <dgm:prSet presAssocID="{50AE15EA-68E1-40AC-957B-B4424C2AE2DC}" presName="background" presStyleLbl="node0" presStyleIdx="0" presStyleCnt="1"/>
      <dgm:spPr/>
    </dgm:pt>
    <dgm:pt modelId="{F55EC675-962E-4FCC-87F8-032730F8E1D0}" type="pres">
      <dgm:prSet presAssocID="{50AE15EA-68E1-40AC-957B-B4424C2AE2DC}" presName="text" presStyleLbl="fgAcc0" presStyleIdx="0" presStyleCnt="1" custScaleX="30399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93EF023-315E-4060-BD16-CB647D5E7352}" type="pres">
      <dgm:prSet presAssocID="{50AE15EA-68E1-40AC-957B-B4424C2AE2DC}" presName="hierChild2" presStyleCnt="0"/>
      <dgm:spPr/>
    </dgm:pt>
    <dgm:pt modelId="{7DFD5DA3-F152-456C-BF0E-C962654947B4}" type="pres">
      <dgm:prSet presAssocID="{A55CFE04-825D-489E-B788-3F2AFF2732BC}" presName="Name10" presStyleLbl="parChTrans1D2" presStyleIdx="0" presStyleCnt="2"/>
      <dgm:spPr/>
      <dgm:t>
        <a:bodyPr/>
        <a:lstStyle/>
        <a:p>
          <a:endParaRPr lang="ru-RU"/>
        </a:p>
      </dgm:t>
    </dgm:pt>
    <dgm:pt modelId="{0D1E2114-79CB-4004-A293-F46D09F37972}" type="pres">
      <dgm:prSet presAssocID="{CACAEBCD-413C-4420-9AC0-69853E328E2D}" presName="hierRoot2" presStyleCnt="0"/>
      <dgm:spPr/>
    </dgm:pt>
    <dgm:pt modelId="{85C0EB0F-768B-4509-8ACB-95954BCA5ED8}" type="pres">
      <dgm:prSet presAssocID="{CACAEBCD-413C-4420-9AC0-69853E328E2D}" presName="composite2" presStyleCnt="0"/>
      <dgm:spPr/>
    </dgm:pt>
    <dgm:pt modelId="{C3F634F8-7148-4E34-B906-98CA0104C276}" type="pres">
      <dgm:prSet presAssocID="{CACAEBCD-413C-4420-9AC0-69853E328E2D}" presName="background2" presStyleLbl="node2" presStyleIdx="0" presStyleCnt="2"/>
      <dgm:spPr/>
    </dgm:pt>
    <dgm:pt modelId="{EA29EAB0-C09F-427F-9779-08DDA8F9C132}" type="pres">
      <dgm:prSet presAssocID="{CACAEBCD-413C-4420-9AC0-69853E328E2D}" presName="text2" presStyleLbl="fgAcc2" presStyleIdx="0" presStyleCnt="2" custScaleX="16623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B1E9EA7-58F1-4C91-B67F-80204B5B05AE}" type="pres">
      <dgm:prSet presAssocID="{CACAEBCD-413C-4420-9AC0-69853E328E2D}" presName="hierChild3" presStyleCnt="0"/>
      <dgm:spPr/>
    </dgm:pt>
    <dgm:pt modelId="{0E6614DE-FE83-4C00-8286-8CC5306B388A}" type="pres">
      <dgm:prSet presAssocID="{3A400D1A-E88B-43AD-92A8-269A39E710EC}" presName="Name17" presStyleLbl="parChTrans1D3" presStyleIdx="0" presStyleCnt="2"/>
      <dgm:spPr/>
      <dgm:t>
        <a:bodyPr/>
        <a:lstStyle/>
        <a:p>
          <a:endParaRPr lang="ru-RU"/>
        </a:p>
      </dgm:t>
    </dgm:pt>
    <dgm:pt modelId="{CDEEB394-BB72-4563-B46B-3929F2505D28}" type="pres">
      <dgm:prSet presAssocID="{FB9B4694-D3D4-4607-AF70-C354A65D03D5}" presName="hierRoot3" presStyleCnt="0"/>
      <dgm:spPr/>
    </dgm:pt>
    <dgm:pt modelId="{5E58111E-1824-4F58-9D61-34A4F899A2EE}" type="pres">
      <dgm:prSet presAssocID="{FB9B4694-D3D4-4607-AF70-C354A65D03D5}" presName="composite3" presStyleCnt="0"/>
      <dgm:spPr/>
    </dgm:pt>
    <dgm:pt modelId="{3A43FB28-65B8-4A70-AC09-D15E91EADEDD}" type="pres">
      <dgm:prSet presAssocID="{FB9B4694-D3D4-4607-AF70-C354A65D03D5}" presName="background3" presStyleLbl="node3" presStyleIdx="0" presStyleCnt="2"/>
      <dgm:spPr/>
    </dgm:pt>
    <dgm:pt modelId="{352420C8-F7AA-4911-81DC-5C39861D367F}" type="pres">
      <dgm:prSet presAssocID="{FB9B4694-D3D4-4607-AF70-C354A65D03D5}" presName="text3" presStyleLbl="fgAcc3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0CB0B72-20C4-45C9-9BE2-B30F527A19D6}" type="pres">
      <dgm:prSet presAssocID="{FB9B4694-D3D4-4607-AF70-C354A65D03D5}" presName="hierChild4" presStyleCnt="0"/>
      <dgm:spPr/>
    </dgm:pt>
    <dgm:pt modelId="{D20D2123-3390-40E0-A8A4-6885D14B129A}" type="pres">
      <dgm:prSet presAssocID="{734D878C-805B-4528-AB19-A8A6CF3110FF}" presName="Name10" presStyleLbl="parChTrans1D2" presStyleIdx="1" presStyleCnt="2"/>
      <dgm:spPr/>
      <dgm:t>
        <a:bodyPr/>
        <a:lstStyle/>
        <a:p>
          <a:endParaRPr lang="ru-RU"/>
        </a:p>
      </dgm:t>
    </dgm:pt>
    <dgm:pt modelId="{51E78096-2F42-43A1-994F-6F795CCC1CD2}" type="pres">
      <dgm:prSet presAssocID="{4F9C11D9-07D6-47F1-86B2-9CB000AE61D4}" presName="hierRoot2" presStyleCnt="0"/>
      <dgm:spPr/>
    </dgm:pt>
    <dgm:pt modelId="{5A566B9E-02E4-4FAA-881E-CF25165AFB21}" type="pres">
      <dgm:prSet presAssocID="{4F9C11D9-07D6-47F1-86B2-9CB000AE61D4}" presName="composite2" presStyleCnt="0"/>
      <dgm:spPr/>
    </dgm:pt>
    <dgm:pt modelId="{E1F88D13-BCCC-466D-85BF-B75F1F20F8E1}" type="pres">
      <dgm:prSet presAssocID="{4F9C11D9-07D6-47F1-86B2-9CB000AE61D4}" presName="background2" presStyleLbl="node2" presStyleIdx="1" presStyleCnt="2"/>
      <dgm:spPr/>
    </dgm:pt>
    <dgm:pt modelId="{A2EC67D8-4E6A-4006-A593-B689C00C3250}" type="pres">
      <dgm:prSet presAssocID="{4F9C11D9-07D6-47F1-86B2-9CB000AE61D4}" presName="text2" presStyleLbl="fgAcc2" presStyleIdx="1" presStyleCnt="2" custScaleX="19318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4745047-8693-4E07-8C18-56A6C5F6A66B}" type="pres">
      <dgm:prSet presAssocID="{4F9C11D9-07D6-47F1-86B2-9CB000AE61D4}" presName="hierChild3" presStyleCnt="0"/>
      <dgm:spPr/>
    </dgm:pt>
    <dgm:pt modelId="{0524D028-FA96-47A1-925D-1FF866403624}" type="pres">
      <dgm:prSet presAssocID="{1F2DE530-3302-44E9-ACE8-87A2EA3CA690}" presName="Name17" presStyleLbl="parChTrans1D3" presStyleIdx="1" presStyleCnt="2"/>
      <dgm:spPr/>
      <dgm:t>
        <a:bodyPr/>
        <a:lstStyle/>
        <a:p>
          <a:endParaRPr lang="ru-RU"/>
        </a:p>
      </dgm:t>
    </dgm:pt>
    <dgm:pt modelId="{A8809FB4-B1AD-4068-B986-7F8B59A15FE9}" type="pres">
      <dgm:prSet presAssocID="{5D333FCC-71C8-4EF6-ACC1-09D22283B232}" presName="hierRoot3" presStyleCnt="0"/>
      <dgm:spPr/>
    </dgm:pt>
    <dgm:pt modelId="{EFEFE237-037B-44AD-8F56-2DFBDC887467}" type="pres">
      <dgm:prSet presAssocID="{5D333FCC-71C8-4EF6-ACC1-09D22283B232}" presName="composite3" presStyleCnt="0"/>
      <dgm:spPr/>
    </dgm:pt>
    <dgm:pt modelId="{4DEBCC53-0FCB-47A3-A3F3-DF8D0441D723}" type="pres">
      <dgm:prSet presAssocID="{5D333FCC-71C8-4EF6-ACC1-09D22283B232}" presName="background3" presStyleLbl="node3" presStyleIdx="1" presStyleCnt="2"/>
      <dgm:spPr/>
    </dgm:pt>
    <dgm:pt modelId="{1DBCF4FA-ABD4-4E26-9382-098C8D0E1FE6}" type="pres">
      <dgm:prSet presAssocID="{5D333FCC-71C8-4EF6-ACC1-09D22283B232}" presName="text3" presStyleLbl="fgAcc3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AE378A3-2EAA-4A99-8FED-502DD05DB1D9}" type="pres">
      <dgm:prSet presAssocID="{5D333FCC-71C8-4EF6-ACC1-09D22283B232}" presName="hierChild4" presStyleCnt="0"/>
      <dgm:spPr/>
    </dgm:pt>
  </dgm:ptLst>
  <dgm:cxnLst>
    <dgm:cxn modelId="{33A2938D-6D9C-4868-AB45-AC776A0CA8FD}" type="presOf" srcId="{5D333FCC-71C8-4EF6-ACC1-09D22283B232}" destId="{1DBCF4FA-ABD4-4E26-9382-098C8D0E1FE6}" srcOrd="0" destOrd="0" presId="urn:microsoft.com/office/officeart/2005/8/layout/hierarchy1"/>
    <dgm:cxn modelId="{33B2E21A-CF9C-46F7-BF2D-EEF6BE6F885D}" srcId="{4F9C11D9-07D6-47F1-86B2-9CB000AE61D4}" destId="{5D333FCC-71C8-4EF6-ACC1-09D22283B232}" srcOrd="0" destOrd="0" parTransId="{1F2DE530-3302-44E9-ACE8-87A2EA3CA690}" sibTransId="{C2AC8CC4-E501-4F40-8E44-FBED3A94327E}"/>
    <dgm:cxn modelId="{EFE5E7DB-7F5C-4919-AD9A-7BEB2E769633}" type="presOf" srcId="{CACAEBCD-413C-4420-9AC0-69853E328E2D}" destId="{EA29EAB0-C09F-427F-9779-08DDA8F9C132}" srcOrd="0" destOrd="0" presId="urn:microsoft.com/office/officeart/2005/8/layout/hierarchy1"/>
    <dgm:cxn modelId="{89389AF4-2D03-40B4-AC31-690B6AEAB42C}" type="presOf" srcId="{4F9C11D9-07D6-47F1-86B2-9CB000AE61D4}" destId="{A2EC67D8-4E6A-4006-A593-B689C00C3250}" srcOrd="0" destOrd="0" presId="urn:microsoft.com/office/officeart/2005/8/layout/hierarchy1"/>
    <dgm:cxn modelId="{2448CF57-FB45-4228-BB01-78BBFC872AD7}" type="presOf" srcId="{1F2DE530-3302-44E9-ACE8-87A2EA3CA690}" destId="{0524D028-FA96-47A1-925D-1FF866403624}" srcOrd="0" destOrd="0" presId="urn:microsoft.com/office/officeart/2005/8/layout/hierarchy1"/>
    <dgm:cxn modelId="{007173E3-CD98-4254-8718-9349CECF01C1}" srcId="{50AE15EA-68E1-40AC-957B-B4424C2AE2DC}" destId="{CACAEBCD-413C-4420-9AC0-69853E328E2D}" srcOrd="0" destOrd="0" parTransId="{A55CFE04-825D-489E-B788-3F2AFF2732BC}" sibTransId="{C15FCD8E-910E-4BF8-ADA6-50FA545B5ACF}"/>
    <dgm:cxn modelId="{588D18FB-1285-462B-A385-85CB11F13702}" srcId="{045E55AE-B89D-4DE1-8EF5-9265F27F5D73}" destId="{50AE15EA-68E1-40AC-957B-B4424C2AE2DC}" srcOrd="0" destOrd="0" parTransId="{37AAD285-E8EF-44D1-AA72-8A39A26A7DB1}" sibTransId="{A95A4DD9-7C70-44BC-A4F7-6BD16516E00B}"/>
    <dgm:cxn modelId="{0B46C968-505C-4CAA-B295-26D0C29C5359}" srcId="{CACAEBCD-413C-4420-9AC0-69853E328E2D}" destId="{FB9B4694-D3D4-4607-AF70-C354A65D03D5}" srcOrd="0" destOrd="0" parTransId="{3A400D1A-E88B-43AD-92A8-269A39E710EC}" sibTransId="{35B87AA9-38E9-4DFB-908C-71ACA6138C7E}"/>
    <dgm:cxn modelId="{A1C3B9D7-9797-4413-8E37-2DAC76CA1779}" type="presOf" srcId="{FB9B4694-D3D4-4607-AF70-C354A65D03D5}" destId="{352420C8-F7AA-4911-81DC-5C39861D367F}" srcOrd="0" destOrd="0" presId="urn:microsoft.com/office/officeart/2005/8/layout/hierarchy1"/>
    <dgm:cxn modelId="{BBADE931-FD1E-43F9-AF92-79951B436E33}" type="presOf" srcId="{3A400D1A-E88B-43AD-92A8-269A39E710EC}" destId="{0E6614DE-FE83-4C00-8286-8CC5306B388A}" srcOrd="0" destOrd="0" presId="urn:microsoft.com/office/officeart/2005/8/layout/hierarchy1"/>
    <dgm:cxn modelId="{A8A20AB8-F8BB-4015-A070-4768540F7E66}" srcId="{50AE15EA-68E1-40AC-957B-B4424C2AE2DC}" destId="{4F9C11D9-07D6-47F1-86B2-9CB000AE61D4}" srcOrd="1" destOrd="0" parTransId="{734D878C-805B-4528-AB19-A8A6CF3110FF}" sibTransId="{6A6D6449-AC08-48B1-A0AE-B0D8EC84EAC3}"/>
    <dgm:cxn modelId="{44700993-CD75-4DE7-B35B-A32C63B62B35}" type="presOf" srcId="{50AE15EA-68E1-40AC-957B-B4424C2AE2DC}" destId="{F55EC675-962E-4FCC-87F8-032730F8E1D0}" srcOrd="0" destOrd="0" presId="urn:microsoft.com/office/officeart/2005/8/layout/hierarchy1"/>
    <dgm:cxn modelId="{BCF0E387-16A1-4E83-A4FC-F3981AADE0CF}" type="presOf" srcId="{A55CFE04-825D-489E-B788-3F2AFF2732BC}" destId="{7DFD5DA3-F152-456C-BF0E-C962654947B4}" srcOrd="0" destOrd="0" presId="urn:microsoft.com/office/officeart/2005/8/layout/hierarchy1"/>
    <dgm:cxn modelId="{63C0BC60-240C-49F2-93C3-713FD6E9D4E2}" type="presOf" srcId="{045E55AE-B89D-4DE1-8EF5-9265F27F5D73}" destId="{B8C2849E-54EF-4C85-94A4-A262B24E3C37}" srcOrd="0" destOrd="0" presId="urn:microsoft.com/office/officeart/2005/8/layout/hierarchy1"/>
    <dgm:cxn modelId="{F18522AD-02AA-41E6-8C1C-637141C06552}" type="presOf" srcId="{734D878C-805B-4528-AB19-A8A6CF3110FF}" destId="{D20D2123-3390-40E0-A8A4-6885D14B129A}" srcOrd="0" destOrd="0" presId="urn:microsoft.com/office/officeart/2005/8/layout/hierarchy1"/>
    <dgm:cxn modelId="{7940A740-CBE0-49CD-A72D-FA1947D63615}" type="presParOf" srcId="{B8C2849E-54EF-4C85-94A4-A262B24E3C37}" destId="{AE3CA465-3689-49EE-B489-DC9D313C79F6}" srcOrd="0" destOrd="0" presId="urn:microsoft.com/office/officeart/2005/8/layout/hierarchy1"/>
    <dgm:cxn modelId="{551DB24D-845E-4D32-9ECB-A3D2BF664A65}" type="presParOf" srcId="{AE3CA465-3689-49EE-B489-DC9D313C79F6}" destId="{CC9F31EC-4658-47F2-A01E-9B98BCBA0FB2}" srcOrd="0" destOrd="0" presId="urn:microsoft.com/office/officeart/2005/8/layout/hierarchy1"/>
    <dgm:cxn modelId="{43AF4368-2C8F-4500-9B97-2CE06565FDB3}" type="presParOf" srcId="{CC9F31EC-4658-47F2-A01E-9B98BCBA0FB2}" destId="{C7C7177F-E89F-46B4-A3EE-3C8088C3F3CF}" srcOrd="0" destOrd="0" presId="urn:microsoft.com/office/officeart/2005/8/layout/hierarchy1"/>
    <dgm:cxn modelId="{1BAE5A73-98E1-4D6B-8074-1D24F1AFE462}" type="presParOf" srcId="{CC9F31EC-4658-47F2-A01E-9B98BCBA0FB2}" destId="{F55EC675-962E-4FCC-87F8-032730F8E1D0}" srcOrd="1" destOrd="0" presId="urn:microsoft.com/office/officeart/2005/8/layout/hierarchy1"/>
    <dgm:cxn modelId="{B0D98B6A-0961-4A0F-879E-CC14C15E074C}" type="presParOf" srcId="{AE3CA465-3689-49EE-B489-DC9D313C79F6}" destId="{093EF023-315E-4060-BD16-CB647D5E7352}" srcOrd="1" destOrd="0" presId="urn:microsoft.com/office/officeart/2005/8/layout/hierarchy1"/>
    <dgm:cxn modelId="{4F1A9E21-D0AF-439D-B348-A0B36C140080}" type="presParOf" srcId="{093EF023-315E-4060-BD16-CB647D5E7352}" destId="{7DFD5DA3-F152-456C-BF0E-C962654947B4}" srcOrd="0" destOrd="0" presId="urn:microsoft.com/office/officeart/2005/8/layout/hierarchy1"/>
    <dgm:cxn modelId="{286A7C04-48E8-4A17-A6A2-A54DC24E5A60}" type="presParOf" srcId="{093EF023-315E-4060-BD16-CB647D5E7352}" destId="{0D1E2114-79CB-4004-A293-F46D09F37972}" srcOrd="1" destOrd="0" presId="urn:microsoft.com/office/officeart/2005/8/layout/hierarchy1"/>
    <dgm:cxn modelId="{73143413-A389-4B87-9E33-5FE96E0CDC67}" type="presParOf" srcId="{0D1E2114-79CB-4004-A293-F46D09F37972}" destId="{85C0EB0F-768B-4509-8ACB-95954BCA5ED8}" srcOrd="0" destOrd="0" presId="urn:microsoft.com/office/officeart/2005/8/layout/hierarchy1"/>
    <dgm:cxn modelId="{5763612B-D3C1-4675-93CA-991ECCC0CED5}" type="presParOf" srcId="{85C0EB0F-768B-4509-8ACB-95954BCA5ED8}" destId="{C3F634F8-7148-4E34-B906-98CA0104C276}" srcOrd="0" destOrd="0" presId="urn:microsoft.com/office/officeart/2005/8/layout/hierarchy1"/>
    <dgm:cxn modelId="{A56D4D1F-E652-455E-9B96-A4E9F3173CA6}" type="presParOf" srcId="{85C0EB0F-768B-4509-8ACB-95954BCA5ED8}" destId="{EA29EAB0-C09F-427F-9779-08DDA8F9C132}" srcOrd="1" destOrd="0" presId="urn:microsoft.com/office/officeart/2005/8/layout/hierarchy1"/>
    <dgm:cxn modelId="{1E98D181-3567-4594-A24C-0B32B68CCD58}" type="presParOf" srcId="{0D1E2114-79CB-4004-A293-F46D09F37972}" destId="{3B1E9EA7-58F1-4C91-B67F-80204B5B05AE}" srcOrd="1" destOrd="0" presId="urn:microsoft.com/office/officeart/2005/8/layout/hierarchy1"/>
    <dgm:cxn modelId="{B533E8B8-1ABF-4DFD-AA3C-F870FCEE4CF7}" type="presParOf" srcId="{3B1E9EA7-58F1-4C91-B67F-80204B5B05AE}" destId="{0E6614DE-FE83-4C00-8286-8CC5306B388A}" srcOrd="0" destOrd="0" presId="urn:microsoft.com/office/officeart/2005/8/layout/hierarchy1"/>
    <dgm:cxn modelId="{026558FD-9329-428B-BB74-A8786CBE2686}" type="presParOf" srcId="{3B1E9EA7-58F1-4C91-B67F-80204B5B05AE}" destId="{CDEEB394-BB72-4563-B46B-3929F2505D28}" srcOrd="1" destOrd="0" presId="urn:microsoft.com/office/officeart/2005/8/layout/hierarchy1"/>
    <dgm:cxn modelId="{03C3EB04-C462-46C9-9246-F1AF1566243B}" type="presParOf" srcId="{CDEEB394-BB72-4563-B46B-3929F2505D28}" destId="{5E58111E-1824-4F58-9D61-34A4F899A2EE}" srcOrd="0" destOrd="0" presId="urn:microsoft.com/office/officeart/2005/8/layout/hierarchy1"/>
    <dgm:cxn modelId="{751E26E3-472F-4BC0-8ED1-6E8A27FCFE45}" type="presParOf" srcId="{5E58111E-1824-4F58-9D61-34A4F899A2EE}" destId="{3A43FB28-65B8-4A70-AC09-D15E91EADEDD}" srcOrd="0" destOrd="0" presId="urn:microsoft.com/office/officeart/2005/8/layout/hierarchy1"/>
    <dgm:cxn modelId="{B748B97E-9B8B-4B4C-8511-107240324637}" type="presParOf" srcId="{5E58111E-1824-4F58-9D61-34A4F899A2EE}" destId="{352420C8-F7AA-4911-81DC-5C39861D367F}" srcOrd="1" destOrd="0" presId="urn:microsoft.com/office/officeart/2005/8/layout/hierarchy1"/>
    <dgm:cxn modelId="{EF66AEFE-5B0D-459F-8B0A-23F62E704387}" type="presParOf" srcId="{CDEEB394-BB72-4563-B46B-3929F2505D28}" destId="{B0CB0B72-20C4-45C9-9BE2-B30F527A19D6}" srcOrd="1" destOrd="0" presId="urn:microsoft.com/office/officeart/2005/8/layout/hierarchy1"/>
    <dgm:cxn modelId="{B8C44470-53CC-4857-825F-35C8116EA64A}" type="presParOf" srcId="{093EF023-315E-4060-BD16-CB647D5E7352}" destId="{D20D2123-3390-40E0-A8A4-6885D14B129A}" srcOrd="2" destOrd="0" presId="urn:microsoft.com/office/officeart/2005/8/layout/hierarchy1"/>
    <dgm:cxn modelId="{C7AF64FD-9D2E-483A-8320-1F9B65213068}" type="presParOf" srcId="{093EF023-315E-4060-BD16-CB647D5E7352}" destId="{51E78096-2F42-43A1-994F-6F795CCC1CD2}" srcOrd="3" destOrd="0" presId="urn:microsoft.com/office/officeart/2005/8/layout/hierarchy1"/>
    <dgm:cxn modelId="{4CFE0023-8101-423D-B2C4-AB3D707F6AAD}" type="presParOf" srcId="{51E78096-2F42-43A1-994F-6F795CCC1CD2}" destId="{5A566B9E-02E4-4FAA-881E-CF25165AFB21}" srcOrd="0" destOrd="0" presId="urn:microsoft.com/office/officeart/2005/8/layout/hierarchy1"/>
    <dgm:cxn modelId="{D44F9E84-A535-4312-9B9A-2010127452F0}" type="presParOf" srcId="{5A566B9E-02E4-4FAA-881E-CF25165AFB21}" destId="{E1F88D13-BCCC-466D-85BF-B75F1F20F8E1}" srcOrd="0" destOrd="0" presId="urn:microsoft.com/office/officeart/2005/8/layout/hierarchy1"/>
    <dgm:cxn modelId="{DE9AD177-F02D-45FB-8331-6963700FC3C3}" type="presParOf" srcId="{5A566B9E-02E4-4FAA-881E-CF25165AFB21}" destId="{A2EC67D8-4E6A-4006-A593-B689C00C3250}" srcOrd="1" destOrd="0" presId="urn:microsoft.com/office/officeart/2005/8/layout/hierarchy1"/>
    <dgm:cxn modelId="{01B64D22-BB29-4493-B31F-6FCFE6563CD0}" type="presParOf" srcId="{51E78096-2F42-43A1-994F-6F795CCC1CD2}" destId="{E4745047-8693-4E07-8C18-56A6C5F6A66B}" srcOrd="1" destOrd="0" presId="urn:microsoft.com/office/officeart/2005/8/layout/hierarchy1"/>
    <dgm:cxn modelId="{7775CE28-DE61-4044-9DEC-E3A84AF242D2}" type="presParOf" srcId="{E4745047-8693-4E07-8C18-56A6C5F6A66B}" destId="{0524D028-FA96-47A1-925D-1FF866403624}" srcOrd="0" destOrd="0" presId="urn:microsoft.com/office/officeart/2005/8/layout/hierarchy1"/>
    <dgm:cxn modelId="{00199558-7C86-40B1-97ED-5A12D7307790}" type="presParOf" srcId="{E4745047-8693-4E07-8C18-56A6C5F6A66B}" destId="{A8809FB4-B1AD-4068-B986-7F8B59A15FE9}" srcOrd="1" destOrd="0" presId="urn:microsoft.com/office/officeart/2005/8/layout/hierarchy1"/>
    <dgm:cxn modelId="{0DD22AAE-3E98-4F5A-9C36-47E85AA305A9}" type="presParOf" srcId="{A8809FB4-B1AD-4068-B986-7F8B59A15FE9}" destId="{EFEFE237-037B-44AD-8F56-2DFBDC887467}" srcOrd="0" destOrd="0" presId="urn:microsoft.com/office/officeart/2005/8/layout/hierarchy1"/>
    <dgm:cxn modelId="{152A7E8A-1FBE-4EEA-BB8F-365CC463D40C}" type="presParOf" srcId="{EFEFE237-037B-44AD-8F56-2DFBDC887467}" destId="{4DEBCC53-0FCB-47A3-A3F3-DF8D0441D723}" srcOrd="0" destOrd="0" presId="urn:microsoft.com/office/officeart/2005/8/layout/hierarchy1"/>
    <dgm:cxn modelId="{1CD12588-E82F-4C1C-8F59-521D552D81D3}" type="presParOf" srcId="{EFEFE237-037B-44AD-8F56-2DFBDC887467}" destId="{1DBCF4FA-ABD4-4E26-9382-098C8D0E1FE6}" srcOrd="1" destOrd="0" presId="urn:microsoft.com/office/officeart/2005/8/layout/hierarchy1"/>
    <dgm:cxn modelId="{3989C8A5-3CB8-4D02-8CAD-FCEEC1EA0EB1}" type="presParOf" srcId="{A8809FB4-B1AD-4068-B986-7F8B59A15FE9}" destId="{6AE378A3-2EAA-4A99-8FED-502DD05DB1D9}" srcOrd="1" destOrd="0" presId="urn:microsoft.com/office/officeart/2005/8/layout/hierarchy1"/>
  </dgm:cxnLst>
  <dgm:bg/>
  <dgm:whole>
    <a:ln w="19050">
      <a:solidFill>
        <a:srgbClr val="0070C0"/>
      </a:solidFill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A08C69DB-50A1-4315-A9CA-5A3C9FA80AC0}" type="doc">
      <dgm:prSet loTypeId="urn:microsoft.com/office/officeart/2005/8/layout/vList2" loCatId="list" qsTypeId="urn:microsoft.com/office/officeart/2005/8/quickstyle/simple2" qsCatId="simple" csTypeId="urn:microsoft.com/office/officeart/2005/8/colors/colorful2" csCatId="colorful"/>
      <dgm:spPr/>
      <dgm:t>
        <a:bodyPr/>
        <a:lstStyle/>
        <a:p>
          <a:endParaRPr lang="ru-RU"/>
        </a:p>
      </dgm:t>
    </dgm:pt>
    <dgm:pt modelId="{01FCA78B-43EC-43ED-BF4D-632DBECC8743}">
      <dgm:prSet/>
      <dgm:spPr/>
      <dgm:t>
        <a:bodyPr/>
        <a:lstStyle/>
        <a:p>
          <a:pPr rtl="0"/>
          <a:r>
            <a:rPr lang="ru-RU" b="1" dirty="0"/>
            <a:t>Наиболее значимые муниципальные программы:</a:t>
          </a:r>
          <a:br>
            <a:rPr lang="ru-RU" b="1" dirty="0"/>
          </a:br>
          <a:endParaRPr lang="ru-RU" dirty="0"/>
        </a:p>
      </dgm:t>
    </dgm:pt>
    <dgm:pt modelId="{D2331B93-238A-4061-A2B2-411AC202AAD0}" type="parTrans" cxnId="{648AACE7-07FE-40FB-A17D-DB62DD36CF25}">
      <dgm:prSet/>
      <dgm:spPr/>
      <dgm:t>
        <a:bodyPr/>
        <a:lstStyle/>
        <a:p>
          <a:endParaRPr lang="ru-RU"/>
        </a:p>
      </dgm:t>
    </dgm:pt>
    <dgm:pt modelId="{43D5E3DD-051A-407A-9B16-CE1301A9B287}" type="sibTrans" cxnId="{648AACE7-07FE-40FB-A17D-DB62DD36CF25}">
      <dgm:prSet/>
      <dgm:spPr/>
      <dgm:t>
        <a:bodyPr/>
        <a:lstStyle/>
        <a:p>
          <a:endParaRPr lang="ru-RU"/>
        </a:p>
      </dgm:t>
    </dgm:pt>
    <dgm:pt modelId="{20EA67CE-8D7F-4EEF-A6EB-FB1744604BB7}" type="pres">
      <dgm:prSet presAssocID="{A08C69DB-50A1-4315-A9CA-5A3C9FA80AC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0FC5889-A6CA-48A2-A3FD-DEE17A814560}" type="pres">
      <dgm:prSet presAssocID="{01FCA78B-43EC-43ED-BF4D-632DBECC8743}" presName="parentText" presStyleLbl="node1" presStyleIdx="0" presStyleCnt="1" custLinFactNeighborX="126" custLinFactNeighborY="490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8A8D871-044F-4FFF-8C45-E626C67E9CFA}" type="presOf" srcId="{01FCA78B-43EC-43ED-BF4D-632DBECC8743}" destId="{A0FC5889-A6CA-48A2-A3FD-DEE17A814560}" srcOrd="0" destOrd="0" presId="urn:microsoft.com/office/officeart/2005/8/layout/vList2"/>
    <dgm:cxn modelId="{648AACE7-07FE-40FB-A17D-DB62DD36CF25}" srcId="{A08C69DB-50A1-4315-A9CA-5A3C9FA80AC0}" destId="{01FCA78B-43EC-43ED-BF4D-632DBECC8743}" srcOrd="0" destOrd="0" parTransId="{D2331B93-238A-4061-A2B2-411AC202AAD0}" sibTransId="{43D5E3DD-051A-407A-9B16-CE1301A9B287}"/>
    <dgm:cxn modelId="{303B0303-CB0F-4308-8047-1C2B5622E0C5}" type="presOf" srcId="{A08C69DB-50A1-4315-A9CA-5A3C9FA80AC0}" destId="{20EA67CE-8D7F-4EEF-A6EB-FB1744604BB7}" srcOrd="0" destOrd="0" presId="urn:microsoft.com/office/officeart/2005/8/layout/vList2"/>
    <dgm:cxn modelId="{00300010-FD54-459E-A031-CCF41E46A3D9}" type="presParOf" srcId="{20EA67CE-8D7F-4EEF-A6EB-FB1744604BB7}" destId="{A0FC5889-A6CA-48A2-A3FD-DEE17A814560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6D0E51-59C3-4A79-8EEF-897946AD3FA8}">
      <dsp:nvSpPr>
        <dsp:cNvPr id="0" name=""/>
        <dsp:cNvSpPr/>
      </dsp:nvSpPr>
      <dsp:spPr>
        <a:xfrm>
          <a:off x="0" y="20951"/>
          <a:ext cx="7908106" cy="79150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l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b="1" kern="1200" dirty="0"/>
            <a:t>Стадии бюджетного процесса</a:t>
          </a:r>
          <a:endParaRPr lang="ru-RU" sz="3300" kern="1200" dirty="0"/>
        </a:p>
      </dsp:txBody>
      <dsp:txXfrm>
        <a:off x="38638" y="59589"/>
        <a:ext cx="7830830" cy="71422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0AE566-F7D5-420B-8B7F-FE5A49F5945D}">
      <dsp:nvSpPr>
        <dsp:cNvPr id="0" name=""/>
        <dsp:cNvSpPr/>
      </dsp:nvSpPr>
      <dsp:spPr>
        <a:xfrm>
          <a:off x="0" y="288994"/>
          <a:ext cx="7559674" cy="43172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/>
            <a:t>Показатели социально-экономического развития на </a:t>
          </a:r>
          <a:r>
            <a:rPr lang="ru-RU" sz="1800" b="1" kern="1200" dirty="0" smtClean="0"/>
            <a:t>2025 </a:t>
          </a:r>
          <a:r>
            <a:rPr lang="ru-RU" sz="1800" b="1" kern="1200" dirty="0"/>
            <a:t>год</a:t>
          </a:r>
          <a:endParaRPr lang="ru-RU" sz="1800" kern="1200" dirty="0"/>
        </a:p>
      </dsp:txBody>
      <dsp:txXfrm>
        <a:off x="21075" y="310069"/>
        <a:ext cx="7517524" cy="38957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E1E597-C0D4-4076-89D7-15373884AE2E}">
      <dsp:nvSpPr>
        <dsp:cNvPr id="0" name=""/>
        <dsp:cNvSpPr/>
      </dsp:nvSpPr>
      <dsp:spPr>
        <a:xfrm>
          <a:off x="0" y="168499"/>
          <a:ext cx="8246689" cy="59962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1" kern="1200" dirty="0"/>
            <a:t>Основные характеристики бюджета, тыс. руб.</a:t>
          </a:r>
        </a:p>
      </dsp:txBody>
      <dsp:txXfrm>
        <a:off x="29271" y="197770"/>
        <a:ext cx="8188147" cy="54108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3D035C-B67E-42E2-BE33-9DF92617D4C9}">
      <dsp:nvSpPr>
        <dsp:cNvPr id="0" name=""/>
        <dsp:cNvSpPr/>
      </dsp:nvSpPr>
      <dsp:spPr>
        <a:xfrm>
          <a:off x="0" y="434539"/>
          <a:ext cx="3779911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  <a:sp3d>
          <a:bevelT w="25400" h="127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C5A70CA-8967-43AC-B4B0-50D3CEF464C1}">
      <dsp:nvSpPr>
        <dsp:cNvPr id="0" name=""/>
        <dsp:cNvSpPr/>
      </dsp:nvSpPr>
      <dsp:spPr>
        <a:xfrm>
          <a:off x="188995" y="36019"/>
          <a:ext cx="2645938" cy="797040"/>
        </a:xfrm>
        <a:prstGeom prst="roundRect">
          <a:avLst/>
        </a:prstGeom>
        <a:gradFill rotWithShape="0">
          <a:gsLst>
            <a:gs pos="0">
              <a:schemeClr val="accent6">
                <a:shade val="80000"/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6">
                <a:shade val="80000"/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48000"/>
            </a:srgbClr>
          </a:outerShdw>
        </a:effectLst>
        <a:scene3d>
          <a:camera prst="orthographicFront">
            <a:rot lat="0" lon="0" rev="0"/>
          </a:camera>
          <a:lightRig rig="threePt" dir="t"/>
        </a:scene3d>
        <a:sp3d>
          <a:bevelT w="508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0010" tIns="0" rIns="100010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ДОХОДЫ</a:t>
          </a:r>
        </a:p>
      </dsp:txBody>
      <dsp:txXfrm>
        <a:off x="227903" y="74927"/>
        <a:ext cx="2568122" cy="719224"/>
      </dsp:txXfrm>
    </dsp:sp>
    <dsp:sp modelId="{81B94C50-8F46-429F-B118-6C94DB752D7F}">
      <dsp:nvSpPr>
        <dsp:cNvPr id="0" name=""/>
        <dsp:cNvSpPr/>
      </dsp:nvSpPr>
      <dsp:spPr>
        <a:xfrm>
          <a:off x="0" y="1659259"/>
          <a:ext cx="3779911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shade val="80000"/>
              <a:hueOff val="290273"/>
              <a:satOff val="-21085"/>
              <a:lumOff val="17375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  <a:sp3d>
          <a:bevelT w="25400" h="127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1981C78-717B-4455-B2CD-F19268CBAF3F}">
      <dsp:nvSpPr>
        <dsp:cNvPr id="0" name=""/>
        <dsp:cNvSpPr/>
      </dsp:nvSpPr>
      <dsp:spPr>
        <a:xfrm>
          <a:off x="186502" y="1279127"/>
          <a:ext cx="2645938" cy="797040"/>
        </a:xfrm>
        <a:prstGeom prst="roundRect">
          <a:avLst/>
        </a:prstGeom>
        <a:gradFill rotWithShape="0">
          <a:gsLst>
            <a:gs pos="0">
              <a:schemeClr val="accent6">
                <a:shade val="80000"/>
                <a:hueOff val="290273"/>
                <a:satOff val="-21085"/>
                <a:lumOff val="17375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6">
                <a:shade val="80000"/>
                <a:hueOff val="290273"/>
                <a:satOff val="-21085"/>
                <a:lumOff val="17375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48000"/>
            </a:srgbClr>
          </a:outerShdw>
        </a:effectLst>
        <a:scene3d>
          <a:camera prst="orthographicFront">
            <a:rot lat="0" lon="0" rev="0"/>
          </a:camera>
          <a:lightRig rig="threePt" dir="t"/>
        </a:scene3d>
        <a:sp3d>
          <a:bevelT w="508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0010" tIns="0" rIns="100010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РАСХОДЫ</a:t>
          </a:r>
        </a:p>
      </dsp:txBody>
      <dsp:txXfrm>
        <a:off x="225410" y="1318035"/>
        <a:ext cx="2568122" cy="719224"/>
      </dsp:txXfrm>
    </dsp:sp>
    <dsp:sp modelId="{F64FD305-1037-4084-8E71-BE0EEFC37A8E}">
      <dsp:nvSpPr>
        <dsp:cNvPr id="0" name=""/>
        <dsp:cNvSpPr/>
      </dsp:nvSpPr>
      <dsp:spPr>
        <a:xfrm>
          <a:off x="0" y="2883979"/>
          <a:ext cx="3779911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shade val="80000"/>
              <a:hueOff val="580546"/>
              <a:satOff val="-42170"/>
              <a:lumOff val="3475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  <a:sp3d>
          <a:bevelT w="25400" h="127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4BF0D61-EBC2-40BD-AB9C-FE575CC60E6F}">
      <dsp:nvSpPr>
        <dsp:cNvPr id="0" name=""/>
        <dsp:cNvSpPr/>
      </dsp:nvSpPr>
      <dsp:spPr>
        <a:xfrm>
          <a:off x="188995" y="2485460"/>
          <a:ext cx="2645938" cy="797040"/>
        </a:xfrm>
        <a:prstGeom prst="roundRect">
          <a:avLst/>
        </a:prstGeom>
        <a:solidFill>
          <a:schemeClr val="accent3">
            <a:lumMod val="65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48000"/>
            </a:srgbClr>
          </a:outerShdw>
        </a:effectLst>
        <a:scene3d>
          <a:camera prst="orthographicFront">
            <a:rot lat="0" lon="0" rev="0"/>
          </a:camera>
          <a:lightRig rig="threePt" dir="t"/>
        </a:scene3d>
        <a:sp3d>
          <a:bevelT w="508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0010" tIns="0" rIns="100010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ДЕФИЦИТ / ПРОФИЦИТ</a:t>
          </a:r>
        </a:p>
      </dsp:txBody>
      <dsp:txXfrm>
        <a:off x="227903" y="2524368"/>
        <a:ext cx="2568122" cy="71922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835504-7544-4085-A31B-3CC8E1B22FC4}">
      <dsp:nvSpPr>
        <dsp:cNvPr id="0" name=""/>
        <dsp:cNvSpPr/>
      </dsp:nvSpPr>
      <dsp:spPr>
        <a:xfrm>
          <a:off x="0" y="6334"/>
          <a:ext cx="8464454" cy="134783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/>
            <a:t>Основные направления  налоговой политики </a:t>
          </a:r>
          <a:r>
            <a:rPr lang="ru-RU" sz="2400" b="1" kern="1200" dirty="0" smtClean="0"/>
            <a:t>Смидовичского муниципального района на </a:t>
          </a:r>
          <a:r>
            <a:rPr lang="ru-RU" sz="2400" b="1" kern="1200" dirty="0" smtClean="0"/>
            <a:t>2025 </a:t>
          </a:r>
          <a:r>
            <a:rPr lang="ru-RU" sz="2400" b="1" kern="1200" dirty="0"/>
            <a:t>год и на плановый период </a:t>
          </a:r>
          <a:r>
            <a:rPr lang="ru-RU" sz="2400" b="1" kern="1200" dirty="0" smtClean="0"/>
            <a:t>2026 </a:t>
          </a:r>
          <a:r>
            <a:rPr lang="ru-RU" sz="2400" b="1" kern="1200" dirty="0"/>
            <a:t>и </a:t>
          </a:r>
          <a:r>
            <a:rPr lang="ru-RU" sz="2400" b="1" kern="1200" dirty="0" smtClean="0"/>
            <a:t>2027 </a:t>
          </a:r>
          <a:r>
            <a:rPr lang="ru-RU" sz="2400" b="1" kern="1200" dirty="0"/>
            <a:t>годов</a:t>
          </a:r>
        </a:p>
      </dsp:txBody>
      <dsp:txXfrm>
        <a:off x="65796" y="72130"/>
        <a:ext cx="8332862" cy="121624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8D7919-AC21-471F-9098-AF6FD903DA6B}">
      <dsp:nvSpPr>
        <dsp:cNvPr id="0" name=""/>
        <dsp:cNvSpPr/>
      </dsp:nvSpPr>
      <dsp:spPr>
        <a:xfrm>
          <a:off x="0" y="15448"/>
          <a:ext cx="8258203" cy="11232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/>
            <a:t>Основные направления  бюджетной политики </a:t>
          </a:r>
          <a:r>
            <a:rPr lang="ru-RU" sz="2000" b="1" kern="1200" dirty="0" smtClean="0"/>
            <a:t>Смидовичского муниципального района на </a:t>
          </a:r>
          <a:r>
            <a:rPr lang="ru-RU" sz="2000" b="1" kern="1200" dirty="0" smtClean="0"/>
            <a:t>2025  </a:t>
          </a:r>
          <a:r>
            <a:rPr lang="ru-RU" sz="2000" b="1" kern="1200" dirty="0"/>
            <a:t>год и на плановый период </a:t>
          </a:r>
          <a:r>
            <a:rPr lang="ru-RU" sz="2000" b="1" kern="1200" dirty="0" smtClean="0"/>
            <a:t>2026 </a:t>
          </a:r>
          <a:r>
            <a:rPr lang="ru-RU" sz="2000" b="1" kern="1200" dirty="0"/>
            <a:t>и </a:t>
          </a:r>
          <a:r>
            <a:rPr lang="ru-RU" sz="2000" b="1" kern="1200" dirty="0" smtClean="0"/>
            <a:t>2027 </a:t>
          </a:r>
          <a:r>
            <a:rPr lang="ru-RU" sz="2000" b="1" kern="1200" dirty="0"/>
            <a:t>годов</a:t>
          </a:r>
        </a:p>
      </dsp:txBody>
      <dsp:txXfrm>
        <a:off x="54830" y="70278"/>
        <a:ext cx="8148543" cy="101354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18CE9A-7274-4BA6-BF6F-8C36A417DB94}">
      <dsp:nvSpPr>
        <dsp:cNvPr id="0" name=""/>
        <dsp:cNvSpPr/>
      </dsp:nvSpPr>
      <dsp:spPr>
        <a:xfrm>
          <a:off x="0" y="0"/>
          <a:ext cx="7788275" cy="67158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/>
            <a:t>Из чего складываются доходы бюджета</a:t>
          </a:r>
          <a:endParaRPr lang="ru-RU" sz="2800" kern="1200" dirty="0"/>
        </a:p>
      </dsp:txBody>
      <dsp:txXfrm>
        <a:off x="32784" y="32784"/>
        <a:ext cx="7722707" cy="60601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EFA012-34AD-4153-9340-0F94A9794228}">
      <dsp:nvSpPr>
        <dsp:cNvPr id="0" name=""/>
        <dsp:cNvSpPr/>
      </dsp:nvSpPr>
      <dsp:spPr>
        <a:xfrm>
          <a:off x="0" y="0"/>
          <a:ext cx="8856662" cy="601148"/>
        </a:xfrm>
        <a:prstGeom prst="roundRect">
          <a:avLst/>
        </a:prstGeom>
        <a:gradFill rotWithShape="0">
          <a:gsLst>
            <a:gs pos="0">
              <a:schemeClr val="accent2">
                <a:shade val="80000"/>
                <a:hueOff val="0"/>
                <a:satOff val="0"/>
                <a:lumOff val="0"/>
                <a:alphaOff val="0"/>
                <a:tint val="69000"/>
                <a:alpha val="100000"/>
                <a:satMod val="109000"/>
                <a:lumMod val="110000"/>
              </a:schemeClr>
            </a:gs>
            <a:gs pos="52000">
              <a:schemeClr val="accent2">
                <a:shade val="80000"/>
                <a:hueOff val="0"/>
                <a:satOff val="0"/>
                <a:lumOff val="0"/>
                <a:alphaOff val="0"/>
                <a:tint val="74000"/>
                <a:satMod val="100000"/>
                <a:lumMod val="104000"/>
              </a:schemeClr>
            </a:gs>
            <a:gs pos="100000">
              <a:schemeClr val="accent2">
                <a:shade val="80000"/>
                <a:hueOff val="0"/>
                <a:satOff val="0"/>
                <a:lumOff val="0"/>
                <a:alphaOff val="0"/>
                <a:tint val="78000"/>
                <a:satMod val="10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/>
            <a:t>Доходы бюджета – безвозмездные и безвозвратные поступления денежных средств в бюджет.</a:t>
          </a:r>
          <a:endParaRPr lang="ru-RU" sz="2000" kern="1200" dirty="0"/>
        </a:p>
      </dsp:txBody>
      <dsp:txXfrm>
        <a:off x="29346" y="29346"/>
        <a:ext cx="8797970" cy="542456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FE3EDD-01C3-45F2-A0EE-35D05B9D15DD}">
      <dsp:nvSpPr>
        <dsp:cNvPr id="0" name=""/>
        <dsp:cNvSpPr/>
      </dsp:nvSpPr>
      <dsp:spPr>
        <a:xfrm>
          <a:off x="0" y="29013"/>
          <a:ext cx="7559675" cy="83537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dirty="0"/>
            <a:t>Структура доходов бюджета </a:t>
          </a:r>
          <a:r>
            <a:rPr lang="ru-RU" sz="2100" b="1" kern="1200" dirty="0" smtClean="0"/>
            <a:t>Смидовичского муниципального района</a:t>
          </a:r>
          <a:endParaRPr lang="ru-RU" sz="2100" kern="1200" dirty="0"/>
        </a:p>
      </dsp:txBody>
      <dsp:txXfrm>
        <a:off x="40780" y="69793"/>
        <a:ext cx="7478115" cy="753819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45988B-5833-4617-9874-A7C9478EFDCC}">
      <dsp:nvSpPr>
        <dsp:cNvPr id="0" name=""/>
        <dsp:cNvSpPr/>
      </dsp:nvSpPr>
      <dsp:spPr>
        <a:xfrm>
          <a:off x="0" y="0"/>
          <a:ext cx="7559674" cy="647067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/>
            <a:t>Структура налоговых и неналоговых доходов </a:t>
          </a:r>
          <a:r>
            <a:rPr lang="ru-RU" sz="1200" b="1" kern="1200" dirty="0" smtClean="0"/>
            <a:t>бюджета Смидовичского муниципального района</a:t>
          </a:r>
          <a:endParaRPr lang="ru-RU" sz="1200" kern="1200" dirty="0"/>
        </a:p>
      </dsp:txBody>
      <dsp:txXfrm>
        <a:off x="31587" y="31587"/>
        <a:ext cx="7496500" cy="583893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3332A4-79DC-4E80-96CB-6336678EE6C9}">
      <dsp:nvSpPr>
        <dsp:cNvPr id="0" name=""/>
        <dsp:cNvSpPr/>
      </dsp:nvSpPr>
      <dsp:spPr>
        <a:xfrm>
          <a:off x="0" y="52"/>
          <a:ext cx="7559674" cy="64759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b="1" kern="1200" dirty="0"/>
            <a:t>Как распределяются расходы бюджета</a:t>
          </a:r>
          <a:endParaRPr lang="ru-RU" sz="2700" kern="1200" dirty="0"/>
        </a:p>
      </dsp:txBody>
      <dsp:txXfrm>
        <a:off x="31613" y="31665"/>
        <a:ext cx="7496448" cy="584368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875767-A1C7-4317-8A89-F9984BB37BD1}">
      <dsp:nvSpPr>
        <dsp:cNvPr id="0" name=""/>
        <dsp:cNvSpPr/>
      </dsp:nvSpPr>
      <dsp:spPr>
        <a:xfrm>
          <a:off x="0" y="570"/>
          <a:ext cx="7416799" cy="50368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dirty="0"/>
            <a:t>Что такое Программный бюджет</a:t>
          </a:r>
          <a:endParaRPr lang="ru-RU" sz="2100" kern="1200" dirty="0"/>
        </a:p>
      </dsp:txBody>
      <dsp:txXfrm>
        <a:off x="24588" y="25158"/>
        <a:ext cx="7367623" cy="454508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24D028-FA96-47A1-925D-1FF866403624}">
      <dsp:nvSpPr>
        <dsp:cNvPr id="0" name=""/>
        <dsp:cNvSpPr/>
      </dsp:nvSpPr>
      <dsp:spPr>
        <a:xfrm>
          <a:off x="5863681" y="3477507"/>
          <a:ext cx="91440" cy="60265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02655"/>
              </a:lnTo>
            </a:path>
          </a:pathLst>
        </a:custGeom>
        <a:noFill/>
        <a:ln w="12700" cap="flat" cmpd="sng" algn="ctr">
          <a:solidFill>
            <a:schemeClr val="accent6">
              <a:tint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20D2123-3390-40E0-A8A4-6885D14B129A}">
      <dsp:nvSpPr>
        <dsp:cNvPr id="0" name=""/>
        <dsp:cNvSpPr/>
      </dsp:nvSpPr>
      <dsp:spPr>
        <a:xfrm>
          <a:off x="3956845" y="1559023"/>
          <a:ext cx="1952555" cy="6026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0692"/>
              </a:lnTo>
              <a:lnTo>
                <a:pt x="1952555" y="410692"/>
              </a:lnTo>
              <a:lnTo>
                <a:pt x="1952555" y="602655"/>
              </a:lnTo>
            </a:path>
          </a:pathLst>
        </a:custGeom>
        <a:noFill/>
        <a:ln w="12700" cap="flat" cmpd="sng" algn="ctr">
          <a:solidFill>
            <a:schemeClr val="accent6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6614DE-FE83-4C00-8286-8CC5306B388A}">
      <dsp:nvSpPr>
        <dsp:cNvPr id="0" name=""/>
        <dsp:cNvSpPr/>
      </dsp:nvSpPr>
      <dsp:spPr>
        <a:xfrm>
          <a:off x="1679282" y="3477507"/>
          <a:ext cx="91440" cy="60265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02655"/>
              </a:lnTo>
            </a:path>
          </a:pathLst>
        </a:custGeom>
        <a:noFill/>
        <a:ln w="12700" cap="flat" cmpd="sng" algn="ctr">
          <a:solidFill>
            <a:schemeClr val="accent6">
              <a:tint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DFD5DA3-F152-456C-BF0E-C962654947B4}">
      <dsp:nvSpPr>
        <dsp:cNvPr id="0" name=""/>
        <dsp:cNvSpPr/>
      </dsp:nvSpPr>
      <dsp:spPr>
        <a:xfrm>
          <a:off x="1725002" y="1559023"/>
          <a:ext cx="2231842" cy="602655"/>
        </a:xfrm>
        <a:custGeom>
          <a:avLst/>
          <a:gdLst/>
          <a:ahLst/>
          <a:cxnLst/>
          <a:rect l="0" t="0" r="0" b="0"/>
          <a:pathLst>
            <a:path>
              <a:moveTo>
                <a:pt x="2231842" y="0"/>
              </a:moveTo>
              <a:lnTo>
                <a:pt x="2231842" y="410692"/>
              </a:lnTo>
              <a:lnTo>
                <a:pt x="0" y="410692"/>
              </a:lnTo>
              <a:lnTo>
                <a:pt x="0" y="602655"/>
              </a:lnTo>
            </a:path>
          </a:pathLst>
        </a:custGeom>
        <a:noFill/>
        <a:ln w="12700" cap="flat" cmpd="sng" algn="ctr">
          <a:solidFill>
            <a:schemeClr val="accent6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C7177F-E89F-46B4-A3EE-3C8088C3F3CF}">
      <dsp:nvSpPr>
        <dsp:cNvPr id="0" name=""/>
        <dsp:cNvSpPr/>
      </dsp:nvSpPr>
      <dsp:spPr>
        <a:xfrm>
          <a:off x="807179" y="243196"/>
          <a:ext cx="6299332" cy="131582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shade val="80000"/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6">
                <a:shade val="80000"/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48000"/>
            </a:srgbClr>
          </a:outerShdw>
        </a:effectLst>
        <a:scene3d>
          <a:camera prst="orthographicFront">
            <a:rot lat="0" lon="0" rev="0"/>
          </a:camera>
          <a:lightRig rig="threePt" dir="t"/>
        </a:scene3d>
        <a:sp3d>
          <a:bevelT w="508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55EC675-962E-4FCC-87F8-032730F8E1D0}">
      <dsp:nvSpPr>
        <dsp:cNvPr id="0" name=""/>
        <dsp:cNvSpPr/>
      </dsp:nvSpPr>
      <dsp:spPr>
        <a:xfrm>
          <a:off x="1037420" y="461925"/>
          <a:ext cx="6299332" cy="131582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  <a:sp3d>
          <a:bevelT w="25400" h="127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1" i="0" kern="1200" baseline="0" dirty="0">
              <a:latin typeface="Monotype Corsiva" pitchFamily="66" charset="0"/>
            </a:rPr>
            <a:t>Всего расходы на </a:t>
          </a:r>
          <a:r>
            <a:rPr lang="ru-RU" sz="2500" b="1" i="0" kern="1200" baseline="0" dirty="0" smtClean="0">
              <a:latin typeface="Monotype Corsiva" pitchFamily="66" charset="0"/>
            </a:rPr>
            <a:t>2025 </a:t>
          </a:r>
          <a:r>
            <a:rPr lang="ru-RU" sz="2500" b="1" i="0" kern="1200" baseline="0" dirty="0">
              <a:latin typeface="Monotype Corsiva" pitchFamily="66" charset="0"/>
            </a:rPr>
            <a:t>год</a:t>
          </a:r>
          <a:r>
            <a:rPr lang="en-US" sz="2500" b="1" i="0" kern="1200" baseline="0" dirty="0">
              <a:latin typeface="Monotype Corsiva" pitchFamily="66" charset="0"/>
            </a:rPr>
            <a:t>:</a:t>
          </a:r>
          <a:r>
            <a:rPr lang="ru-RU" sz="2500" b="1" i="0" kern="1200" baseline="0" dirty="0">
              <a:latin typeface="Monotype Corsiva" pitchFamily="66" charset="0"/>
            </a:rPr>
            <a:t> </a:t>
          </a:r>
          <a:r>
            <a:rPr lang="ru-RU" sz="2500" b="1" i="0" kern="1200" baseline="0" dirty="0" smtClean="0">
              <a:latin typeface="Monotype Corsiva" pitchFamily="66" charset="0"/>
            </a:rPr>
            <a:t>953399,5 </a:t>
          </a:r>
          <a:r>
            <a:rPr lang="ru-RU" sz="2500" b="1" i="0" kern="1200" baseline="0" dirty="0" smtClean="0">
              <a:latin typeface="Monotype Corsiva" pitchFamily="66" charset="0"/>
            </a:rPr>
            <a:t>тыс</a:t>
          </a:r>
          <a:r>
            <a:rPr lang="ru-RU" sz="2500" b="1" i="0" kern="1200" baseline="0" dirty="0">
              <a:latin typeface="Monotype Corsiva" pitchFamily="66" charset="0"/>
            </a:rPr>
            <a:t>. рублей</a:t>
          </a:r>
        </a:p>
      </dsp:txBody>
      <dsp:txXfrm>
        <a:off x="1075959" y="500464"/>
        <a:ext cx="6222254" cy="1238749"/>
      </dsp:txXfrm>
    </dsp:sp>
    <dsp:sp modelId="{C3F634F8-7148-4E34-B906-98CA0104C276}">
      <dsp:nvSpPr>
        <dsp:cNvPr id="0" name=""/>
        <dsp:cNvSpPr/>
      </dsp:nvSpPr>
      <dsp:spPr>
        <a:xfrm>
          <a:off x="2688" y="2161679"/>
          <a:ext cx="3444629" cy="131582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tint val="99000"/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6">
                <a:tint val="99000"/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48000"/>
            </a:srgbClr>
          </a:outerShdw>
        </a:effectLst>
        <a:scene3d>
          <a:camera prst="orthographicFront">
            <a:rot lat="0" lon="0" rev="0"/>
          </a:camera>
          <a:lightRig rig="threePt" dir="t"/>
        </a:scene3d>
        <a:sp3d>
          <a:bevelT w="508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A29EAB0-C09F-427F-9779-08DDA8F9C132}">
      <dsp:nvSpPr>
        <dsp:cNvPr id="0" name=""/>
        <dsp:cNvSpPr/>
      </dsp:nvSpPr>
      <dsp:spPr>
        <a:xfrm>
          <a:off x="232929" y="2380408"/>
          <a:ext cx="3444629" cy="131582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  <a:sp3d>
          <a:bevelT w="25400" h="127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1" i="1" kern="1200" baseline="0" dirty="0">
              <a:latin typeface="Monotype Corsiva" pitchFamily="66" charset="0"/>
            </a:rPr>
            <a:t>Программные расходы по </a:t>
          </a:r>
          <a:r>
            <a:rPr lang="ru-RU" sz="2500" b="1" i="1" kern="1200" baseline="0" dirty="0" smtClean="0">
              <a:latin typeface="Monotype Corsiva" pitchFamily="66" charset="0"/>
            </a:rPr>
            <a:t>19 </a:t>
          </a:r>
          <a:r>
            <a:rPr lang="ru-RU" sz="2500" b="1" i="1" kern="1200" baseline="0" dirty="0">
              <a:latin typeface="Monotype Corsiva" pitchFamily="66" charset="0"/>
            </a:rPr>
            <a:t>муниципальным  программам</a:t>
          </a:r>
        </a:p>
      </dsp:txBody>
      <dsp:txXfrm>
        <a:off x="271468" y="2418947"/>
        <a:ext cx="3367551" cy="1238749"/>
      </dsp:txXfrm>
    </dsp:sp>
    <dsp:sp modelId="{3A43FB28-65B8-4A70-AC09-D15E91EADEDD}">
      <dsp:nvSpPr>
        <dsp:cNvPr id="0" name=""/>
        <dsp:cNvSpPr/>
      </dsp:nvSpPr>
      <dsp:spPr>
        <a:xfrm>
          <a:off x="688918" y="4080163"/>
          <a:ext cx="2072169" cy="131582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tint val="80000"/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6">
                <a:tint val="80000"/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48000"/>
            </a:srgbClr>
          </a:outerShdw>
        </a:effectLst>
        <a:scene3d>
          <a:camera prst="orthographicFront">
            <a:rot lat="0" lon="0" rev="0"/>
          </a:camera>
          <a:lightRig rig="threePt" dir="t"/>
        </a:scene3d>
        <a:sp3d>
          <a:bevelT w="508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352420C8-F7AA-4911-81DC-5C39861D367F}">
      <dsp:nvSpPr>
        <dsp:cNvPr id="0" name=""/>
        <dsp:cNvSpPr/>
      </dsp:nvSpPr>
      <dsp:spPr>
        <a:xfrm>
          <a:off x="919159" y="4298892"/>
          <a:ext cx="2072169" cy="131582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tint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  <a:sp3d>
          <a:bevelT w="25400" h="127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1" i="1" kern="1200" baseline="0" dirty="0" smtClean="0">
              <a:latin typeface="Monotype Corsiva" pitchFamily="66" charset="0"/>
            </a:rPr>
            <a:t>910318,5 </a:t>
          </a:r>
          <a:r>
            <a:rPr lang="ru-RU" sz="2500" b="1" i="1" kern="1200" baseline="0" dirty="0" smtClean="0">
              <a:latin typeface="Monotype Corsiva" pitchFamily="66" charset="0"/>
            </a:rPr>
            <a:t>тыс</a:t>
          </a:r>
          <a:r>
            <a:rPr lang="ru-RU" sz="2500" b="1" i="1" kern="1200" baseline="0" dirty="0">
              <a:latin typeface="Monotype Corsiva" pitchFamily="66" charset="0"/>
            </a:rPr>
            <a:t>. рублей </a:t>
          </a:r>
          <a:r>
            <a:rPr lang="ru-RU" sz="2500" b="1" i="1" kern="1200" baseline="0" dirty="0" smtClean="0">
              <a:latin typeface="Monotype Corsiva" pitchFamily="66" charset="0"/>
            </a:rPr>
            <a:t>(95,5%)</a:t>
          </a:r>
          <a:endParaRPr lang="ru-RU" sz="2500" b="1" i="1" kern="1200" baseline="0" dirty="0">
            <a:latin typeface="Monotype Corsiva" pitchFamily="66" charset="0"/>
          </a:endParaRPr>
        </a:p>
      </dsp:txBody>
      <dsp:txXfrm>
        <a:off x="957698" y="4337431"/>
        <a:ext cx="1995091" cy="1238749"/>
      </dsp:txXfrm>
    </dsp:sp>
    <dsp:sp modelId="{E1F88D13-BCCC-466D-85BF-B75F1F20F8E1}">
      <dsp:nvSpPr>
        <dsp:cNvPr id="0" name=""/>
        <dsp:cNvSpPr/>
      </dsp:nvSpPr>
      <dsp:spPr>
        <a:xfrm>
          <a:off x="3907799" y="2161679"/>
          <a:ext cx="4003203" cy="131582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tint val="99000"/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6">
                <a:tint val="99000"/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48000"/>
            </a:srgbClr>
          </a:outerShdw>
        </a:effectLst>
        <a:scene3d>
          <a:camera prst="orthographicFront">
            <a:rot lat="0" lon="0" rev="0"/>
          </a:camera>
          <a:lightRig rig="threePt" dir="t"/>
        </a:scene3d>
        <a:sp3d>
          <a:bevelT w="508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2EC67D8-4E6A-4006-A593-B689C00C3250}">
      <dsp:nvSpPr>
        <dsp:cNvPr id="0" name=""/>
        <dsp:cNvSpPr/>
      </dsp:nvSpPr>
      <dsp:spPr>
        <a:xfrm>
          <a:off x="4138040" y="2380408"/>
          <a:ext cx="4003203" cy="131582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  <a:sp3d>
          <a:bevelT w="25400" h="127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1" i="1" kern="1200" baseline="0" dirty="0">
              <a:latin typeface="Monotype Corsiva" pitchFamily="66" charset="0"/>
            </a:rPr>
            <a:t>Непрограммные расходы</a:t>
          </a:r>
        </a:p>
      </dsp:txBody>
      <dsp:txXfrm>
        <a:off x="4176579" y="2418947"/>
        <a:ext cx="3926125" cy="1238749"/>
      </dsp:txXfrm>
    </dsp:sp>
    <dsp:sp modelId="{4DEBCC53-0FCB-47A3-A3F3-DF8D0441D723}">
      <dsp:nvSpPr>
        <dsp:cNvPr id="0" name=""/>
        <dsp:cNvSpPr/>
      </dsp:nvSpPr>
      <dsp:spPr>
        <a:xfrm>
          <a:off x="4873316" y="4080163"/>
          <a:ext cx="2072169" cy="131582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tint val="80000"/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6">
                <a:tint val="80000"/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48000"/>
            </a:srgbClr>
          </a:outerShdw>
        </a:effectLst>
        <a:scene3d>
          <a:camera prst="orthographicFront">
            <a:rot lat="0" lon="0" rev="0"/>
          </a:camera>
          <a:lightRig rig="threePt" dir="t"/>
        </a:scene3d>
        <a:sp3d>
          <a:bevelT w="508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1DBCF4FA-ABD4-4E26-9382-098C8D0E1FE6}">
      <dsp:nvSpPr>
        <dsp:cNvPr id="0" name=""/>
        <dsp:cNvSpPr/>
      </dsp:nvSpPr>
      <dsp:spPr>
        <a:xfrm>
          <a:off x="5103557" y="4298892"/>
          <a:ext cx="2072169" cy="131582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tint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threePt" dir="t"/>
        </a:scene3d>
        <a:sp3d>
          <a:bevelT w="25400" h="127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1" i="1" kern="1200" baseline="0" dirty="0" smtClean="0">
              <a:latin typeface="Monotype Corsiva" pitchFamily="66" charset="0"/>
            </a:rPr>
            <a:t>43081 тыс</a:t>
          </a:r>
          <a:r>
            <a:rPr lang="ru-RU" sz="2500" b="1" i="1" kern="1200" baseline="0" dirty="0">
              <a:latin typeface="Monotype Corsiva" pitchFamily="66" charset="0"/>
            </a:rPr>
            <a:t>. рублей </a:t>
          </a:r>
          <a:r>
            <a:rPr lang="ru-RU" sz="2500" b="1" i="1" kern="1200" baseline="0" dirty="0" smtClean="0">
              <a:latin typeface="Monotype Corsiva" pitchFamily="66" charset="0"/>
            </a:rPr>
            <a:t>(4,5%)</a:t>
          </a:r>
          <a:endParaRPr lang="ru-RU" sz="2500" b="1" i="1" kern="1200" baseline="0" dirty="0">
            <a:latin typeface="Monotype Corsiva" pitchFamily="66" charset="0"/>
          </a:endParaRPr>
        </a:p>
      </dsp:txBody>
      <dsp:txXfrm>
        <a:off x="5142096" y="4337431"/>
        <a:ext cx="1995091" cy="1238749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FC5889-A6CA-48A2-A3FD-DEE17A814560}">
      <dsp:nvSpPr>
        <dsp:cNvPr id="0" name=""/>
        <dsp:cNvSpPr/>
      </dsp:nvSpPr>
      <dsp:spPr>
        <a:xfrm>
          <a:off x="0" y="125400"/>
          <a:ext cx="8229599" cy="95471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/>
            <a:t>Наиболее значимые муниципальные программы:</a:t>
          </a:r>
          <a:br>
            <a:rPr lang="ru-RU" sz="2400" b="1" kern="1200" dirty="0"/>
          </a:br>
          <a:endParaRPr lang="ru-RU" sz="2400" kern="1200" dirty="0"/>
        </a:p>
      </dsp:txBody>
      <dsp:txXfrm>
        <a:off x="46606" y="172006"/>
        <a:ext cx="8136387" cy="86150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0.47702</cdr:y>
    </cdr:from>
    <cdr:to>
      <cdr:x>0.5</cdr:x>
      <cdr:y>1</cdr:y>
    </cdr:to>
    <cdr:sp macro="" textlink="">
      <cdr:nvSpPr>
        <cdr:cNvPr id="2" name="Овал 1"/>
        <cdr:cNvSpPr/>
      </cdr:nvSpPr>
      <cdr:spPr>
        <a:xfrm xmlns:a="http://schemas.openxmlformats.org/drawingml/2006/main">
          <a:off x="0" y="2930669"/>
          <a:ext cx="4114800" cy="3212975"/>
        </a:xfrm>
        <a:prstGeom xmlns:a="http://schemas.openxmlformats.org/drawingml/2006/main" prst="ellipse">
          <a:avLst/>
        </a:prstGeom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pPr algn="ctr"/>
          <a:r>
            <a:rPr lang="ru-RU" sz="1800" dirty="0">
              <a:solidFill>
                <a:schemeClr val="tx1"/>
              </a:solidFill>
            </a:rPr>
            <a:t>В случае превышения  расходов  над  доходами  образуется  дефицит бюджета ( необходимы источники  покрытия: можно  использовать остатки средств или привлечь </a:t>
          </a:r>
          <a:r>
            <a:rPr lang="ru-RU" sz="1800" dirty="0" smtClean="0">
              <a:solidFill>
                <a:schemeClr val="tx1"/>
              </a:solidFill>
            </a:rPr>
            <a:t>коммерческий кредит</a:t>
          </a:r>
          <a:r>
            <a:rPr lang="ru-RU" sz="1600" dirty="0" smtClean="0">
              <a:solidFill>
                <a:schemeClr val="tx1"/>
              </a:solidFill>
            </a:rPr>
            <a:t>)</a:t>
          </a:r>
          <a:endParaRPr lang="ru-RU" sz="1600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0.50875</cdr:x>
      <cdr:y>0.48875</cdr:y>
    </cdr:from>
    <cdr:to>
      <cdr:x>0.98611</cdr:x>
      <cdr:y>1</cdr:y>
    </cdr:to>
    <cdr:sp macro="" textlink="">
      <cdr:nvSpPr>
        <cdr:cNvPr id="3" name="Овал 2"/>
        <cdr:cNvSpPr/>
      </cdr:nvSpPr>
      <cdr:spPr>
        <a:xfrm xmlns:a="http://schemas.openxmlformats.org/drawingml/2006/main">
          <a:off x="4186808" y="3002677"/>
          <a:ext cx="3928483" cy="3140967"/>
        </a:xfrm>
        <a:prstGeom xmlns:a="http://schemas.openxmlformats.org/drawingml/2006/main" prst="ellipse">
          <a:avLst/>
        </a:prstGeom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pPr algn="ctr"/>
          <a:r>
            <a:rPr lang="ru-RU" sz="1800" dirty="0">
              <a:solidFill>
                <a:schemeClr val="tx1"/>
              </a:solidFill>
            </a:rPr>
            <a:t>В  случае превышения доходов над расходами образуется профицит бюджета ( можно накапливать резервы,  погашать имеющиеся долги)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53281" cy="497762"/>
          </a:xfrm>
          <a:prstGeom prst="rect">
            <a:avLst/>
          </a:prstGeom>
        </p:spPr>
        <p:txBody>
          <a:bodyPr vert="horz" lIns="91607" tIns="45804" rIns="91607" bIns="45804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8680" y="0"/>
            <a:ext cx="2953281" cy="497762"/>
          </a:xfrm>
          <a:prstGeom prst="rect">
            <a:avLst/>
          </a:prstGeom>
        </p:spPr>
        <p:txBody>
          <a:bodyPr vert="horz" lIns="91607" tIns="45804" rIns="91607" bIns="45804" rtlCol="0"/>
          <a:lstStyle>
            <a:lvl1pPr algn="r">
              <a:defRPr sz="1200"/>
            </a:lvl1pPr>
          </a:lstStyle>
          <a:p>
            <a:pPr>
              <a:defRPr/>
            </a:pPr>
            <a:fld id="{20E7402C-7E83-4A4E-A2D1-5C19D624B035}" type="datetimeFigureOut">
              <a:rPr lang="ru-RU"/>
              <a:pPr>
                <a:defRPr/>
              </a:pPr>
              <a:t>30.01.2025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607" tIns="45804" rIns="91607" bIns="45804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1038" y="4724761"/>
            <a:ext cx="5451476" cy="4475082"/>
          </a:xfrm>
          <a:prstGeom prst="rect">
            <a:avLst/>
          </a:prstGeom>
        </p:spPr>
        <p:txBody>
          <a:bodyPr vert="horz" lIns="91607" tIns="45804" rIns="91607" bIns="45804" rtlCol="0">
            <a:normAutofit/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46336"/>
            <a:ext cx="2953281" cy="497762"/>
          </a:xfrm>
          <a:prstGeom prst="rect">
            <a:avLst/>
          </a:prstGeom>
        </p:spPr>
        <p:txBody>
          <a:bodyPr vert="horz" lIns="91607" tIns="45804" rIns="91607" bIns="45804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8680" y="9446336"/>
            <a:ext cx="2953281" cy="497762"/>
          </a:xfrm>
          <a:prstGeom prst="rect">
            <a:avLst/>
          </a:prstGeom>
        </p:spPr>
        <p:txBody>
          <a:bodyPr vert="horz" lIns="91607" tIns="45804" rIns="91607" bIns="45804" rtlCol="0" anchor="b"/>
          <a:lstStyle>
            <a:lvl1pPr algn="r">
              <a:defRPr sz="1200"/>
            </a:lvl1pPr>
          </a:lstStyle>
          <a:p>
            <a:pPr>
              <a:defRPr/>
            </a:pPr>
            <a:fld id="{BAD816CC-F7BC-4C1F-A50A-D4D9257710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786204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AD816CC-F7BC-4C1F-A50A-D4D925771012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38531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AD816CC-F7BC-4C1F-A50A-D4D925771012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42518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AD816CC-F7BC-4C1F-A50A-D4D925771012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43747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AD816CC-F7BC-4C1F-A50A-D4D925771012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69369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AD816CC-F7BC-4C1F-A50A-D4D925771012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45529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5734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D754FE8-EC3E-428D-9D63-41FFBDD181FA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AD816CC-F7BC-4C1F-A50A-D4D925771012}" type="slidenum">
              <a:rPr lang="ru-RU" smtClean="0"/>
              <a:pPr>
                <a:defRPr/>
              </a:pPr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45480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AD816CC-F7BC-4C1F-A50A-D4D925771012}" type="slidenum">
              <a:rPr lang="ru-RU" smtClean="0"/>
              <a:pPr>
                <a:defRPr/>
              </a:pPr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87004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AD816CC-F7BC-4C1F-A50A-D4D925771012}" type="slidenum">
              <a:rPr lang="ru-RU" smtClean="0"/>
              <a:pPr>
                <a:defRPr/>
              </a:pPr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87004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593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1BFC083-DA9B-4091-A67F-2C576D9797C0}" type="slidenum">
              <a:rPr lang="ru-RU" smtClean="0"/>
              <a:pPr/>
              <a:t>22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/>
          </a:p>
        </p:txBody>
      </p:sp>
      <p:sp>
        <p:nvSpPr>
          <p:cNvPr id="614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4306" indent="-28627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5087" indent="-229017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3123" indent="-229017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61157" indent="-229017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9192" indent="-22901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7227" indent="-22901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35263" indent="-22901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93297" indent="-22901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916070">
              <a:defRPr/>
            </a:pPr>
            <a:fld id="{F4C53121-6274-407F-B52D-D6B5AD883A0E}" type="slidenum">
              <a:rPr lang="ru-RU" altLang="ru-RU">
                <a:solidFill>
                  <a:prstClr val="black"/>
                </a:solidFill>
                <a:latin typeface="Calibri" panose="020F0502020204030204" pitchFamily="34" charset="0"/>
              </a:rPr>
              <a:pPr defTabSz="916070">
                <a:defRPr/>
              </a:pPr>
              <a:t>24</a:t>
            </a:fld>
            <a:endParaRPr lang="ru-RU" altLang="ru-RU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00332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6042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ED5B17A-4DA5-438C-BCF9-3FCAF96E8E7F}" type="slidenum">
              <a:rPr lang="ru-RU" smtClean="0"/>
              <a:pPr/>
              <a:t>28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30250" y="1905000"/>
            <a:ext cx="7681913" cy="1523495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ru-RU" noProof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30249" y="4344988"/>
            <a:ext cx="7681913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noProof="0"/>
              <a:t>Образец подзаголовка</a:t>
            </a:r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ролик, видео и прочие особые слайд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white ba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355850"/>
            <a:ext cx="7623175" cy="162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69219" y="649805"/>
            <a:ext cx="7043208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ru-RU" noProof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68955" y="434498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noProof="0"/>
              <a:t>Образец подзаголовка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0"/>
          </p:nvPr>
        </p:nvSpPr>
        <p:spPr>
          <a:xfrm>
            <a:off x="722049" y="2355850"/>
            <a:ext cx="7690114" cy="1384994"/>
          </a:xfrm>
        </p:spPr>
        <p:txBody>
          <a:bodyPr rtlCol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Font typeface="Arial" pitchFamily="34" charset="0"/>
              <a:buNone/>
              <a:defRPr lang="en-US" sz="6500" b="0" i="1" kern="1200" baseline="0" dirty="0" smtClean="0">
                <a:ln>
                  <a:solidFill>
                    <a:schemeClr val="tx1">
                      <a:alpha val="21000"/>
                    </a:schemeClr>
                  </a:solidFill>
                </a:ln>
                <a:gradFill>
                  <a:gsLst>
                    <a:gs pos="6000">
                      <a:schemeClr val="accent4">
                        <a:lumMod val="75000"/>
                      </a:schemeClr>
                    </a:gs>
                    <a:gs pos="50000">
                      <a:schemeClr val="accent4">
                        <a:lumMod val="50000"/>
                      </a:schemeClr>
                    </a:gs>
                    <a:gs pos="100000">
                      <a:schemeClr val="bg2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effectLst>
                  <a:outerShdw blurRad="139700" dir="16200000" rotWithShape="0">
                    <a:schemeClr val="tx1">
                      <a:alpha val="34000"/>
                    </a:schemeClr>
                  </a:outerShdw>
                </a:effectLst>
                <a:latin typeface="+mn-lt"/>
                <a:ea typeface="+mn-ea"/>
                <a:cs typeface="Arial" pitchFamily="34" charset="0"/>
              </a:defRPr>
            </a:lvl1pPr>
          </a:lstStyle>
          <a:p>
            <a:pPr lvl="0"/>
            <a:r>
              <a:rPr lang="ru-RU" noProof="0"/>
              <a:t>Образец текста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/>
              <a:t>Образец заголовка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1000" y="1412875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81000" y="1411553"/>
            <a:ext cx="4114800" cy="1742015"/>
          </a:xfrm>
        </p:spPr>
        <p:txBody>
          <a:bodyPr/>
          <a:lstStyle>
            <a:lvl1pPr marL="339976" indent="-339976">
              <a:lnSpc>
                <a:spcPct val="90000"/>
              </a:lnSpc>
              <a:defRPr sz="2800"/>
            </a:lvl1pPr>
            <a:lvl2pPr marL="673338" indent="-325424">
              <a:lnSpc>
                <a:spcPct val="90000"/>
              </a:lnSpc>
              <a:defRPr sz="2400"/>
            </a:lvl2pPr>
            <a:lvl3pPr marL="953785" indent="-288384">
              <a:lnSpc>
                <a:spcPct val="90000"/>
              </a:lnSpc>
              <a:defRPr sz="2000"/>
            </a:lvl3pPr>
            <a:lvl4pPr marL="1227618" indent="-273833">
              <a:lnSpc>
                <a:spcPct val="90000"/>
              </a:lnSpc>
              <a:defRPr sz="1800"/>
            </a:lvl4pPr>
            <a:lvl5pPr marL="1516002" indent="-280447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11553"/>
            <a:ext cx="4114800" cy="1742015"/>
          </a:xfrm>
        </p:spPr>
        <p:txBody>
          <a:bodyPr/>
          <a:lstStyle>
            <a:lvl1pPr marL="347914" indent="-347914">
              <a:lnSpc>
                <a:spcPct val="90000"/>
              </a:lnSpc>
              <a:defRPr sz="2800"/>
            </a:lvl1pPr>
            <a:lvl2pPr marL="673338" indent="-339976">
              <a:lnSpc>
                <a:spcPct val="90000"/>
              </a:lnSpc>
              <a:defRPr sz="2400"/>
            </a:lvl2pPr>
            <a:lvl3pPr marL="961722" indent="-302936">
              <a:lnSpc>
                <a:spcPct val="90000"/>
              </a:lnSpc>
              <a:defRPr sz="2000"/>
            </a:lvl3pPr>
            <a:lvl4pPr marL="1227618" indent="-265896">
              <a:lnSpc>
                <a:spcPct val="90000"/>
              </a:lnSpc>
              <a:defRPr sz="1800"/>
            </a:lvl4pPr>
            <a:lvl5pPr marL="1516002" indent="-273833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noProof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757802"/>
            <a:ext cx="4114800" cy="346249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ru-RU" noProof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80999" y="2174875"/>
            <a:ext cx="4114800" cy="1537344"/>
          </a:xfrm>
        </p:spPr>
        <p:txBody>
          <a:bodyPr/>
          <a:lstStyle>
            <a:lvl1pPr marL="281770" indent="-281770">
              <a:defRPr sz="2300"/>
            </a:lvl1pPr>
            <a:lvl2pPr marL="562218" indent="-265896">
              <a:defRPr sz="2000"/>
            </a:lvl2pPr>
            <a:lvl3pPr marL="813562" indent="-243407">
              <a:defRPr sz="1800"/>
            </a:lvl3pPr>
            <a:lvl4pPr marL="1050354" indent="-228856">
              <a:defRPr sz="1700"/>
            </a:lvl4pPr>
            <a:lvl5pPr marL="1279210" indent="-206367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981" y="1757802"/>
            <a:ext cx="4117019" cy="346249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ru-RU" noProof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117974" cy="1537344"/>
          </a:xfrm>
        </p:spPr>
        <p:txBody>
          <a:bodyPr/>
          <a:lstStyle>
            <a:lvl1pPr marL="296321" indent="-296321">
              <a:defRPr sz="2300"/>
            </a:lvl1pPr>
            <a:lvl2pPr marL="570155" indent="-273833">
              <a:defRPr sz="2000"/>
            </a:lvl2pPr>
            <a:lvl3pPr marL="821499" indent="-244730">
              <a:defRPr sz="1800"/>
            </a:lvl3pPr>
            <a:lvl4pPr marL="1050354" indent="-236793">
              <a:defRPr sz="1700"/>
            </a:lvl4pPr>
            <a:lvl5pPr marL="1279210" indent="-220919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/>
              <a:t>Образец заголовка</a:t>
            </a:r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WALKIN: печать с использованием оттенков серог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Заголовок и объект">
    <p:bg bwMode="black"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white"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ru-RU" noProof="0"/>
              <a:t>Образец заголовка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3"/>
            <a:ext cx="8382000" cy="2200602"/>
          </a:xfrm>
        </p:spPr>
        <p:txBody>
          <a:bodyPr/>
          <a:lstStyle>
            <a:lvl1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solidFill>
                  <a:srgbClr val="FFFFFF"/>
                </a:solidFill>
              </a:defRPr>
            </a:lvl1pPr>
            <a:lvl2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solidFill>
                  <a:srgbClr val="FFFFFF"/>
                </a:solidFill>
              </a:defRPr>
            </a:lvl2pPr>
            <a:lvl3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solidFill>
                  <a:srgbClr val="FFFFFF"/>
                </a:solidFill>
              </a:defRPr>
            </a:lvl3pPr>
            <a:lvl4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solidFill>
                  <a:srgbClr val="FFFFFF"/>
                </a:solidFill>
              </a:defRPr>
            </a:lvl4pPr>
            <a:lvl5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Заголовок и объект">
    <p:bg bwMode="black"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white"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ru-RU" noProof="0"/>
              <a:t>Образец заголовка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3"/>
            <a:ext cx="8382000" cy="2200602"/>
          </a:xfrm>
        </p:spPr>
        <p:txBody>
          <a:bodyPr/>
          <a:lstStyle>
            <a:lvl1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solidFill>
                  <a:srgbClr val="FFFFFF"/>
                </a:solidFill>
              </a:defRPr>
            </a:lvl1pPr>
            <a:lvl2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solidFill>
                  <a:srgbClr val="FFFFFF"/>
                </a:solidFill>
              </a:defRPr>
            </a:lvl2pPr>
            <a:lvl3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solidFill>
                  <a:srgbClr val="FFFFFF"/>
                </a:solidFill>
              </a:defRPr>
            </a:lvl3pPr>
            <a:lvl4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solidFill>
                  <a:srgbClr val="FFFFFF"/>
                </a:solidFill>
              </a:defRPr>
            </a:lvl4pPr>
            <a:lvl5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4" name="Текст 6"/>
          <p:cNvSpPr>
            <a:spLocks noGrp="1"/>
          </p:cNvSpPr>
          <p:nvPr>
            <p:ph type="body" sz="quarter" idx="11"/>
          </p:nvPr>
        </p:nvSpPr>
        <p:spPr>
          <a:xfrm>
            <a:off x="0" y="6238875"/>
            <a:ext cx="9144001" cy="619125"/>
          </a:xfrm>
          <a:solidFill>
            <a:srgbClr val="FFFF99"/>
          </a:solidFill>
        </p:spPr>
        <p:txBody>
          <a:bodyPr lIns="152394" tIns="76197" rIns="152394" bIns="76197" anchor="b">
            <a:noAutofit/>
          </a:bodyPr>
          <a:lstStyle>
            <a:lvl1pPr algn="r">
              <a:buFont typeface="Arial" pitchFamily="34" charset="0"/>
              <a:buNone/>
              <a:defRPr>
                <a:solidFill>
                  <a:srgbClr val="000000"/>
                </a:solidFill>
                <a:effectLst/>
                <a:latin typeface="+mj-lt"/>
              </a:defRPr>
            </a:lvl1pPr>
          </a:lstStyle>
          <a:p>
            <a:pPr lvl="0"/>
            <a:r>
              <a:rPr lang="ru-RU" noProof="0"/>
              <a:t>Образец текста</a:t>
            </a:r>
          </a:p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ролик, видео и прочие особые слайд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white ba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355850"/>
            <a:ext cx="7623175" cy="162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69219" y="649805"/>
            <a:ext cx="7043208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ru-RU" noProof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68955" y="434498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noProof="0"/>
              <a:t>Образец подзаголовка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0"/>
          </p:nvPr>
        </p:nvSpPr>
        <p:spPr>
          <a:xfrm>
            <a:off x="722049" y="2355850"/>
            <a:ext cx="7690114" cy="1384994"/>
          </a:xfrm>
        </p:spPr>
        <p:txBody>
          <a:bodyPr rtlCol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Font typeface="Arial" pitchFamily="34" charset="0"/>
              <a:buNone/>
              <a:defRPr lang="en-US" sz="6500" b="0" i="1" kern="1200" baseline="0" dirty="0" smtClean="0">
                <a:ln>
                  <a:solidFill>
                    <a:schemeClr val="tx1">
                      <a:alpha val="21000"/>
                    </a:schemeClr>
                  </a:solidFill>
                </a:ln>
                <a:gradFill>
                  <a:gsLst>
                    <a:gs pos="6000">
                      <a:schemeClr val="accent4">
                        <a:lumMod val="75000"/>
                      </a:schemeClr>
                    </a:gs>
                    <a:gs pos="50000">
                      <a:schemeClr val="accent4">
                        <a:lumMod val="50000"/>
                      </a:schemeClr>
                    </a:gs>
                    <a:gs pos="100000">
                      <a:schemeClr val="bg2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effectLst>
                  <a:outerShdw blurRad="139700" dir="16200000" rotWithShape="0">
                    <a:schemeClr val="tx1">
                      <a:alpha val="34000"/>
                    </a:schemeClr>
                  </a:outerShdw>
                </a:effectLst>
                <a:latin typeface="+mn-lt"/>
                <a:ea typeface="+mn-ea"/>
                <a:cs typeface="Arial" pitchFamily="34" charset="0"/>
              </a:defRPr>
            </a:lvl1pPr>
          </a:lstStyle>
          <a:p>
            <a:pPr lvl="0"/>
            <a:r>
              <a:rPr lang="ru-RU" noProof="0"/>
              <a:t>Образец текста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пользуется для слайдов с кодом программного обеспече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/>
              <a:t>Образец заголовка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>
          <a:xfrm>
            <a:off x="722313" y="1905000"/>
            <a:ext cx="8040688" cy="2117503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3B1180-8A53-48DB-9A14-1B82260264A6}" type="datetimeFigureOut">
              <a:rPr lang="ru-RU"/>
              <a:pPr>
                <a:defRPr/>
              </a:pPr>
              <a:t>30.01.2025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AB7320-9723-41EB-8394-13D0699AF31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85041951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1595FF-2F81-4E8D-8792-01BF8DE2F042}" type="datetimeFigureOut">
              <a:rPr lang="ru-RU"/>
              <a:pPr>
                <a:defRPr/>
              </a:pPr>
              <a:t>30.01.2025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6CB641-6A39-4DC6-967E-C761ABA878D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92017552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DFC5DA-7E0F-46EF-9D61-AE77DBA140A1}" type="datetimeFigureOut">
              <a:rPr lang="ru-RU"/>
              <a:pPr>
                <a:defRPr/>
              </a:pPr>
              <a:t>30.01.2025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153EA7-8B2F-47EC-BC77-465C666AFCB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08883290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AD437B-EFA7-46AA-B2D3-FA44F394C720}" type="datetimeFigureOut">
              <a:rPr lang="ru-RU"/>
              <a:pPr>
                <a:defRPr/>
              </a:pPr>
              <a:t>30.01.2025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7E908F-08D5-4918-8321-49FC72766C0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34495371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708422-42C9-4AD2-8686-29A6CF298F0A}" type="datetimeFigureOut">
              <a:rPr lang="ru-RU"/>
              <a:pPr>
                <a:defRPr/>
              </a:pPr>
              <a:t>30.01.2025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341EDC-0B0B-4F4F-8979-2BDE139F148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5214561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41BC45-94EA-4075-9D07-03E6E74DD2E0}" type="datetimeFigureOut">
              <a:rPr lang="ru-RU"/>
              <a:pPr>
                <a:defRPr/>
              </a:pPr>
              <a:t>30.01.2025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F46276-A655-4234-A0D3-6ACF66ED6D0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67501037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267470-731C-4914-81FD-C4D3540D2173}" type="datetimeFigureOut">
              <a:rPr lang="ru-RU"/>
              <a:pPr>
                <a:defRPr/>
              </a:pPr>
              <a:t>30.01.2025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131E7-52F7-43B7-8A76-12777EA1559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79529273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AFD66A-010C-46BD-968E-7A6BA7ED68B7}" type="datetimeFigureOut">
              <a:rPr lang="ru-RU"/>
              <a:pPr>
                <a:defRPr/>
              </a:pPr>
              <a:t>30.01.2025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179063-D2F5-460C-82F0-A220486F344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92355424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15CBEF-69DD-4FAC-8585-44148E0E27D6}" type="datetimeFigureOut">
              <a:rPr lang="ru-RU"/>
              <a:pPr>
                <a:defRPr/>
              </a:pPr>
              <a:t>30.01.2025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0FBECC-12ED-44A7-BF5F-11E54AB2262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74051379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90A363-CB1E-491F-AF12-0F481C32B664}" type="datetimeFigureOut">
              <a:rPr lang="ru-RU"/>
              <a:pPr>
                <a:defRPr/>
              </a:pPr>
              <a:t>30.01.2025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A3D2C7-3608-4F11-BF9C-49854218114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85531158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66676B-9C9F-4FAD-8B5F-C23770A2CEA5}" type="datetimeFigureOut">
              <a:rPr lang="ru-RU"/>
              <a:pPr>
                <a:defRPr/>
              </a:pPr>
              <a:t>30.01.2025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B2D434-50E2-4A12-9AB8-A0945D53915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49216855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803405"/>
            <a:ext cx="73152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632201"/>
            <a:ext cx="73152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32170" y="4323845"/>
            <a:ext cx="2297429" cy="365125"/>
          </a:xfrm>
        </p:spPr>
        <p:txBody>
          <a:bodyPr/>
          <a:lstStyle/>
          <a:p>
            <a:pPr>
              <a:defRPr/>
            </a:pPr>
            <a:fld id="{2A3700E7-60F4-429F-ACC0-F064C3EF66DA}" type="datetimeFigureOut">
              <a:rPr lang="en-US" smtClean="0"/>
              <a:pPr>
                <a:defRPr/>
              </a:pPr>
              <a:t>1/30/2025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14400" y="4323846"/>
            <a:ext cx="4880610" cy="365125"/>
          </a:xfrm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57900" y="1430867"/>
            <a:ext cx="2171700" cy="365125"/>
          </a:xfrm>
        </p:spPr>
        <p:txBody>
          <a:bodyPr/>
          <a:lstStyle/>
          <a:p>
            <a:pPr>
              <a:defRPr/>
            </a:pPr>
            <a:fld id="{05E724A3-952C-4400-A652-91AFEBCA4633}" type="slidenum">
              <a:rPr lang="en-US" smtClean="0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2171319"/>
      </p:ext>
    </p:extLst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16B8667-D02A-474F-9B75-AD1E757D1942}" type="datetimeFigureOut">
              <a:rPr lang="en-US" smtClean="0"/>
              <a:pPr>
                <a:defRPr/>
              </a:pPr>
              <a:t>1/30/2025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B84972-B032-4413-ABAD-F91FDEF7BBAC}" type="slidenum">
              <a:rPr lang="en-US" smtClean="0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1240439"/>
      </p:ext>
    </p:extLst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753534"/>
            <a:ext cx="7955280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0" y="3641726"/>
            <a:ext cx="7955281" cy="1354134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532152A2-4746-422E-AF2E-374F651B1228}" type="datetimeFigureOut">
              <a:rPr lang="en-US" smtClean="0"/>
              <a:pPr>
                <a:defRPr/>
              </a:pPr>
              <a:t>1/30/2025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3" cy="365125"/>
          </a:xfrm>
        </p:spPr>
        <p:txBody>
          <a:bodyPr/>
          <a:lstStyle/>
          <a:p>
            <a:pPr>
              <a:defRPr/>
            </a:pPr>
            <a:fld id="{E08C7D95-9722-455A-A25F-37385AED3E82}" type="slidenum">
              <a:rPr lang="en-US" smtClean="0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097229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4360" y="2194560"/>
            <a:ext cx="3910579" cy="406908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2099" y="2194560"/>
            <a:ext cx="3907540" cy="406908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D2CA633-760B-4E1F-8279-B10E81E05AD7}" type="datetimeFigureOut">
              <a:rPr lang="en-US" smtClean="0"/>
              <a:pPr>
                <a:defRPr/>
              </a:pPr>
              <a:t>1/30/2025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4EFF23-4E01-4244-B984-15953987F4A2}" type="slidenum">
              <a:rPr lang="en-US" smtClean="0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267558"/>
      </p:ext>
    </p:extLst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1700" y="762000"/>
            <a:ext cx="6377940" cy="12954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1279" y="2183802"/>
            <a:ext cx="3683659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359" y="3132667"/>
            <a:ext cx="3910579" cy="31309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9018" y="2183802"/>
            <a:ext cx="368062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2098" y="3132667"/>
            <a:ext cx="3907541" cy="31309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D6C8928-2067-47AA-983D-3FDB8B3F2E1E}" type="datetimeFigureOut">
              <a:rPr lang="en-US" smtClean="0"/>
              <a:pPr>
                <a:defRPr/>
              </a:pPr>
              <a:t>1/30/2025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29016A-DECE-41E5-B307-2BC1B3A98530}" type="slidenum">
              <a:rPr lang="en-US" smtClean="0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2322658"/>
      </p:ext>
    </p:extLst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806364B-FCD4-440D-9F1A-4378CC13AE3D}" type="datetimeFigureOut">
              <a:rPr lang="en-US" smtClean="0"/>
              <a:pPr>
                <a:defRPr/>
              </a:pPr>
              <a:t>1/30/2025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0B0AA7-FC16-4F46-B52C-C56C3E0C2029}" type="slidenum">
              <a:rPr lang="en-US" smtClean="0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9894682"/>
      </p:ext>
    </p:extLst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38CC36C-34D2-4CA6-9172-37704410B773}" type="datetimeFigureOut">
              <a:rPr lang="en-US" smtClean="0"/>
              <a:pPr>
                <a:defRPr/>
              </a:pPr>
              <a:t>1/30/2025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4AEAE9-555B-43B1-AEED-DC485E22D9EE}" type="slidenum">
              <a:rPr lang="en-US" smtClean="0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735807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1524000"/>
            <a:ext cx="30861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746760"/>
            <a:ext cx="4663440" cy="5516880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3124200"/>
            <a:ext cx="3086100" cy="31394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D583C54-E954-447E-A215-B40FCE100D77}" type="datetimeFigureOut">
              <a:rPr lang="en-US" smtClean="0"/>
              <a:pPr>
                <a:defRPr/>
              </a:pPr>
              <a:t>1/30/2025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CA5440-CFB6-4F6E-B0E8-9FE58F2F69A5}" type="slidenum">
              <a:rPr lang="en-US" smtClean="0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046549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1524000"/>
            <a:ext cx="407573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77524" y="751242"/>
            <a:ext cx="3674234" cy="5512398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3124200"/>
            <a:ext cx="4075730" cy="31394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C9A11C0-DCBD-4222-98BF-19EF09176CFC}" type="datetimeFigureOut">
              <a:rPr lang="en-US" smtClean="0"/>
              <a:pPr>
                <a:defRPr/>
              </a:pPr>
              <a:t>1/30/2025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11D731-19A7-44F0-B90F-4AE49EDA9861}" type="slidenum">
              <a:rPr lang="en-US" smtClean="0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537928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55" y="4697361"/>
            <a:ext cx="7956482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94355" y="977035"/>
            <a:ext cx="7950260" cy="340697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5516716"/>
            <a:ext cx="7955280" cy="746924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48BC4-3DF5-4D99-A6D7-494F2C6AB06F}" type="datetimeFigureOut">
              <a:rPr lang="ru-RU" smtClean="0"/>
              <a:t>30.01.2025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9BEF9-24CA-41D9-8D0F-8D111C7636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263368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753533"/>
            <a:ext cx="795528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649134"/>
            <a:ext cx="7772400" cy="1330852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41A48BC4-3DF5-4D99-A6D7-494F2C6AB06F}" type="datetimeFigureOut">
              <a:rPr lang="ru-RU" smtClean="0"/>
              <a:t>30.01.2025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1479BEF9-24CA-41D9-8D0F-8D111C7636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799041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351" y="753534"/>
            <a:ext cx="7613650" cy="2756234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977899" y="3509768"/>
            <a:ext cx="7194552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174597"/>
            <a:ext cx="7778752" cy="821265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41A48BC4-3DF5-4D99-A6D7-494F2C6AB06F}" type="datetimeFigureOut">
              <a:rPr lang="ru-RU" smtClean="0"/>
              <a:t>30.01.2025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79438"/>
            <a:ext cx="4830656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1479BEF9-24CA-41D9-8D0F-8D111C7636B5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231458" y="80772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46733" y="302133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1196938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124702"/>
            <a:ext cx="7774782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92" y="3648316"/>
            <a:ext cx="7773608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78884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41A48BC4-3DF5-4D99-A6D7-494F2C6AB06F}" type="datetimeFigureOut">
              <a:rPr lang="ru-RU" smtClean="0"/>
              <a:t>30.01.2025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78884"/>
            <a:ext cx="4830656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1479BEF9-24CA-41D9-8D0F-8D111C7636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312532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171701" y="762000"/>
            <a:ext cx="6377939" cy="130386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94361" y="2202080"/>
            <a:ext cx="2560320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94360" y="2904564"/>
            <a:ext cx="2560320" cy="335907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02237" y="2201333"/>
            <a:ext cx="2560320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00781" y="2904068"/>
            <a:ext cx="2560320" cy="335957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9319" y="2192866"/>
            <a:ext cx="2560320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89320" y="2904564"/>
            <a:ext cx="2560320" cy="335907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48BC4-3DF5-4D99-A6D7-494F2C6AB06F}" type="datetimeFigureOut">
              <a:rPr lang="ru-RU" smtClean="0"/>
              <a:t>30.01.2025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9BEF9-24CA-41D9-8D0F-8D111C7636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098244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171702" y="762000"/>
            <a:ext cx="6381984" cy="12954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94360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94360" y="2331720"/>
            <a:ext cx="2560320" cy="15073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94360" y="4796103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91873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291872" y="2331720"/>
            <a:ext cx="2560320" cy="1509862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290858" y="4796102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93365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93364" y="2331721"/>
            <a:ext cx="2560320" cy="1508919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93272" y="4796100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48BC4-3DF5-4D99-A6D7-494F2C6AB06F}" type="datetimeFigureOut">
              <a:rPr lang="ru-RU" smtClean="0"/>
              <a:t>30.01.2025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9BEF9-24CA-41D9-8D0F-8D111C7636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762719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4360" y="2194560"/>
            <a:ext cx="7955280" cy="406908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D3816DF-213E-421B-92D3-C068DBB023D6}" type="datetime8">
              <a:rPr lang="en-US" smtClean="0"/>
              <a:pPr>
                <a:defRPr/>
              </a:pPr>
              <a:t>1/30/2025 3:17 PM</a:t>
            </a:fld>
            <a:endParaRPr lang="en-US" sz="11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72DFC0-AB26-4E20-A0EA-D48037D78C5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83515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6590" y="747183"/>
            <a:ext cx="1543050" cy="424867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4360" y="746126"/>
            <a:ext cx="6278035" cy="424973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8D3816DF-213E-421B-92D3-C068DBB023D6}" type="datetime8">
              <a:rPr lang="en-US" smtClean="0"/>
              <a:pPr>
                <a:defRPr/>
              </a:pPr>
              <a:t>1/30/2025 3:17 PM</a:t>
            </a:fld>
            <a:endParaRPr lang="en-US" sz="11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pPr>
              <a:defRPr/>
            </a:pPr>
            <a:fld id="{C56A9CC4-A8C5-426B-9830-4AC923C69C8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6344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41.xml"/><Relationship Id="rId2" Type="http://schemas.openxmlformats.org/officeDocument/2006/relationships/slideLayout" Target="../slideLayouts/slideLayout26.xml"/><Relationship Id="rId16" Type="http://schemas.openxmlformats.org/officeDocument/2006/relationships/slideLayout" Target="../slideLayouts/slideLayout40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34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516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noProof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381000" y="1412875"/>
            <a:ext cx="8382000" cy="213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pic>
        <p:nvPicPr>
          <p:cNvPr id="1028" name="Рисунок 3" descr="bottombar.png"/>
          <p:cNvPicPr>
            <a:picLocks noChangeAspect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0" y="6299200"/>
            <a:ext cx="9144000" cy="557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382" r:id="rId1"/>
    <p:sldLayoutId id="2147485391" r:id="rId2"/>
    <p:sldLayoutId id="2147485383" r:id="rId3"/>
    <p:sldLayoutId id="2147485384" r:id="rId4"/>
    <p:sldLayoutId id="2147485385" r:id="rId5"/>
    <p:sldLayoutId id="2147485386" r:id="rId6"/>
    <p:sldLayoutId id="2147485387" r:id="rId7"/>
    <p:sldLayoutId id="2147485388" r:id="rId8"/>
    <p:sldLayoutId id="2147485389" r:id="rId9"/>
    <p:sldLayoutId id="2147485392" r:id="rId10"/>
    <p:sldLayoutId id="2147485393" r:id="rId11"/>
    <p:sldLayoutId id="2147485394" r:id="rId12"/>
  </p:sldLayoutIdLst>
  <p:transition>
    <p:fade/>
  </p:transition>
  <p:txStyles>
    <p:titleStyle>
      <a:lvl1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lang="en-US" sz="4800" spc="-150" dirty="0">
          <a:ln w="3175">
            <a:noFill/>
          </a:ln>
          <a:solidFill>
            <a:srgbClr val="005825"/>
          </a:solidFill>
          <a:latin typeface="+mj-lt"/>
          <a:ea typeface="+mn-ea"/>
          <a:cs typeface="Arial" pitchFamily="34" charset="0"/>
        </a:defRPr>
      </a:lvl1pPr>
      <a:lvl2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rgbClr val="005825"/>
          </a:solidFill>
          <a:latin typeface="Calibri" pitchFamily="34" charset="0"/>
          <a:cs typeface="Arial" pitchFamily="34" charset="0"/>
        </a:defRPr>
      </a:lvl2pPr>
      <a:lvl3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rgbClr val="005825"/>
          </a:solidFill>
          <a:latin typeface="Calibri" pitchFamily="34" charset="0"/>
          <a:cs typeface="Arial" pitchFamily="34" charset="0"/>
        </a:defRPr>
      </a:lvl3pPr>
      <a:lvl4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rgbClr val="005825"/>
          </a:solidFill>
          <a:latin typeface="Calibri" pitchFamily="34" charset="0"/>
          <a:cs typeface="Arial" pitchFamily="34" charset="0"/>
        </a:defRPr>
      </a:lvl4pPr>
      <a:lvl5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rgbClr val="005825"/>
          </a:solidFill>
          <a:latin typeface="Calibri" pitchFamily="34" charset="0"/>
          <a:cs typeface="Arial" pitchFamily="34" charset="0"/>
        </a:defRPr>
      </a:lvl5pPr>
      <a:lvl6pPr marL="4572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rgbClr val="005825"/>
          </a:solidFill>
          <a:latin typeface="Calibri" pitchFamily="34" charset="0"/>
          <a:cs typeface="Arial" pitchFamily="34" charset="0"/>
        </a:defRPr>
      </a:lvl6pPr>
      <a:lvl7pPr marL="9144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rgbClr val="005825"/>
          </a:solidFill>
          <a:latin typeface="Calibri" pitchFamily="34" charset="0"/>
          <a:cs typeface="Arial" pitchFamily="34" charset="0"/>
        </a:defRPr>
      </a:lvl7pPr>
      <a:lvl8pPr marL="13716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rgbClr val="005825"/>
          </a:solidFill>
          <a:latin typeface="Calibri" pitchFamily="34" charset="0"/>
          <a:cs typeface="Arial" pitchFamily="34" charset="0"/>
        </a:defRPr>
      </a:lvl8pPr>
      <a:lvl9pPr marL="18288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rgbClr val="005825"/>
          </a:solidFill>
          <a:latin typeface="Calibri" pitchFamily="34" charset="0"/>
          <a:cs typeface="Arial" pitchFamily="34" charset="0"/>
        </a:defRPr>
      </a:lvl9pPr>
    </p:titleStyle>
    <p:bodyStyle>
      <a:lvl1pPr marL="396875" indent="-396875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Blip>
          <a:blip r:embed="rId16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96875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Blip>
          <a:blip r:embed="rId17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258888" indent="-344488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Blip>
          <a:blip r:embed="rId17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4963" indent="-346075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Blip>
          <a:blip r:embed="rId17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941513" indent="-336550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Blip>
          <a:blip r:embed="rId17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Рисунок 3" descr="white rectangle.png"/>
          <p:cNvPicPr>
            <a:picLocks noChangeAspect="1"/>
          </p:cNvPicPr>
          <p:nvPr/>
        </p:nvPicPr>
        <p:blipFill>
          <a:blip r:embed="rId4"/>
          <a:srcRect b="10452"/>
          <a:stretch>
            <a:fillRect/>
          </a:stretch>
        </p:blipFill>
        <p:spPr bwMode="auto">
          <a:xfrm>
            <a:off x="0" y="1300163"/>
            <a:ext cx="9144000" cy="5557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516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noProof="0"/>
              <a:t>Образец заголовка</a:t>
            </a:r>
          </a:p>
        </p:txBody>
      </p:sp>
      <p:sp>
        <p:nvSpPr>
          <p:cNvPr id="2052" name="Текст 2"/>
          <p:cNvSpPr>
            <a:spLocks noGrp="1"/>
          </p:cNvSpPr>
          <p:nvPr>
            <p:ph type="body" idx="1"/>
          </p:nvPr>
        </p:nvSpPr>
        <p:spPr bwMode="auto">
          <a:xfrm>
            <a:off x="722313" y="1905000"/>
            <a:ext cx="8040687" cy="210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390" r:id="rId1"/>
  </p:sldLayoutIdLst>
  <p:transition>
    <p:fade/>
  </p:transition>
  <p:txStyles>
    <p:titleStyle>
      <a:lvl1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lang="en-US" sz="4800" spc="-150" dirty="0">
          <a:ln w="3175">
            <a:noFill/>
          </a:ln>
          <a:solidFill>
            <a:srgbClr val="005825"/>
          </a:solidFill>
          <a:latin typeface="+mj-lt"/>
          <a:ea typeface="+mn-ea"/>
          <a:cs typeface="Arial" pitchFamily="34" charset="0"/>
        </a:defRPr>
      </a:lvl1pPr>
      <a:lvl2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rgbClr val="005825"/>
          </a:solidFill>
          <a:latin typeface="Calibri" pitchFamily="34" charset="0"/>
          <a:cs typeface="Arial" pitchFamily="34" charset="0"/>
        </a:defRPr>
      </a:lvl2pPr>
      <a:lvl3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rgbClr val="005825"/>
          </a:solidFill>
          <a:latin typeface="Calibri" pitchFamily="34" charset="0"/>
          <a:cs typeface="Arial" pitchFamily="34" charset="0"/>
        </a:defRPr>
      </a:lvl3pPr>
      <a:lvl4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rgbClr val="005825"/>
          </a:solidFill>
          <a:latin typeface="Calibri" pitchFamily="34" charset="0"/>
          <a:cs typeface="Arial" pitchFamily="34" charset="0"/>
        </a:defRPr>
      </a:lvl4pPr>
      <a:lvl5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rgbClr val="005825"/>
          </a:solidFill>
          <a:latin typeface="Calibri" pitchFamily="34" charset="0"/>
          <a:cs typeface="Arial" pitchFamily="34" charset="0"/>
        </a:defRPr>
      </a:lvl5pPr>
      <a:lvl6pPr marL="4572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rgbClr val="005825"/>
          </a:solidFill>
          <a:latin typeface="Calibri" pitchFamily="34" charset="0"/>
          <a:cs typeface="Arial" pitchFamily="34" charset="0"/>
        </a:defRPr>
      </a:lvl6pPr>
      <a:lvl7pPr marL="9144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rgbClr val="005825"/>
          </a:solidFill>
          <a:latin typeface="Calibri" pitchFamily="34" charset="0"/>
          <a:cs typeface="Arial" pitchFamily="34" charset="0"/>
        </a:defRPr>
      </a:lvl7pPr>
      <a:lvl8pPr marL="13716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rgbClr val="005825"/>
          </a:solidFill>
          <a:latin typeface="Calibri" pitchFamily="34" charset="0"/>
          <a:cs typeface="Arial" pitchFamily="34" charset="0"/>
        </a:defRPr>
      </a:lvl8pPr>
      <a:lvl9pPr marL="18288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rgbClr val="005825"/>
          </a:solidFill>
          <a:latin typeface="Calibri" pitchFamily="34" charset="0"/>
          <a:cs typeface="Arial" pitchFamily="34" charset="0"/>
        </a:defRPr>
      </a:lvl9pPr>
    </p:titleStyle>
    <p:bodyStyle>
      <a:lvl1pPr marL="342900" indent="-342900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Font typeface="Arial" pitchFamily="34" charset="0"/>
        <a:buChar char="•"/>
        <a:defRPr sz="30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1pPr>
      <a:lvl2pPr marL="384175" indent="-6350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Font typeface="Arial" pitchFamily="34" charset="0"/>
        <a:buChar char="–"/>
        <a:defRPr sz="28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2pPr>
      <a:lvl3pPr marL="760413" indent="-6350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Font typeface="Arial" pitchFamily="34" charset="0"/>
        <a:buChar char="•"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3pPr>
      <a:lvl4pPr marL="1093788" indent="6350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Font typeface="Arial" pitchFamily="34" charset="0"/>
        <a:buChar char="–"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4pPr>
      <a:lvl5pPr marL="1425575" indent="403225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Font typeface="Arial" pitchFamily="34" charset="0"/>
        <a:buChar char="»"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D9D9">
            <a:alpha val="14117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4E16873-E806-43DD-A217-788E26185833}" type="datetimeFigureOut">
              <a:rPr lang="ru-RU"/>
              <a:pPr>
                <a:defRPr/>
              </a:pPr>
              <a:t>30.01.2025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B23DE5B1-9586-43F6-9B22-8290D971A1B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63147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407" r:id="rId1"/>
    <p:sldLayoutId id="2147485408" r:id="rId2"/>
    <p:sldLayoutId id="2147485409" r:id="rId3"/>
    <p:sldLayoutId id="2147485410" r:id="rId4"/>
    <p:sldLayoutId id="2147485411" r:id="rId5"/>
    <p:sldLayoutId id="2147485412" r:id="rId6"/>
    <p:sldLayoutId id="2147485413" r:id="rId7"/>
    <p:sldLayoutId id="2147485414" r:id="rId8"/>
    <p:sldLayoutId id="2147485415" r:id="rId9"/>
    <p:sldLayoutId id="2147485416" r:id="rId10"/>
    <p:sldLayoutId id="2147485417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810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71700" y="764373"/>
            <a:ext cx="637794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0" y="2194560"/>
            <a:ext cx="7955280" cy="4069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12230" y="6356351"/>
            <a:ext cx="21374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4360" y="6355846"/>
            <a:ext cx="56807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72250" y="381001"/>
            <a:ext cx="19773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8329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503" r:id="rId1"/>
    <p:sldLayoutId id="2147485504" r:id="rId2"/>
    <p:sldLayoutId id="2147485505" r:id="rId3"/>
    <p:sldLayoutId id="2147485506" r:id="rId4"/>
    <p:sldLayoutId id="2147485507" r:id="rId5"/>
    <p:sldLayoutId id="2147485508" r:id="rId6"/>
    <p:sldLayoutId id="2147485509" r:id="rId7"/>
    <p:sldLayoutId id="2147485510" r:id="rId8"/>
    <p:sldLayoutId id="2147485511" r:id="rId9"/>
    <p:sldLayoutId id="2147485512" r:id="rId10"/>
    <p:sldLayoutId id="2147485513" r:id="rId11"/>
    <p:sldLayoutId id="2147485514" r:id="rId12"/>
    <p:sldLayoutId id="2147485515" r:id="rId13"/>
    <p:sldLayoutId id="2147485516" r:id="rId14"/>
    <p:sldLayoutId id="2147485517" r:id="rId15"/>
    <p:sldLayoutId id="2147485518" r:id="rId16"/>
    <p:sldLayoutId id="2147485519" r:id="rId17"/>
  </p:sldLayoutIdLst>
  <p:transition>
    <p:fade/>
  </p:transition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31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30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0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8.xml"/><Relationship Id="rId3" Type="http://schemas.openxmlformats.org/officeDocument/2006/relationships/diagramLayout" Target="../diagrams/layout7.xml"/><Relationship Id="rId7" Type="http://schemas.openxmlformats.org/officeDocument/2006/relationships/diagramData" Target="../diagrams/data8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31.xml"/><Relationship Id="rId6" Type="http://schemas.microsoft.com/office/2007/relationships/diagramDrawing" Target="../diagrams/drawing7.xml"/><Relationship Id="rId11" Type="http://schemas.microsoft.com/office/2007/relationships/diagramDrawing" Target="../diagrams/drawing8.xml"/><Relationship Id="rId5" Type="http://schemas.openxmlformats.org/officeDocument/2006/relationships/diagramColors" Target="../diagrams/colors7.xml"/><Relationship Id="rId10" Type="http://schemas.openxmlformats.org/officeDocument/2006/relationships/diagramColors" Target="../diagrams/colors8.xml"/><Relationship Id="rId4" Type="http://schemas.openxmlformats.org/officeDocument/2006/relationships/diagramQuickStyle" Target="../diagrams/quickStyle7.xml"/><Relationship Id="rId9" Type="http://schemas.openxmlformats.org/officeDocument/2006/relationships/diagramQuickStyle" Target="../diagrams/quickStyle8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.xml"/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1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1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31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31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6.xml"/><Relationship Id="rId6" Type="http://schemas.openxmlformats.org/officeDocument/2006/relationships/diagramColors" Target="../diagrams/colors13.xml"/><Relationship Id="rId5" Type="http://schemas.openxmlformats.org/officeDocument/2006/relationships/diagramQuickStyle" Target="../diagrams/quickStyle13.xml"/><Relationship Id="rId4" Type="http://schemas.openxmlformats.org/officeDocument/2006/relationships/diagramLayout" Target="../diagrams/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6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mailto:fin_smid@post.eao.ru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179512" y="404664"/>
            <a:ext cx="8712968" cy="5040560"/>
          </a:xfrm>
        </p:spPr>
        <p:txBody>
          <a:bodyPr>
            <a:noAutofit/>
          </a:bodyPr>
          <a:lstStyle/>
          <a:p>
            <a:pPr algn="just"/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/>
              <a:t/>
            </a:r>
            <a:br>
              <a:rPr lang="ru-RU" sz="4000" dirty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/>
              <a:t/>
            </a:r>
            <a:br>
              <a:rPr lang="ru-RU" sz="4000" dirty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/>
              <a:t/>
            </a:r>
            <a:br>
              <a:rPr lang="ru-RU" sz="4000" dirty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/>
              <a:t/>
            </a:r>
            <a:br>
              <a:rPr lang="ru-RU" sz="4000" dirty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/>
              <a:t/>
            </a:r>
            <a:br>
              <a:rPr lang="ru-RU" sz="4000" dirty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500" b="1" dirty="0" smtClean="0"/>
              <a:t>Брошюра «БЮДЖЕТ для граждан»</a:t>
            </a:r>
            <a:br>
              <a:rPr lang="ru-RU" sz="4500" b="1" dirty="0" smtClean="0"/>
            </a:br>
            <a:r>
              <a:rPr lang="ru-RU" sz="4000" dirty="0"/>
              <a:t/>
            </a:r>
            <a:br>
              <a:rPr lang="ru-RU" sz="4000" dirty="0"/>
            </a:br>
            <a:r>
              <a:rPr lang="ru-RU" sz="3500" dirty="0" smtClean="0"/>
              <a:t>по бюджету </a:t>
            </a:r>
            <a:r>
              <a:rPr lang="ru-RU" sz="3500" dirty="0" err="1" smtClean="0"/>
              <a:t>смидовичского</a:t>
            </a:r>
            <a:r>
              <a:rPr lang="ru-RU" sz="3500" dirty="0" smtClean="0"/>
              <a:t> муниципального района на </a:t>
            </a:r>
            <a:r>
              <a:rPr lang="ru-RU" sz="3500" dirty="0" smtClean="0"/>
              <a:t>2025 </a:t>
            </a:r>
            <a:r>
              <a:rPr lang="ru-RU" sz="3500" dirty="0" smtClean="0"/>
              <a:t>год и плановый период </a:t>
            </a:r>
            <a:r>
              <a:rPr lang="ru-RU" sz="3500" dirty="0" smtClean="0"/>
              <a:t>2026 </a:t>
            </a:r>
            <a:r>
              <a:rPr lang="ru-RU" sz="3500" dirty="0" smtClean="0"/>
              <a:t>и </a:t>
            </a:r>
            <a:r>
              <a:rPr lang="ru-RU" sz="3500" dirty="0" smtClean="0"/>
              <a:t>2027 </a:t>
            </a:r>
            <a:r>
              <a:rPr lang="ru-RU" sz="3500" dirty="0" smtClean="0"/>
              <a:t>годов</a:t>
            </a:r>
            <a:endParaRPr lang="ru-RU" sz="3500" dirty="0"/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1"/>
          <p:cNvSpPr>
            <a:spLocks noGrp="1"/>
          </p:cNvSpPr>
          <p:nvPr>
            <p:ph type="title"/>
          </p:nvPr>
        </p:nvSpPr>
        <p:spPr>
          <a:xfrm>
            <a:off x="428625" y="500063"/>
            <a:ext cx="8229600" cy="11430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ru-RU" b="1" dirty="0">
                <a:solidFill>
                  <a:srgbClr val="00B050"/>
                </a:solidFill>
              </a:rPr>
              <a:t>Что такое «бюджет для граждан»</a:t>
            </a:r>
            <a:br>
              <a:rPr lang="ru-RU" b="1" dirty="0">
                <a:solidFill>
                  <a:srgbClr val="00B050"/>
                </a:solidFill>
              </a:rPr>
            </a:b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10243" name="Объект 2"/>
          <p:cNvSpPr>
            <a:spLocks noGrp="1"/>
          </p:cNvSpPr>
          <p:nvPr>
            <p:ph idx="1"/>
          </p:nvPr>
        </p:nvSpPr>
        <p:spPr>
          <a:xfrm>
            <a:off x="500063" y="1928813"/>
            <a:ext cx="8229600" cy="4525962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r>
              <a:rPr lang="ru-RU" sz="2000" b="1" dirty="0" smtClean="0"/>
              <a:t>«</a:t>
            </a:r>
            <a:r>
              <a:rPr lang="ru-RU" sz="2000" b="1" dirty="0"/>
              <a:t>Бюджет для граждан» - информационный сборник, который познакомит население </a:t>
            </a:r>
            <a:r>
              <a:rPr lang="ru-RU" sz="2000" b="1" dirty="0" smtClean="0"/>
              <a:t>района с </a:t>
            </a:r>
            <a:r>
              <a:rPr lang="ru-RU" sz="2000" b="1" dirty="0"/>
              <a:t>основными положениями нашего главного финансового документа, а именно бюджетом </a:t>
            </a:r>
            <a:r>
              <a:rPr lang="ru-RU" sz="2000" b="1" dirty="0" smtClean="0"/>
              <a:t>Смидовичского муниципального района на </a:t>
            </a:r>
            <a:r>
              <a:rPr lang="ru-RU" sz="2000" b="1" dirty="0" smtClean="0"/>
              <a:t>2025 </a:t>
            </a:r>
            <a:r>
              <a:rPr lang="ru-RU" sz="2000" b="1" dirty="0"/>
              <a:t>год и на плановый период </a:t>
            </a:r>
            <a:r>
              <a:rPr lang="ru-RU" sz="2000" b="1" dirty="0" smtClean="0"/>
              <a:t>2026 </a:t>
            </a:r>
            <a:r>
              <a:rPr lang="ru-RU" sz="2000" b="1" dirty="0"/>
              <a:t>и </a:t>
            </a:r>
            <a:r>
              <a:rPr lang="ru-RU" sz="2000" b="1" dirty="0" smtClean="0"/>
              <a:t>2027 </a:t>
            </a:r>
            <a:r>
              <a:rPr lang="ru-RU" sz="2000" b="1" dirty="0"/>
              <a:t>годов. В сборнике в доступной форме представлено описание доходов, расходов и их структуры, приоритетные направления расходования бюджетных средств, объемы бюджетных ассигнований, направляемых на финансирование социально-значимых мероприятий </a:t>
            </a:r>
            <a:r>
              <a:rPr lang="ru-RU" sz="2000" b="1" dirty="0" smtClean="0"/>
              <a:t>в </a:t>
            </a:r>
            <a:r>
              <a:rPr lang="ru-RU" sz="2000" b="1" dirty="0"/>
              <a:t>других сферах.</a:t>
            </a:r>
            <a:endParaRPr lang="ru-RU" sz="2000" dirty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r>
              <a:rPr lang="ru-RU" sz="2000" b="1" dirty="0"/>
              <a:t> </a:t>
            </a:r>
            <a:r>
              <a:rPr lang="ru-RU" sz="2000" b="1" dirty="0" smtClean="0"/>
              <a:t>«</a:t>
            </a:r>
            <a:r>
              <a:rPr lang="ru-RU" sz="2000" b="1" dirty="0"/>
              <a:t>Бюджет для граждан» нацелен на широкий круг пользователей – всех граждан </a:t>
            </a:r>
            <a:r>
              <a:rPr lang="ru-RU" sz="2000" b="1" dirty="0" smtClean="0"/>
              <a:t>Смидовичского муниципального района, </a:t>
            </a:r>
            <a:r>
              <a:rPr lang="ru-RU" sz="2000" b="1" dirty="0"/>
              <a:t>интересы которых в той или иной мере затронуты местным бюджетом.</a:t>
            </a:r>
            <a:endParaRPr lang="ru-RU" sz="2000" dirty="0"/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542925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b="1" dirty="0">
                <a:solidFill>
                  <a:srgbClr val="00B050"/>
                </a:solidFill>
              </a:rPr>
              <a:t>Что такое </a:t>
            </a:r>
            <a:r>
              <a:rPr lang="ru-RU" b="1" dirty="0" smtClean="0">
                <a:solidFill>
                  <a:srgbClr val="00B050"/>
                </a:solidFill>
              </a:rPr>
              <a:t>бюджет</a:t>
            </a:r>
            <a:endParaRPr lang="ru-RU" b="1" dirty="0">
              <a:solidFill>
                <a:srgbClr val="00B050"/>
              </a:solidFill>
            </a:endParaRPr>
          </a:p>
        </p:txBody>
      </p:sp>
      <p:sp>
        <p:nvSpPr>
          <p:cNvPr id="21507" name="Содержимое 2"/>
          <p:cNvSpPr>
            <a:spLocks noGrp="1"/>
          </p:cNvSpPr>
          <p:nvPr>
            <p:ph idx="1"/>
          </p:nvPr>
        </p:nvSpPr>
        <p:spPr>
          <a:xfrm>
            <a:off x="304800" y="1277938"/>
            <a:ext cx="8686800" cy="4865687"/>
          </a:xfrm>
        </p:spPr>
        <p:txBody>
          <a:bodyPr/>
          <a:lstStyle/>
          <a:p>
            <a:pPr eaLnBrk="1" hangingPunct="1"/>
            <a:r>
              <a:rPr lang="ru-RU" sz="1800" b="1" i="1" dirty="0">
                <a:latin typeface="Times New Roman" pitchFamily="18" charset="0"/>
                <a:cs typeface="Times New Roman" pitchFamily="18" charset="0"/>
              </a:rPr>
              <a:t>Бюджет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– это форма образования и расходования денежных средств, предназначенных для финансового обеспечения задач и функций местного самоуправления. Бюджет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района -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это план  доходов и расходов 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органов местного самоуправления Смидовичского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муниципального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района (администрация муниципального района, Собрание депутатов,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Контрольно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– счетная палата).</a:t>
            </a:r>
            <a:endParaRPr lang="ru-RU" sz="1800" dirty="0"/>
          </a:p>
        </p:txBody>
      </p:sp>
      <p:pic>
        <p:nvPicPr>
          <p:cNvPr id="1028" name="Picture 4" descr="https://ugra-tv.ru/upload/iblock/371/371ab87f72149072033c4570ee491a8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740" y="2852936"/>
            <a:ext cx="7742921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7260" y="80943"/>
            <a:ext cx="8229600" cy="633413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1800" b="1" dirty="0"/>
              <a:t/>
            </a:r>
            <a:br>
              <a:rPr lang="ru-RU" sz="1800" b="1" dirty="0"/>
            </a:br>
            <a:r>
              <a:rPr lang="ru-RU" sz="1800" b="1" dirty="0"/>
              <a:t/>
            </a:r>
            <a:br>
              <a:rPr lang="ru-RU" sz="1800" b="1" dirty="0"/>
            </a:br>
            <a:r>
              <a:rPr lang="ru-RU" sz="1600" b="1" dirty="0"/>
              <a:t>Сбалансированность бюджета по доходам и расходам - основополагающее  требование, предъявляемое к органам, составляющим и утверждающим </a:t>
            </a:r>
            <a:r>
              <a:rPr lang="ru-RU" sz="1600" b="1" dirty="0" smtClean="0"/>
              <a:t>бюджет</a:t>
            </a:r>
            <a:endParaRPr lang="ru-RU" sz="1600" b="1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7533773"/>
              </p:ext>
            </p:extLst>
          </p:nvPr>
        </p:nvGraphicFramePr>
        <p:xfrm>
          <a:off x="457200" y="714356"/>
          <a:ext cx="8229600" cy="61436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17180"/>
            <a:ext cx="8874184" cy="1293028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b="1" dirty="0">
                <a:solidFill>
                  <a:srgbClr val="00B050"/>
                </a:solidFill>
              </a:rPr>
              <a:t>На чем основывается </a:t>
            </a:r>
            <a:r>
              <a:rPr lang="ru-RU" b="1" dirty="0" smtClean="0">
                <a:solidFill>
                  <a:srgbClr val="00B050"/>
                </a:solidFill>
              </a:rPr>
              <a:t>бюджет </a:t>
            </a:r>
            <a:r>
              <a:rPr lang="ru-RU" b="1" dirty="0" err="1" smtClean="0">
                <a:solidFill>
                  <a:srgbClr val="00B050"/>
                </a:solidFill>
              </a:rPr>
              <a:t>смидовичского</a:t>
            </a:r>
            <a:r>
              <a:rPr lang="ru-RU" b="1" dirty="0" smtClean="0">
                <a:solidFill>
                  <a:srgbClr val="00B050"/>
                </a:solidFill>
              </a:rPr>
              <a:t> района</a:t>
            </a:r>
            <a:endParaRPr lang="ru-RU" dirty="0">
              <a:solidFill>
                <a:srgbClr val="00B050"/>
              </a:solidFill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99024368"/>
              </p:ext>
            </p:extLst>
          </p:nvPr>
        </p:nvGraphicFramePr>
        <p:xfrm>
          <a:off x="0" y="1428750"/>
          <a:ext cx="9144001" cy="5394960"/>
        </p:xfrm>
        <a:graphic>
          <a:graphicData uri="http://schemas.openxmlformats.org/drawingml/2006/table">
            <a:tbl>
              <a:tblPr/>
              <a:tblGrid>
                <a:gridCol w="169168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6625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92217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69168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857250"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Бюджет Смидовичского муниципального района составляется 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 утверждается на очередной финансовый год и на плановый период,  и основывается на: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Franklin Gothic Book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9782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25000"/>
                            </a:schemeClr>
                          </a:solidFill>
                          <a:effectLst/>
                          <a:latin typeface="Franklin Gothic Book"/>
                          <a:cs typeface="Arial" pitchFamily="34" charset="0"/>
                        </a:rPr>
                        <a:t>Послании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25000"/>
                            </a:schemeClr>
                          </a:solidFill>
                          <a:effectLst/>
                          <a:latin typeface="Franklin Gothic Book"/>
                          <a:cs typeface="Arial" pitchFamily="34" charset="0"/>
                        </a:rPr>
                        <a:t> Президента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25000"/>
                            </a:schemeClr>
                          </a:solidFill>
                          <a:effectLst/>
                          <a:latin typeface="Franklin Gothic Book"/>
                          <a:cs typeface="Arial" pitchFamily="34" charset="0"/>
                        </a:rPr>
                        <a:t>Российской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25000"/>
                            </a:schemeClr>
                          </a:solidFill>
                          <a:effectLst/>
                          <a:latin typeface="Franklin Gothic Book"/>
                          <a:cs typeface="Arial" pitchFamily="34" charset="0"/>
                        </a:rPr>
                        <a:t>Федерации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25000"/>
                            </a:schemeClr>
                          </a:solidFill>
                          <a:effectLst/>
                          <a:latin typeface="Franklin Gothic Book"/>
                          <a:cs typeface="Arial" pitchFamily="34" charset="0"/>
                        </a:rPr>
                        <a:t>Федеральному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25000"/>
                            </a:schemeClr>
                          </a:solidFill>
                          <a:effectLst/>
                          <a:latin typeface="Franklin Gothic Book"/>
                          <a:cs typeface="Arial" pitchFamily="34" charset="0"/>
                        </a:rPr>
                        <a:t>Собранию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25000"/>
                            </a:schemeClr>
                          </a:solidFill>
                          <a:effectLst/>
                          <a:latin typeface="Franklin Gothic Book"/>
                          <a:cs typeface="Arial" pitchFamily="34" charset="0"/>
                        </a:rPr>
                        <a:t> 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2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25000"/>
                            </a:schemeClr>
                          </a:solidFill>
                          <a:effectLst/>
                          <a:latin typeface="Franklin Gothic Book"/>
                          <a:cs typeface="Arial" pitchFamily="34" charset="0"/>
                        </a:rPr>
                        <a:t>Прогнозе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25000"/>
                            </a:schemeClr>
                          </a:solidFill>
                          <a:effectLst/>
                          <a:latin typeface="Franklin Gothic Book"/>
                          <a:cs typeface="Arial" pitchFamily="34" charset="0"/>
                        </a:rPr>
                        <a:t>социально-экономического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25000"/>
                            </a:schemeClr>
                          </a:solidFill>
                          <a:effectLst/>
                          <a:latin typeface="Franklin Gothic Book"/>
                          <a:cs typeface="Arial" pitchFamily="34" charset="0"/>
                        </a:rPr>
                        <a:t>развития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25000"/>
                            </a:schemeClr>
                          </a:solidFill>
                          <a:effectLst/>
                          <a:latin typeface="Franklin Gothic Book"/>
                          <a:cs typeface="Arial" pitchFamily="34" charset="0"/>
                        </a:rPr>
                        <a:t>Смидовичского муниципального района на </a:t>
                      </a: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25000"/>
                            </a:schemeClr>
                          </a:solidFill>
                          <a:effectLst/>
                          <a:latin typeface="Franklin Gothic Book"/>
                          <a:cs typeface="Arial" pitchFamily="34" charset="0"/>
                        </a:rPr>
                        <a:t>среднесрочный период (на 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25000"/>
                            </a:schemeClr>
                          </a:solidFill>
                          <a:effectLst/>
                          <a:latin typeface="Franklin Gothic Book"/>
                          <a:cs typeface="Arial" pitchFamily="34" charset="0"/>
                        </a:rPr>
                        <a:t>2025 </a:t>
                      </a: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25000"/>
                            </a:schemeClr>
                          </a:solidFill>
                          <a:effectLst/>
                          <a:latin typeface="Franklin Gothic Book"/>
                          <a:cs typeface="Arial" pitchFamily="34" charset="0"/>
                        </a:rPr>
                        <a:t>год и на плановый период 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25000"/>
                            </a:schemeClr>
                          </a:solidFill>
                          <a:effectLst/>
                          <a:latin typeface="Franklin Gothic Book"/>
                          <a:cs typeface="Arial" pitchFamily="34" charset="0"/>
                        </a:rPr>
                        <a:t>2026 </a:t>
                      </a: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25000"/>
                            </a:schemeClr>
                          </a:solidFill>
                          <a:effectLst/>
                          <a:latin typeface="Franklin Gothic Book"/>
                          <a:cs typeface="Arial" pitchFamily="34" charset="0"/>
                        </a:rPr>
                        <a:t>– 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25000"/>
                            </a:schemeClr>
                          </a:solidFill>
                          <a:effectLst/>
                          <a:latin typeface="Franklin Gothic Book"/>
                          <a:cs typeface="Arial" pitchFamily="34" charset="0"/>
                        </a:rPr>
                        <a:t>2027 </a:t>
                      </a: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25000"/>
                            </a:schemeClr>
                          </a:solidFill>
                          <a:effectLst/>
                          <a:latin typeface="Franklin Gothic Book"/>
                          <a:cs typeface="Arial" pitchFamily="34" charset="0"/>
                        </a:rPr>
                        <a:t>годов)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25000"/>
                          </a:schemeClr>
                        </a:solidFill>
                        <a:effectLst/>
                        <a:latin typeface="Franklin Gothic Book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25000"/>
                            </a:schemeClr>
                          </a:solidFill>
                          <a:effectLst/>
                          <a:latin typeface="Franklin Gothic Book"/>
                          <a:cs typeface="Arial" pitchFamily="34" charset="0"/>
                        </a:rPr>
                        <a:t> 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2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25000"/>
                            </a:schemeClr>
                          </a:solidFill>
                          <a:effectLst/>
                          <a:latin typeface="Franklin Gothic Book"/>
                          <a:cs typeface="Arial" pitchFamily="34" charset="0"/>
                        </a:rPr>
                        <a:t>Основных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25000"/>
                            </a:schemeClr>
                          </a:solidFill>
                          <a:effectLst/>
                          <a:latin typeface="Franklin Gothic Book"/>
                          <a:cs typeface="Arial" pitchFamily="34" charset="0"/>
                        </a:rPr>
                        <a:t>направлениях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25000"/>
                            </a:schemeClr>
                          </a:solidFill>
                          <a:effectLst/>
                          <a:latin typeface="Franklin Gothic Book"/>
                          <a:cs typeface="Arial" pitchFamily="34" charset="0"/>
                        </a:rPr>
                        <a:t>бюджетной </a:t>
                      </a: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25000"/>
                            </a:schemeClr>
                          </a:solidFill>
                          <a:effectLst/>
                          <a:latin typeface="Franklin Gothic Book"/>
                          <a:cs typeface="Arial" pitchFamily="34" charset="0"/>
                        </a:rPr>
                        <a:t>и налоговой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25000"/>
                            </a:schemeClr>
                          </a:solidFill>
                          <a:effectLst/>
                          <a:latin typeface="Franklin Gothic Book"/>
                          <a:cs typeface="Arial" pitchFamily="34" charset="0"/>
                        </a:rPr>
                        <a:t>политики 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25000"/>
                            </a:schemeClr>
                          </a:solidFill>
                          <a:effectLst/>
                          <a:latin typeface="Franklin Gothic Book"/>
                          <a:cs typeface="Arial" pitchFamily="34" charset="0"/>
                        </a:rPr>
                        <a:t> Смидовичского муниципального района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25000"/>
                          </a:schemeClr>
                        </a:solidFill>
                        <a:effectLst/>
                        <a:latin typeface="Franklin Gothic Book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25000"/>
                            </a:schemeClr>
                          </a:solidFill>
                          <a:effectLst/>
                          <a:latin typeface="Franklin Gothic Book"/>
                          <a:cs typeface="Arial" pitchFamily="34" charset="0"/>
                        </a:rPr>
                        <a:t>на 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25000"/>
                            </a:schemeClr>
                          </a:solidFill>
                          <a:effectLst/>
                          <a:latin typeface="Franklin Gothic Book"/>
                          <a:cs typeface="Arial" pitchFamily="34" charset="0"/>
                        </a:rPr>
                        <a:t>2025 </a:t>
                      </a: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25000"/>
                            </a:schemeClr>
                          </a:solidFill>
                          <a:effectLst/>
                          <a:latin typeface="Franklin Gothic Book"/>
                          <a:cs typeface="Arial" pitchFamily="34" charset="0"/>
                        </a:rPr>
                        <a:t>год и на плановый период 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25000"/>
                            </a:schemeClr>
                          </a:solidFill>
                          <a:effectLst/>
                          <a:latin typeface="Franklin Gothic Book"/>
                          <a:cs typeface="Arial" pitchFamily="34" charset="0"/>
                        </a:rPr>
                        <a:t>2026 </a:t>
                      </a: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25000"/>
                            </a:schemeClr>
                          </a:solidFill>
                          <a:effectLst/>
                          <a:latin typeface="Franklin Gothic Book"/>
                          <a:cs typeface="Arial" pitchFamily="34" charset="0"/>
                        </a:rPr>
                        <a:t>– 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25000"/>
                            </a:schemeClr>
                          </a:solidFill>
                          <a:effectLst/>
                          <a:latin typeface="Franklin Gothic Book"/>
                          <a:cs typeface="Arial" pitchFamily="34" charset="0"/>
                        </a:rPr>
                        <a:t>2027 </a:t>
                      </a: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25000"/>
                            </a:schemeClr>
                          </a:solidFill>
                          <a:effectLst/>
                          <a:latin typeface="Franklin Gothic Book"/>
                          <a:cs typeface="Arial" pitchFamily="34" charset="0"/>
                        </a:rPr>
                        <a:t>годов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25000"/>
                            </a:schemeClr>
                          </a:solidFill>
                          <a:effectLst/>
                          <a:latin typeface="Franklin Gothic Book"/>
                          <a:cs typeface="Arial" pitchFamily="34" charset="0"/>
                        </a:rPr>
                        <a:t> 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2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25000"/>
                            </a:schemeClr>
                          </a:solidFill>
                          <a:effectLst/>
                          <a:latin typeface="Franklin Gothic Book" pitchFamily="34" charset="0"/>
                          <a:cs typeface="Times New Roman" pitchFamily="18" charset="0"/>
                        </a:rPr>
                        <a:t>Ожидаемом  исполнении бюджета Смидовичского муниципального района за 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25000"/>
                            </a:schemeClr>
                          </a:solidFill>
                          <a:effectLst/>
                          <a:latin typeface="Franklin Gothic Book" pitchFamily="34" charset="0"/>
                          <a:cs typeface="Times New Roman" pitchFamily="18" charset="0"/>
                        </a:rPr>
                        <a:t>2024 </a:t>
                      </a: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25000"/>
                            </a:schemeClr>
                          </a:solidFill>
                          <a:effectLst/>
                          <a:latin typeface="Franklin Gothic Book" pitchFamily="34" charset="0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5">
                              <a:lumMod val="25000"/>
                            </a:schemeClr>
                          </a:solidFill>
                          <a:effectLst/>
                          <a:latin typeface="Franklin Gothic Book"/>
                          <a:cs typeface="Arial" pitchFamily="34" charset="0"/>
                        </a:rPr>
                        <a:t>Муниципальных программах 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25000"/>
                            </a:schemeClr>
                          </a:solidFill>
                          <a:effectLst/>
                          <a:latin typeface="Franklin Gothic Book"/>
                          <a:cs typeface="Arial" pitchFamily="34" charset="0"/>
                        </a:rPr>
                        <a:t>(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25000"/>
                            </a:schemeClr>
                          </a:solidFill>
                          <a:effectLst/>
                          <a:latin typeface="Franklin Gothic Book"/>
                          <a:cs typeface="Arial" pitchFamily="34" charset="0"/>
                        </a:rPr>
                        <a:t>19 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5">
                              <a:lumMod val="25000"/>
                            </a:schemeClr>
                          </a:solidFill>
                          <a:effectLst/>
                          <a:latin typeface="Franklin Gothic Book"/>
                          <a:cs typeface="Arial" pitchFamily="34" charset="0"/>
                        </a:rPr>
                        <a:t>программ)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5">
                            <a:lumMod val="2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02" name="Группа 2"/>
          <p:cNvGrpSpPr>
            <a:grpSpLocks/>
          </p:cNvGrpSpPr>
          <p:nvPr/>
        </p:nvGrpSpPr>
        <p:grpSpPr bwMode="auto">
          <a:xfrm>
            <a:off x="1331912" y="1208088"/>
            <a:ext cx="6912495" cy="5389264"/>
            <a:chOff x="1259632" y="1628800"/>
            <a:chExt cx="6095999" cy="4064000"/>
          </a:xfrm>
        </p:grpSpPr>
        <p:sp>
          <p:nvSpPr>
            <p:cNvPr id="4" name="Полилиния 3"/>
            <p:cNvSpPr/>
            <p:nvPr/>
          </p:nvSpPr>
          <p:spPr>
            <a:xfrm>
              <a:off x="1259632" y="1628800"/>
              <a:ext cx="4694236" cy="732016"/>
            </a:xfrm>
            <a:custGeom>
              <a:avLst/>
              <a:gdLst>
                <a:gd name="connsiteX0" fmla="*/ 0 w 4693920"/>
                <a:gd name="connsiteY0" fmla="*/ 73152 h 731520"/>
                <a:gd name="connsiteX1" fmla="*/ 73152 w 4693920"/>
                <a:gd name="connsiteY1" fmla="*/ 0 h 731520"/>
                <a:gd name="connsiteX2" fmla="*/ 4620768 w 4693920"/>
                <a:gd name="connsiteY2" fmla="*/ 0 h 731520"/>
                <a:gd name="connsiteX3" fmla="*/ 4693920 w 4693920"/>
                <a:gd name="connsiteY3" fmla="*/ 73152 h 731520"/>
                <a:gd name="connsiteX4" fmla="*/ 4693920 w 4693920"/>
                <a:gd name="connsiteY4" fmla="*/ 658368 h 731520"/>
                <a:gd name="connsiteX5" fmla="*/ 4620768 w 4693920"/>
                <a:gd name="connsiteY5" fmla="*/ 731520 h 731520"/>
                <a:gd name="connsiteX6" fmla="*/ 73152 w 4693920"/>
                <a:gd name="connsiteY6" fmla="*/ 731520 h 731520"/>
                <a:gd name="connsiteX7" fmla="*/ 0 w 4693920"/>
                <a:gd name="connsiteY7" fmla="*/ 658368 h 731520"/>
                <a:gd name="connsiteX8" fmla="*/ 0 w 4693920"/>
                <a:gd name="connsiteY8" fmla="*/ 73152 h 731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693920" h="731520">
                  <a:moveTo>
                    <a:pt x="0" y="73152"/>
                  </a:moveTo>
                  <a:cubicBezTo>
                    <a:pt x="0" y="32751"/>
                    <a:pt x="32751" y="0"/>
                    <a:pt x="73152" y="0"/>
                  </a:cubicBezTo>
                  <a:lnTo>
                    <a:pt x="4620768" y="0"/>
                  </a:lnTo>
                  <a:cubicBezTo>
                    <a:pt x="4661169" y="0"/>
                    <a:pt x="4693920" y="32751"/>
                    <a:pt x="4693920" y="73152"/>
                  </a:cubicBezTo>
                  <a:lnTo>
                    <a:pt x="4693920" y="658368"/>
                  </a:lnTo>
                  <a:cubicBezTo>
                    <a:pt x="4693920" y="698769"/>
                    <a:pt x="4661169" y="731520"/>
                    <a:pt x="4620768" y="731520"/>
                  </a:cubicBezTo>
                  <a:lnTo>
                    <a:pt x="73152" y="731520"/>
                  </a:lnTo>
                  <a:cubicBezTo>
                    <a:pt x="32751" y="731520"/>
                    <a:pt x="0" y="698769"/>
                    <a:pt x="0" y="658368"/>
                  </a:cubicBezTo>
                  <a:lnTo>
                    <a:pt x="0" y="73152"/>
                  </a:lnTo>
                  <a:close/>
                </a:path>
              </a:pathLst>
            </a:cu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93815" tIns="93815" rIns="925919" bIns="93815" spcCol="1270" anchor="ctr"/>
            <a:lstStyle/>
            <a:p>
              <a:pPr algn="ctr" defTabSz="84455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900" dirty="0">
                  <a:solidFill>
                    <a:schemeClr val="tx1"/>
                  </a:solidFill>
                  <a:cs typeface="Times New Roman" panose="02020603050405020304" pitchFamily="18" charset="0"/>
                </a:rPr>
                <a:t>Составление проекта бюджета</a:t>
              </a:r>
            </a:p>
          </p:txBody>
        </p:sp>
        <p:sp>
          <p:nvSpPr>
            <p:cNvPr id="5" name="Полилиния 4"/>
            <p:cNvSpPr/>
            <p:nvPr/>
          </p:nvSpPr>
          <p:spPr>
            <a:xfrm>
              <a:off x="1610469" y="2461451"/>
              <a:ext cx="4694237" cy="732016"/>
            </a:xfrm>
            <a:custGeom>
              <a:avLst/>
              <a:gdLst>
                <a:gd name="connsiteX0" fmla="*/ 0 w 4693920"/>
                <a:gd name="connsiteY0" fmla="*/ 73152 h 731520"/>
                <a:gd name="connsiteX1" fmla="*/ 73152 w 4693920"/>
                <a:gd name="connsiteY1" fmla="*/ 0 h 731520"/>
                <a:gd name="connsiteX2" fmla="*/ 4620768 w 4693920"/>
                <a:gd name="connsiteY2" fmla="*/ 0 h 731520"/>
                <a:gd name="connsiteX3" fmla="*/ 4693920 w 4693920"/>
                <a:gd name="connsiteY3" fmla="*/ 73152 h 731520"/>
                <a:gd name="connsiteX4" fmla="*/ 4693920 w 4693920"/>
                <a:gd name="connsiteY4" fmla="*/ 658368 h 731520"/>
                <a:gd name="connsiteX5" fmla="*/ 4620768 w 4693920"/>
                <a:gd name="connsiteY5" fmla="*/ 731520 h 731520"/>
                <a:gd name="connsiteX6" fmla="*/ 73152 w 4693920"/>
                <a:gd name="connsiteY6" fmla="*/ 731520 h 731520"/>
                <a:gd name="connsiteX7" fmla="*/ 0 w 4693920"/>
                <a:gd name="connsiteY7" fmla="*/ 658368 h 731520"/>
                <a:gd name="connsiteX8" fmla="*/ 0 w 4693920"/>
                <a:gd name="connsiteY8" fmla="*/ 73152 h 731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693920" h="731520">
                  <a:moveTo>
                    <a:pt x="0" y="73152"/>
                  </a:moveTo>
                  <a:cubicBezTo>
                    <a:pt x="0" y="32751"/>
                    <a:pt x="32751" y="0"/>
                    <a:pt x="73152" y="0"/>
                  </a:cubicBezTo>
                  <a:lnTo>
                    <a:pt x="4620768" y="0"/>
                  </a:lnTo>
                  <a:cubicBezTo>
                    <a:pt x="4661169" y="0"/>
                    <a:pt x="4693920" y="32751"/>
                    <a:pt x="4693920" y="73152"/>
                  </a:cubicBezTo>
                  <a:lnTo>
                    <a:pt x="4693920" y="658368"/>
                  </a:lnTo>
                  <a:cubicBezTo>
                    <a:pt x="4693920" y="698769"/>
                    <a:pt x="4661169" y="731520"/>
                    <a:pt x="4620768" y="731520"/>
                  </a:cubicBezTo>
                  <a:lnTo>
                    <a:pt x="73152" y="731520"/>
                  </a:lnTo>
                  <a:cubicBezTo>
                    <a:pt x="32751" y="731520"/>
                    <a:pt x="0" y="698769"/>
                    <a:pt x="0" y="658368"/>
                  </a:cubicBezTo>
                  <a:lnTo>
                    <a:pt x="0" y="73152"/>
                  </a:lnTo>
                  <a:close/>
                </a:path>
              </a:pathLst>
            </a:cu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93815" tIns="93815" rIns="919823" bIns="93816" spcCol="1270" anchor="ctr"/>
            <a:lstStyle/>
            <a:p>
              <a:pPr defTabSz="84455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900" dirty="0">
                  <a:solidFill>
                    <a:schemeClr val="tx1"/>
                  </a:solidFill>
                  <a:cs typeface="Times New Roman" panose="02020603050405020304" pitchFamily="18" charset="0"/>
                </a:rPr>
                <a:t>Рассмотрение проекта бюджета</a:t>
              </a:r>
            </a:p>
          </p:txBody>
        </p:sp>
        <p:sp>
          <p:nvSpPr>
            <p:cNvPr id="6" name="Полилиния 5"/>
            <p:cNvSpPr/>
            <p:nvPr/>
          </p:nvSpPr>
          <p:spPr>
            <a:xfrm>
              <a:off x="1961307" y="3295481"/>
              <a:ext cx="4692649" cy="730638"/>
            </a:xfrm>
            <a:custGeom>
              <a:avLst/>
              <a:gdLst>
                <a:gd name="connsiteX0" fmla="*/ 0 w 4693920"/>
                <a:gd name="connsiteY0" fmla="*/ 73152 h 731520"/>
                <a:gd name="connsiteX1" fmla="*/ 73152 w 4693920"/>
                <a:gd name="connsiteY1" fmla="*/ 0 h 731520"/>
                <a:gd name="connsiteX2" fmla="*/ 4620768 w 4693920"/>
                <a:gd name="connsiteY2" fmla="*/ 0 h 731520"/>
                <a:gd name="connsiteX3" fmla="*/ 4693920 w 4693920"/>
                <a:gd name="connsiteY3" fmla="*/ 73152 h 731520"/>
                <a:gd name="connsiteX4" fmla="*/ 4693920 w 4693920"/>
                <a:gd name="connsiteY4" fmla="*/ 658368 h 731520"/>
                <a:gd name="connsiteX5" fmla="*/ 4620768 w 4693920"/>
                <a:gd name="connsiteY5" fmla="*/ 731520 h 731520"/>
                <a:gd name="connsiteX6" fmla="*/ 73152 w 4693920"/>
                <a:gd name="connsiteY6" fmla="*/ 731520 h 731520"/>
                <a:gd name="connsiteX7" fmla="*/ 0 w 4693920"/>
                <a:gd name="connsiteY7" fmla="*/ 658368 h 731520"/>
                <a:gd name="connsiteX8" fmla="*/ 0 w 4693920"/>
                <a:gd name="connsiteY8" fmla="*/ 73152 h 731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693920" h="731520">
                  <a:moveTo>
                    <a:pt x="0" y="73152"/>
                  </a:moveTo>
                  <a:cubicBezTo>
                    <a:pt x="0" y="32751"/>
                    <a:pt x="32751" y="0"/>
                    <a:pt x="73152" y="0"/>
                  </a:cubicBezTo>
                  <a:lnTo>
                    <a:pt x="4620768" y="0"/>
                  </a:lnTo>
                  <a:cubicBezTo>
                    <a:pt x="4661169" y="0"/>
                    <a:pt x="4693920" y="32751"/>
                    <a:pt x="4693920" y="73152"/>
                  </a:cubicBezTo>
                  <a:lnTo>
                    <a:pt x="4693920" y="658368"/>
                  </a:lnTo>
                  <a:cubicBezTo>
                    <a:pt x="4693920" y="698769"/>
                    <a:pt x="4661169" y="731520"/>
                    <a:pt x="4620768" y="731520"/>
                  </a:cubicBezTo>
                  <a:lnTo>
                    <a:pt x="73152" y="731520"/>
                  </a:lnTo>
                  <a:cubicBezTo>
                    <a:pt x="32751" y="731520"/>
                    <a:pt x="0" y="698769"/>
                    <a:pt x="0" y="658368"/>
                  </a:cubicBezTo>
                  <a:lnTo>
                    <a:pt x="0" y="73152"/>
                  </a:lnTo>
                  <a:close/>
                </a:path>
              </a:pathLst>
            </a:cu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93815" tIns="93815" rIns="919823" bIns="93816" spcCol="1270" anchor="ctr"/>
            <a:lstStyle/>
            <a:p>
              <a:pPr defTabSz="84455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900" dirty="0">
                  <a:solidFill>
                    <a:schemeClr val="tx1"/>
                  </a:solidFill>
                  <a:cs typeface="Times New Roman" panose="02020603050405020304" pitchFamily="18" charset="0"/>
                </a:rPr>
                <a:t>Утверждение бюджета</a:t>
              </a:r>
            </a:p>
          </p:txBody>
        </p:sp>
        <p:sp>
          <p:nvSpPr>
            <p:cNvPr id="7" name="Полилиния 6"/>
            <p:cNvSpPr/>
            <p:nvPr/>
          </p:nvSpPr>
          <p:spPr>
            <a:xfrm>
              <a:off x="2310557" y="4128132"/>
              <a:ext cx="4694236" cy="732017"/>
            </a:xfrm>
            <a:custGeom>
              <a:avLst/>
              <a:gdLst>
                <a:gd name="connsiteX0" fmla="*/ 0 w 4693920"/>
                <a:gd name="connsiteY0" fmla="*/ 73152 h 731520"/>
                <a:gd name="connsiteX1" fmla="*/ 73152 w 4693920"/>
                <a:gd name="connsiteY1" fmla="*/ 0 h 731520"/>
                <a:gd name="connsiteX2" fmla="*/ 4620768 w 4693920"/>
                <a:gd name="connsiteY2" fmla="*/ 0 h 731520"/>
                <a:gd name="connsiteX3" fmla="*/ 4693920 w 4693920"/>
                <a:gd name="connsiteY3" fmla="*/ 73152 h 731520"/>
                <a:gd name="connsiteX4" fmla="*/ 4693920 w 4693920"/>
                <a:gd name="connsiteY4" fmla="*/ 658368 h 731520"/>
                <a:gd name="connsiteX5" fmla="*/ 4620768 w 4693920"/>
                <a:gd name="connsiteY5" fmla="*/ 731520 h 731520"/>
                <a:gd name="connsiteX6" fmla="*/ 73152 w 4693920"/>
                <a:gd name="connsiteY6" fmla="*/ 731520 h 731520"/>
                <a:gd name="connsiteX7" fmla="*/ 0 w 4693920"/>
                <a:gd name="connsiteY7" fmla="*/ 658368 h 731520"/>
                <a:gd name="connsiteX8" fmla="*/ 0 w 4693920"/>
                <a:gd name="connsiteY8" fmla="*/ 73152 h 731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693920" h="731520">
                  <a:moveTo>
                    <a:pt x="0" y="73152"/>
                  </a:moveTo>
                  <a:cubicBezTo>
                    <a:pt x="0" y="32751"/>
                    <a:pt x="32751" y="0"/>
                    <a:pt x="73152" y="0"/>
                  </a:cubicBezTo>
                  <a:lnTo>
                    <a:pt x="4620768" y="0"/>
                  </a:lnTo>
                  <a:cubicBezTo>
                    <a:pt x="4661169" y="0"/>
                    <a:pt x="4693920" y="32751"/>
                    <a:pt x="4693920" y="73152"/>
                  </a:cubicBezTo>
                  <a:lnTo>
                    <a:pt x="4693920" y="658368"/>
                  </a:lnTo>
                  <a:cubicBezTo>
                    <a:pt x="4693920" y="698769"/>
                    <a:pt x="4661169" y="731520"/>
                    <a:pt x="4620768" y="731520"/>
                  </a:cubicBezTo>
                  <a:lnTo>
                    <a:pt x="73152" y="731520"/>
                  </a:lnTo>
                  <a:cubicBezTo>
                    <a:pt x="32751" y="731520"/>
                    <a:pt x="0" y="698769"/>
                    <a:pt x="0" y="658368"/>
                  </a:cubicBezTo>
                  <a:lnTo>
                    <a:pt x="0" y="73152"/>
                  </a:lnTo>
                  <a:close/>
                </a:path>
              </a:pathLst>
            </a:cu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93815" tIns="93815" rIns="919823" bIns="93816" spcCol="1270" anchor="ctr"/>
            <a:lstStyle/>
            <a:p>
              <a:pPr defTabSz="84455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900" dirty="0">
                  <a:solidFill>
                    <a:schemeClr val="tx1"/>
                  </a:solidFill>
                  <a:cs typeface="Times New Roman" panose="02020603050405020304" pitchFamily="18" charset="0"/>
                </a:rPr>
                <a:t>Исполнение бюджета </a:t>
              </a:r>
            </a:p>
          </p:txBody>
        </p:sp>
        <p:sp>
          <p:nvSpPr>
            <p:cNvPr id="8" name="Полилиния 7"/>
            <p:cNvSpPr/>
            <p:nvPr/>
          </p:nvSpPr>
          <p:spPr>
            <a:xfrm>
              <a:off x="2661394" y="4960783"/>
              <a:ext cx="4694237" cy="732017"/>
            </a:xfrm>
            <a:custGeom>
              <a:avLst/>
              <a:gdLst>
                <a:gd name="connsiteX0" fmla="*/ 0 w 4693920"/>
                <a:gd name="connsiteY0" fmla="*/ 73152 h 731520"/>
                <a:gd name="connsiteX1" fmla="*/ 73152 w 4693920"/>
                <a:gd name="connsiteY1" fmla="*/ 0 h 731520"/>
                <a:gd name="connsiteX2" fmla="*/ 4620768 w 4693920"/>
                <a:gd name="connsiteY2" fmla="*/ 0 h 731520"/>
                <a:gd name="connsiteX3" fmla="*/ 4693920 w 4693920"/>
                <a:gd name="connsiteY3" fmla="*/ 73152 h 731520"/>
                <a:gd name="connsiteX4" fmla="*/ 4693920 w 4693920"/>
                <a:gd name="connsiteY4" fmla="*/ 658368 h 731520"/>
                <a:gd name="connsiteX5" fmla="*/ 4620768 w 4693920"/>
                <a:gd name="connsiteY5" fmla="*/ 731520 h 731520"/>
                <a:gd name="connsiteX6" fmla="*/ 73152 w 4693920"/>
                <a:gd name="connsiteY6" fmla="*/ 731520 h 731520"/>
                <a:gd name="connsiteX7" fmla="*/ 0 w 4693920"/>
                <a:gd name="connsiteY7" fmla="*/ 658368 h 731520"/>
                <a:gd name="connsiteX8" fmla="*/ 0 w 4693920"/>
                <a:gd name="connsiteY8" fmla="*/ 73152 h 731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693920" h="731520">
                  <a:moveTo>
                    <a:pt x="0" y="73152"/>
                  </a:moveTo>
                  <a:cubicBezTo>
                    <a:pt x="0" y="32751"/>
                    <a:pt x="32751" y="0"/>
                    <a:pt x="73152" y="0"/>
                  </a:cubicBezTo>
                  <a:lnTo>
                    <a:pt x="4620768" y="0"/>
                  </a:lnTo>
                  <a:cubicBezTo>
                    <a:pt x="4661169" y="0"/>
                    <a:pt x="4693920" y="32751"/>
                    <a:pt x="4693920" y="73152"/>
                  </a:cubicBezTo>
                  <a:lnTo>
                    <a:pt x="4693920" y="658368"/>
                  </a:lnTo>
                  <a:cubicBezTo>
                    <a:pt x="4693920" y="698769"/>
                    <a:pt x="4661169" y="731520"/>
                    <a:pt x="4620768" y="731520"/>
                  </a:cubicBezTo>
                  <a:lnTo>
                    <a:pt x="73152" y="731520"/>
                  </a:lnTo>
                  <a:cubicBezTo>
                    <a:pt x="32751" y="731520"/>
                    <a:pt x="0" y="698769"/>
                    <a:pt x="0" y="658368"/>
                  </a:cubicBezTo>
                  <a:lnTo>
                    <a:pt x="0" y="73152"/>
                  </a:lnTo>
                  <a:close/>
                </a:path>
              </a:pathLst>
            </a:cu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93815" tIns="93815" rIns="919823" bIns="93816" spcCol="1270" anchor="ctr"/>
            <a:lstStyle/>
            <a:p>
              <a:pPr defTabSz="84455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900" dirty="0">
                  <a:solidFill>
                    <a:schemeClr val="tx1"/>
                  </a:solidFill>
                  <a:cs typeface="Times New Roman" panose="02020603050405020304" pitchFamily="18" charset="0"/>
                </a:rPr>
                <a:t>Рассмотрение и утверждение отчета об исполнении бюджета</a:t>
              </a:r>
            </a:p>
          </p:txBody>
        </p:sp>
        <p:sp>
          <p:nvSpPr>
            <p:cNvPr id="9" name="Полилиния 8"/>
            <p:cNvSpPr/>
            <p:nvPr/>
          </p:nvSpPr>
          <p:spPr>
            <a:xfrm>
              <a:off x="5477618" y="2163682"/>
              <a:ext cx="476250" cy="475603"/>
            </a:xfrm>
            <a:custGeom>
              <a:avLst/>
              <a:gdLst>
                <a:gd name="connsiteX0" fmla="*/ 0 w 475488"/>
                <a:gd name="connsiteY0" fmla="*/ 261518 h 475488"/>
                <a:gd name="connsiteX1" fmla="*/ 106985 w 475488"/>
                <a:gd name="connsiteY1" fmla="*/ 261518 h 475488"/>
                <a:gd name="connsiteX2" fmla="*/ 106985 w 475488"/>
                <a:gd name="connsiteY2" fmla="*/ 0 h 475488"/>
                <a:gd name="connsiteX3" fmla="*/ 368503 w 475488"/>
                <a:gd name="connsiteY3" fmla="*/ 0 h 475488"/>
                <a:gd name="connsiteX4" fmla="*/ 368503 w 475488"/>
                <a:gd name="connsiteY4" fmla="*/ 261518 h 475488"/>
                <a:gd name="connsiteX5" fmla="*/ 475488 w 475488"/>
                <a:gd name="connsiteY5" fmla="*/ 261518 h 475488"/>
                <a:gd name="connsiteX6" fmla="*/ 237744 w 475488"/>
                <a:gd name="connsiteY6" fmla="*/ 475488 h 475488"/>
                <a:gd name="connsiteX7" fmla="*/ 0 w 475488"/>
                <a:gd name="connsiteY7" fmla="*/ 261518 h 475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75488" h="475488">
                  <a:moveTo>
                    <a:pt x="0" y="261518"/>
                  </a:moveTo>
                  <a:lnTo>
                    <a:pt x="106985" y="261518"/>
                  </a:lnTo>
                  <a:lnTo>
                    <a:pt x="106985" y="0"/>
                  </a:lnTo>
                  <a:lnTo>
                    <a:pt x="368503" y="0"/>
                  </a:lnTo>
                  <a:lnTo>
                    <a:pt x="368503" y="261518"/>
                  </a:lnTo>
                  <a:lnTo>
                    <a:pt x="475488" y="261518"/>
                  </a:lnTo>
                  <a:lnTo>
                    <a:pt x="237744" y="475488"/>
                  </a:lnTo>
                  <a:lnTo>
                    <a:pt x="0" y="261518"/>
                  </a:lnTo>
                  <a:close/>
                </a:path>
              </a:pathLst>
            </a:cu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133655" tIns="26670" rIns="133655" bIns="144353" spcCol="1270" anchor="ctr"/>
            <a:lstStyle/>
            <a:p>
              <a:pPr algn="ctr" defTabSz="93345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ru-RU" sz="2100"/>
            </a:p>
          </p:txBody>
        </p:sp>
        <p:sp>
          <p:nvSpPr>
            <p:cNvPr id="10" name="Полилиния 9"/>
            <p:cNvSpPr/>
            <p:nvPr/>
          </p:nvSpPr>
          <p:spPr>
            <a:xfrm>
              <a:off x="5828456" y="2996333"/>
              <a:ext cx="476250" cy="475603"/>
            </a:xfrm>
            <a:custGeom>
              <a:avLst/>
              <a:gdLst>
                <a:gd name="connsiteX0" fmla="*/ 0 w 475488"/>
                <a:gd name="connsiteY0" fmla="*/ 261518 h 475488"/>
                <a:gd name="connsiteX1" fmla="*/ 106985 w 475488"/>
                <a:gd name="connsiteY1" fmla="*/ 261518 h 475488"/>
                <a:gd name="connsiteX2" fmla="*/ 106985 w 475488"/>
                <a:gd name="connsiteY2" fmla="*/ 0 h 475488"/>
                <a:gd name="connsiteX3" fmla="*/ 368503 w 475488"/>
                <a:gd name="connsiteY3" fmla="*/ 0 h 475488"/>
                <a:gd name="connsiteX4" fmla="*/ 368503 w 475488"/>
                <a:gd name="connsiteY4" fmla="*/ 261518 h 475488"/>
                <a:gd name="connsiteX5" fmla="*/ 475488 w 475488"/>
                <a:gd name="connsiteY5" fmla="*/ 261518 h 475488"/>
                <a:gd name="connsiteX6" fmla="*/ 237744 w 475488"/>
                <a:gd name="connsiteY6" fmla="*/ 475488 h 475488"/>
                <a:gd name="connsiteX7" fmla="*/ 0 w 475488"/>
                <a:gd name="connsiteY7" fmla="*/ 261518 h 475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75488" h="475488">
                  <a:moveTo>
                    <a:pt x="0" y="261518"/>
                  </a:moveTo>
                  <a:lnTo>
                    <a:pt x="106985" y="261518"/>
                  </a:lnTo>
                  <a:lnTo>
                    <a:pt x="106985" y="0"/>
                  </a:lnTo>
                  <a:lnTo>
                    <a:pt x="368503" y="0"/>
                  </a:lnTo>
                  <a:lnTo>
                    <a:pt x="368503" y="261518"/>
                  </a:lnTo>
                  <a:lnTo>
                    <a:pt x="475488" y="261518"/>
                  </a:lnTo>
                  <a:lnTo>
                    <a:pt x="237744" y="475488"/>
                  </a:lnTo>
                  <a:lnTo>
                    <a:pt x="0" y="261518"/>
                  </a:lnTo>
                  <a:close/>
                </a:path>
              </a:pathLst>
            </a:cu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133655" tIns="26670" rIns="133655" bIns="144353" spcCol="1270" anchor="ctr"/>
            <a:lstStyle/>
            <a:p>
              <a:pPr algn="ctr" defTabSz="93345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ru-RU" sz="2100"/>
            </a:p>
          </p:txBody>
        </p:sp>
        <p:sp>
          <p:nvSpPr>
            <p:cNvPr id="11" name="Полилиния 10"/>
            <p:cNvSpPr/>
            <p:nvPr/>
          </p:nvSpPr>
          <p:spPr>
            <a:xfrm>
              <a:off x="6179293" y="3816577"/>
              <a:ext cx="474663" cy="475604"/>
            </a:xfrm>
            <a:custGeom>
              <a:avLst/>
              <a:gdLst>
                <a:gd name="connsiteX0" fmla="*/ 0 w 475488"/>
                <a:gd name="connsiteY0" fmla="*/ 261518 h 475488"/>
                <a:gd name="connsiteX1" fmla="*/ 106985 w 475488"/>
                <a:gd name="connsiteY1" fmla="*/ 261518 h 475488"/>
                <a:gd name="connsiteX2" fmla="*/ 106985 w 475488"/>
                <a:gd name="connsiteY2" fmla="*/ 0 h 475488"/>
                <a:gd name="connsiteX3" fmla="*/ 368503 w 475488"/>
                <a:gd name="connsiteY3" fmla="*/ 0 h 475488"/>
                <a:gd name="connsiteX4" fmla="*/ 368503 w 475488"/>
                <a:gd name="connsiteY4" fmla="*/ 261518 h 475488"/>
                <a:gd name="connsiteX5" fmla="*/ 475488 w 475488"/>
                <a:gd name="connsiteY5" fmla="*/ 261518 h 475488"/>
                <a:gd name="connsiteX6" fmla="*/ 237744 w 475488"/>
                <a:gd name="connsiteY6" fmla="*/ 475488 h 475488"/>
                <a:gd name="connsiteX7" fmla="*/ 0 w 475488"/>
                <a:gd name="connsiteY7" fmla="*/ 261518 h 475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75488" h="475488">
                  <a:moveTo>
                    <a:pt x="0" y="261518"/>
                  </a:moveTo>
                  <a:lnTo>
                    <a:pt x="106985" y="261518"/>
                  </a:lnTo>
                  <a:lnTo>
                    <a:pt x="106985" y="0"/>
                  </a:lnTo>
                  <a:lnTo>
                    <a:pt x="368503" y="0"/>
                  </a:lnTo>
                  <a:lnTo>
                    <a:pt x="368503" y="261518"/>
                  </a:lnTo>
                  <a:lnTo>
                    <a:pt x="475488" y="261518"/>
                  </a:lnTo>
                  <a:lnTo>
                    <a:pt x="237744" y="475488"/>
                  </a:lnTo>
                  <a:lnTo>
                    <a:pt x="0" y="261518"/>
                  </a:lnTo>
                  <a:close/>
                </a:path>
              </a:pathLst>
            </a:cu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133655" tIns="26670" rIns="133655" bIns="144353" spcCol="1270" anchor="ctr"/>
            <a:lstStyle/>
            <a:p>
              <a:pPr algn="ctr" defTabSz="93345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ru-RU" sz="2100"/>
            </a:p>
          </p:txBody>
        </p:sp>
        <p:sp>
          <p:nvSpPr>
            <p:cNvPr id="12" name="Полилиния 11"/>
            <p:cNvSpPr/>
            <p:nvPr/>
          </p:nvSpPr>
          <p:spPr>
            <a:xfrm>
              <a:off x="6530131" y="4658879"/>
              <a:ext cx="474662" cy="475603"/>
            </a:xfrm>
            <a:custGeom>
              <a:avLst/>
              <a:gdLst>
                <a:gd name="connsiteX0" fmla="*/ 0 w 475488"/>
                <a:gd name="connsiteY0" fmla="*/ 261518 h 475488"/>
                <a:gd name="connsiteX1" fmla="*/ 106985 w 475488"/>
                <a:gd name="connsiteY1" fmla="*/ 261518 h 475488"/>
                <a:gd name="connsiteX2" fmla="*/ 106985 w 475488"/>
                <a:gd name="connsiteY2" fmla="*/ 0 h 475488"/>
                <a:gd name="connsiteX3" fmla="*/ 368503 w 475488"/>
                <a:gd name="connsiteY3" fmla="*/ 0 h 475488"/>
                <a:gd name="connsiteX4" fmla="*/ 368503 w 475488"/>
                <a:gd name="connsiteY4" fmla="*/ 261518 h 475488"/>
                <a:gd name="connsiteX5" fmla="*/ 475488 w 475488"/>
                <a:gd name="connsiteY5" fmla="*/ 261518 h 475488"/>
                <a:gd name="connsiteX6" fmla="*/ 237744 w 475488"/>
                <a:gd name="connsiteY6" fmla="*/ 475488 h 475488"/>
                <a:gd name="connsiteX7" fmla="*/ 0 w 475488"/>
                <a:gd name="connsiteY7" fmla="*/ 261518 h 475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75488" h="475488">
                  <a:moveTo>
                    <a:pt x="0" y="261518"/>
                  </a:moveTo>
                  <a:lnTo>
                    <a:pt x="106985" y="261518"/>
                  </a:lnTo>
                  <a:lnTo>
                    <a:pt x="106985" y="0"/>
                  </a:lnTo>
                  <a:lnTo>
                    <a:pt x="368503" y="0"/>
                  </a:lnTo>
                  <a:lnTo>
                    <a:pt x="368503" y="261518"/>
                  </a:lnTo>
                  <a:lnTo>
                    <a:pt x="475488" y="261518"/>
                  </a:lnTo>
                  <a:lnTo>
                    <a:pt x="237744" y="475488"/>
                  </a:lnTo>
                  <a:lnTo>
                    <a:pt x="0" y="261518"/>
                  </a:lnTo>
                  <a:close/>
                </a:path>
              </a:pathLst>
            </a:cu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133655" tIns="26670" rIns="133655" bIns="144353" spcCol="1270" anchor="ctr"/>
            <a:lstStyle/>
            <a:p>
              <a:pPr algn="ctr" defTabSz="93345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ru-RU" sz="2100"/>
            </a:p>
          </p:txBody>
        </p:sp>
      </p:grpSp>
      <p:graphicFrame>
        <p:nvGraphicFramePr>
          <p:cNvPr id="14" name="Схема 13"/>
          <p:cNvGraphicFramePr/>
          <p:nvPr>
            <p:extLst>
              <p:ext uri="{D42A27DB-BD31-4B8C-83A1-F6EECF244321}">
                <p14:modId xmlns:p14="http://schemas.microsoft.com/office/powerpoint/2010/main" val="4164189450"/>
              </p:ext>
            </p:extLst>
          </p:nvPr>
        </p:nvGraphicFramePr>
        <p:xfrm>
          <a:off x="467545" y="260350"/>
          <a:ext cx="7908106" cy="8124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5604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8382000" y="6416675"/>
            <a:ext cx="762000" cy="365125"/>
          </a:xfrm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fld id="{FDD9FABB-A386-4DE6-977C-02709F8B14A8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Схема 12"/>
          <p:cNvGraphicFramePr/>
          <p:nvPr>
            <p:extLst>
              <p:ext uri="{D42A27DB-BD31-4B8C-83A1-F6EECF244321}">
                <p14:modId xmlns:p14="http://schemas.microsoft.com/office/powerpoint/2010/main" val="50204452"/>
              </p:ext>
            </p:extLst>
          </p:nvPr>
        </p:nvGraphicFramePr>
        <p:xfrm>
          <a:off x="815975" y="260350"/>
          <a:ext cx="7559675" cy="720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Скругленный прямоугольник 2"/>
          <p:cNvSpPr/>
          <p:nvPr/>
        </p:nvSpPr>
        <p:spPr>
          <a:xfrm>
            <a:off x="899593" y="1522413"/>
            <a:ext cx="7945958" cy="64452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cs typeface="Times New Roman" panose="02020603050405020304" pitchFamily="18" charset="0"/>
              </a:rPr>
              <a:t>Площадь – </a:t>
            </a:r>
            <a:r>
              <a:rPr lang="ru-RU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5900 кв</a:t>
            </a:r>
            <a:r>
              <a:rPr lang="ru-RU" dirty="0">
                <a:solidFill>
                  <a:schemeClr val="tx1"/>
                </a:solidFill>
                <a:cs typeface="Times New Roman" panose="02020603050405020304" pitchFamily="18" charset="0"/>
              </a:rPr>
              <a:t>. км</a:t>
            </a:r>
            <a:r>
              <a:rPr lang="ru-RU" dirty="0"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899593" y="2420938"/>
            <a:ext cx="7934845" cy="57626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cs typeface="Times New Roman" panose="02020603050405020304" pitchFamily="18" charset="0"/>
              </a:rPr>
              <a:t>Численность населения – </a:t>
            </a:r>
            <a:r>
              <a:rPr lang="ru-RU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21,7 </a:t>
            </a:r>
            <a:r>
              <a:rPr lang="ru-RU" dirty="0" err="1" smtClean="0">
                <a:solidFill>
                  <a:schemeClr val="tx1"/>
                </a:solidFill>
                <a:cs typeface="Times New Roman" panose="02020603050405020304" pitchFamily="18" charset="0"/>
              </a:rPr>
              <a:t>тыс.чел</a:t>
            </a:r>
            <a:r>
              <a:rPr lang="ru-RU" dirty="0">
                <a:solidFill>
                  <a:schemeClr val="tx1"/>
                </a:solidFill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899593" y="3213100"/>
            <a:ext cx="7934845" cy="6477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1"/>
                </a:solidFill>
              </a:rPr>
              <a:t>Оборот организаций всех видов деятельности (без СМП) </a:t>
            </a:r>
            <a:r>
              <a:rPr lang="ru-RU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– </a:t>
            </a:r>
            <a:r>
              <a:rPr lang="ru-RU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8313,9 </a:t>
            </a:r>
            <a:r>
              <a:rPr lang="ru-RU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млн</a:t>
            </a:r>
            <a:r>
              <a:rPr lang="ru-RU" dirty="0">
                <a:solidFill>
                  <a:schemeClr val="tx1"/>
                </a:solidFill>
                <a:cs typeface="Times New Roman" panose="02020603050405020304" pitchFamily="18" charset="0"/>
              </a:rPr>
              <a:t>. руб.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899594" y="4868863"/>
            <a:ext cx="7880870" cy="6477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cs typeface="Times New Roman" panose="02020603050405020304" pitchFamily="18" charset="0"/>
              </a:rPr>
              <a:t>Среднемесячная заработная плата – </a:t>
            </a:r>
            <a:r>
              <a:rPr lang="ru-RU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92635р</a:t>
            </a:r>
            <a:r>
              <a:rPr lang="ru-RU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. </a:t>
            </a:r>
            <a:r>
              <a:rPr lang="ru-RU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10 </a:t>
            </a:r>
            <a:r>
              <a:rPr lang="ru-RU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к. </a:t>
            </a:r>
            <a:endParaRPr lang="ru-RU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899593" y="4076700"/>
            <a:ext cx="7945957" cy="576263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Оборот розничной торговли (без СМП) – </a:t>
            </a:r>
            <a:r>
              <a:rPr lang="ru-RU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1771,3 </a:t>
            </a:r>
            <a:r>
              <a:rPr lang="ru-RU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млн</a:t>
            </a:r>
            <a:r>
              <a:rPr lang="ru-RU" dirty="0">
                <a:solidFill>
                  <a:schemeClr val="tx1"/>
                </a:solidFill>
                <a:cs typeface="Times New Roman" panose="02020603050405020304" pitchFamily="18" charset="0"/>
              </a:rPr>
              <a:t>. руб. </a:t>
            </a:r>
          </a:p>
        </p:txBody>
      </p:sp>
      <p:sp>
        <p:nvSpPr>
          <p:cNvPr id="26632" name="Номер слайда 4"/>
          <p:cNvSpPr>
            <a:spLocks noGrp="1"/>
          </p:cNvSpPr>
          <p:nvPr>
            <p:ph type="sldNum" sz="quarter" idx="12"/>
          </p:nvPr>
        </p:nvSpPr>
        <p:spPr bwMode="auto">
          <a:xfrm>
            <a:off x="8382000" y="6416675"/>
            <a:ext cx="762000" cy="365125"/>
          </a:xfrm>
          <a:noFill/>
          <a:ln>
            <a:miter lim="800000"/>
            <a:headEnd/>
            <a:tailEnd/>
          </a:ln>
        </p:spPr>
        <p:txBody>
          <a:bodyPr wrap="square" tIns="45720" bIns="45720" numCol="1" anchorCtr="0" compatLnSpc="1">
            <a:prstTxWarp prst="textNoShape">
              <a:avLst/>
            </a:prstTxWarp>
          </a:bodyPr>
          <a:lstStyle/>
          <a:p>
            <a:fld id="{4A6F36ED-19A8-4916-8BD9-2B800966FD98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899593" y="5732463"/>
            <a:ext cx="7880869" cy="64928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cs typeface="Times New Roman" panose="02020603050405020304" pitchFamily="18" charset="0"/>
              </a:rPr>
              <a:t>Инвестиции в основной капитал в действующих ценах – </a:t>
            </a:r>
            <a:r>
              <a:rPr lang="ru-RU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1750,4 млн</a:t>
            </a:r>
            <a:r>
              <a:rPr lang="ru-RU" dirty="0">
                <a:solidFill>
                  <a:schemeClr val="tx1"/>
                </a:solidFill>
                <a:cs typeface="Times New Roman" panose="02020603050405020304" pitchFamily="18" charset="0"/>
              </a:rPr>
              <a:t>. руб.</a:t>
            </a:r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Схема 18"/>
          <p:cNvGraphicFramePr/>
          <p:nvPr>
            <p:extLst>
              <p:ext uri="{D42A27DB-BD31-4B8C-83A1-F6EECF244321}">
                <p14:modId xmlns:p14="http://schemas.microsoft.com/office/powerpoint/2010/main" val="1415651341"/>
              </p:ext>
            </p:extLst>
          </p:nvPr>
        </p:nvGraphicFramePr>
        <p:xfrm>
          <a:off x="611560" y="260350"/>
          <a:ext cx="8246689" cy="936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894127192"/>
              </p:ext>
            </p:extLst>
          </p:nvPr>
        </p:nvGraphicFramePr>
        <p:xfrm>
          <a:off x="0" y="1916832"/>
          <a:ext cx="3779912" cy="3600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7" name="Лента лицом вверх 6"/>
          <p:cNvSpPr/>
          <p:nvPr/>
        </p:nvSpPr>
        <p:spPr>
          <a:xfrm>
            <a:off x="3779912" y="1196975"/>
            <a:ext cx="1636638" cy="738188"/>
          </a:xfrm>
          <a:prstGeom prst="ribbon2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2025 </a:t>
            </a:r>
            <a:r>
              <a:rPr lang="ru-RU" sz="1200" b="1" dirty="0">
                <a:solidFill>
                  <a:schemeClr val="tx1"/>
                </a:solidFill>
                <a:cs typeface="Times New Roman" panose="02020603050405020304" pitchFamily="18" charset="0"/>
              </a:rPr>
              <a:t>год</a:t>
            </a:r>
          </a:p>
        </p:txBody>
      </p:sp>
      <p:sp>
        <p:nvSpPr>
          <p:cNvPr id="8" name="Лента лицом вверх 7"/>
          <p:cNvSpPr/>
          <p:nvPr/>
        </p:nvSpPr>
        <p:spPr>
          <a:xfrm>
            <a:off x="5724129" y="1196975"/>
            <a:ext cx="1440260" cy="719857"/>
          </a:xfrm>
          <a:prstGeom prst="ribbon2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2026 </a:t>
            </a:r>
            <a:r>
              <a:rPr lang="ru-RU" sz="1200" b="1" dirty="0">
                <a:solidFill>
                  <a:schemeClr val="tx1"/>
                </a:solidFill>
                <a:cs typeface="Times New Roman" panose="02020603050405020304" pitchFamily="18" charset="0"/>
              </a:rPr>
              <a:t>год</a:t>
            </a:r>
          </a:p>
        </p:txBody>
      </p:sp>
      <p:sp>
        <p:nvSpPr>
          <p:cNvPr id="9" name="Лента лицом вверх 8"/>
          <p:cNvSpPr/>
          <p:nvPr/>
        </p:nvSpPr>
        <p:spPr>
          <a:xfrm>
            <a:off x="7471968" y="1196975"/>
            <a:ext cx="1456132" cy="719857"/>
          </a:xfrm>
          <a:prstGeom prst="ribbon2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2027 </a:t>
            </a:r>
            <a:r>
              <a:rPr lang="ru-RU" sz="1200" b="1" dirty="0">
                <a:solidFill>
                  <a:schemeClr val="tx1"/>
                </a:solidFill>
                <a:cs typeface="Times New Roman" panose="02020603050405020304" pitchFamily="18" charset="0"/>
              </a:rPr>
              <a:t>год</a:t>
            </a:r>
          </a:p>
        </p:txBody>
      </p:sp>
      <p:sp>
        <p:nvSpPr>
          <p:cNvPr id="10" name="Блок-схема: магнитный диск 9"/>
          <p:cNvSpPr/>
          <p:nvPr/>
        </p:nvSpPr>
        <p:spPr>
          <a:xfrm>
            <a:off x="4071938" y="2214563"/>
            <a:ext cx="1500188" cy="792162"/>
          </a:xfrm>
          <a:prstGeom prst="flowChartMagneticDisk">
            <a:avLst/>
          </a:prstGeom>
          <a:solidFill>
            <a:schemeClr val="accent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953399,5</a:t>
            </a:r>
            <a:endParaRPr lang="ru-RU" sz="1400" b="1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sp>
        <p:nvSpPr>
          <p:cNvPr id="11" name="Блок-схема: магнитный диск 10"/>
          <p:cNvSpPr/>
          <p:nvPr/>
        </p:nvSpPr>
        <p:spPr>
          <a:xfrm>
            <a:off x="5929313" y="2214563"/>
            <a:ext cx="1357312" cy="785812"/>
          </a:xfrm>
          <a:prstGeom prst="flowChartMagneticDisk">
            <a:avLst/>
          </a:prstGeom>
          <a:solidFill>
            <a:schemeClr val="accent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826679</a:t>
            </a:r>
            <a:endParaRPr lang="ru-RU" sz="1400" b="1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sp>
        <p:nvSpPr>
          <p:cNvPr id="12" name="Блок-схема: магнитный диск 11"/>
          <p:cNvSpPr/>
          <p:nvPr/>
        </p:nvSpPr>
        <p:spPr>
          <a:xfrm>
            <a:off x="7572375" y="2214563"/>
            <a:ext cx="1355725" cy="785812"/>
          </a:xfrm>
          <a:prstGeom prst="flowChartMagneticDisk">
            <a:avLst/>
          </a:prstGeom>
          <a:solidFill>
            <a:schemeClr val="accent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955966,5</a:t>
            </a:r>
            <a:endParaRPr lang="ru-RU" sz="1400" b="1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sp>
        <p:nvSpPr>
          <p:cNvPr id="13" name="Блок-схема: магнитный диск 12"/>
          <p:cNvSpPr/>
          <p:nvPr/>
        </p:nvSpPr>
        <p:spPr>
          <a:xfrm>
            <a:off x="4071939" y="3286126"/>
            <a:ext cx="1500186" cy="785812"/>
          </a:xfrm>
          <a:prstGeom prst="flowChartMagneticDisk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953399,5</a:t>
            </a:r>
            <a:endParaRPr lang="ru-RU" sz="1400" b="1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sp>
        <p:nvSpPr>
          <p:cNvPr id="14" name="Блок-схема: магнитный диск 13"/>
          <p:cNvSpPr/>
          <p:nvPr/>
        </p:nvSpPr>
        <p:spPr>
          <a:xfrm>
            <a:off x="5932169" y="3286125"/>
            <a:ext cx="1425893" cy="785813"/>
          </a:xfrm>
          <a:prstGeom prst="flowChartMagneticDisk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826679</a:t>
            </a:r>
            <a:endParaRPr lang="ru-RU" sz="1400" b="1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sp>
        <p:nvSpPr>
          <p:cNvPr id="15" name="Блок-схема: магнитный диск 14"/>
          <p:cNvSpPr/>
          <p:nvPr/>
        </p:nvSpPr>
        <p:spPr>
          <a:xfrm>
            <a:off x="7572375" y="3286125"/>
            <a:ext cx="1355725" cy="785813"/>
          </a:xfrm>
          <a:prstGeom prst="flowChartMagneticDisk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955966,5</a:t>
            </a:r>
            <a:endParaRPr lang="ru-RU" sz="1400" b="1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sp>
        <p:nvSpPr>
          <p:cNvPr id="16" name="Блок-схема: магнитный диск 15"/>
          <p:cNvSpPr/>
          <p:nvPr/>
        </p:nvSpPr>
        <p:spPr>
          <a:xfrm>
            <a:off x="4139953" y="4357688"/>
            <a:ext cx="1432172" cy="871512"/>
          </a:xfrm>
          <a:prstGeom prst="flowChartMagneticDisk">
            <a:avLst/>
          </a:prstGeom>
          <a:solidFill>
            <a:schemeClr val="accent3">
              <a:lumMod val="6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0</a:t>
            </a:r>
            <a:endParaRPr lang="ru-RU" sz="1400" b="1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sp>
        <p:nvSpPr>
          <p:cNvPr id="17" name="Блок-схема: магнитный диск 16"/>
          <p:cNvSpPr/>
          <p:nvPr/>
        </p:nvSpPr>
        <p:spPr>
          <a:xfrm>
            <a:off x="5929314" y="4357688"/>
            <a:ext cx="1428748" cy="871512"/>
          </a:xfrm>
          <a:prstGeom prst="flowChartMagneticDisk">
            <a:avLst/>
          </a:prstGeom>
          <a:solidFill>
            <a:schemeClr val="accent3">
              <a:lumMod val="6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0</a:t>
            </a:r>
            <a:endParaRPr lang="ru-RU" sz="1400" b="1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sp>
        <p:nvSpPr>
          <p:cNvPr id="18" name="Блок-схема: магнитный диск 17"/>
          <p:cNvSpPr/>
          <p:nvPr/>
        </p:nvSpPr>
        <p:spPr>
          <a:xfrm>
            <a:off x="7572375" y="4357688"/>
            <a:ext cx="1355725" cy="871512"/>
          </a:xfrm>
          <a:prstGeom prst="flowChartMagneticDisk">
            <a:avLst/>
          </a:prstGeom>
          <a:solidFill>
            <a:schemeClr val="accent3">
              <a:lumMod val="6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0</a:t>
            </a:r>
            <a:endParaRPr lang="ru-RU" sz="1400" b="1" dirty="0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3851992273"/>
              </p:ext>
            </p:extLst>
          </p:nvPr>
        </p:nvGraphicFramePr>
        <p:xfrm>
          <a:off x="500034" y="357165"/>
          <a:ext cx="8464454" cy="13605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500034" y="2065812"/>
            <a:ext cx="8248430" cy="3693319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dirty="0" smtClean="0"/>
              <a:t>	-повышения </a:t>
            </a:r>
            <a:r>
              <a:rPr lang="ru-RU" dirty="0"/>
              <a:t>качества взаимодействия с главными администраторами (администраторами) доходов бюджета Смидовичского муниципального района в целях повышения их ответственности за правильность исчисления, полноту и своевременность осуществления платежей в бюджет Смидовичского муниципального района; </a:t>
            </a:r>
          </a:p>
          <a:p>
            <a:pPr algn="just"/>
            <a:r>
              <a:rPr lang="ru-RU" dirty="0"/>
              <a:t>	</a:t>
            </a:r>
            <a:r>
              <a:rPr lang="ru-RU" dirty="0" smtClean="0"/>
              <a:t>-совершенствование </a:t>
            </a:r>
            <a:r>
              <a:rPr lang="ru-RU" dirty="0"/>
              <a:t>системы управления муниципальной</a:t>
            </a:r>
            <a:br>
              <a:rPr lang="ru-RU" dirty="0"/>
            </a:br>
            <a:r>
              <a:rPr lang="ru-RU" dirty="0"/>
              <a:t>собственностью, обеспечение его качественного учета, жесткого контроля за его использованием;</a:t>
            </a:r>
          </a:p>
          <a:p>
            <a:pPr algn="just"/>
            <a:r>
              <a:rPr lang="ru-RU" dirty="0"/>
              <a:t>	</a:t>
            </a:r>
            <a:r>
              <a:rPr lang="ru-RU" dirty="0" smtClean="0"/>
              <a:t>-своевременная </a:t>
            </a:r>
            <a:r>
              <a:rPr lang="ru-RU" dirty="0"/>
              <a:t>претензионная работа, подготовка </a:t>
            </a:r>
            <a:r>
              <a:rPr lang="ru-RU" dirty="0" smtClean="0"/>
              <a:t>документов </a:t>
            </a:r>
            <a:r>
              <a:rPr lang="ru-RU" dirty="0"/>
              <a:t>в судебные органы по взысканию задолженности и привлечении к ответственности неплательщиков по арендным платежам за пользование муниципальным имуществом.</a:t>
            </a:r>
          </a:p>
        </p:txBody>
      </p: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Схема 13"/>
          <p:cNvGraphicFramePr/>
          <p:nvPr>
            <p:extLst>
              <p:ext uri="{D42A27DB-BD31-4B8C-83A1-F6EECF244321}">
                <p14:modId xmlns:p14="http://schemas.microsoft.com/office/powerpoint/2010/main" val="1571736873"/>
              </p:ext>
            </p:extLst>
          </p:nvPr>
        </p:nvGraphicFramePr>
        <p:xfrm>
          <a:off x="428596" y="274638"/>
          <a:ext cx="8258204" cy="11540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500063" y="1714500"/>
            <a:ext cx="8032377" cy="4893647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200" dirty="0"/>
              <a:t>- обеспечение сбалансированности доходных источников и расходных обязательств бюджета Смидовичского муниципального района;</a:t>
            </a:r>
          </a:p>
          <a:p>
            <a:r>
              <a:rPr lang="ru-RU" sz="1200" dirty="0"/>
              <a:t>- закрепление положительных результатов, достигнутых при</a:t>
            </a:r>
            <a:br>
              <a:rPr lang="ru-RU" sz="1200" dirty="0"/>
            </a:br>
            <a:r>
              <a:rPr lang="ru-RU" sz="1200" dirty="0"/>
              <a:t>формировании и исполнении бюджета Смидовичского муниципального района за предыдущие годы; </a:t>
            </a:r>
          </a:p>
          <a:p>
            <a:r>
              <a:rPr lang="ru-RU" sz="1200" dirty="0"/>
              <a:t>- повышение эффективности бюджетных расходов, формирование бюджетных параметров исходя из необходимости безусловного исполнения действующих расходных обязательств, в том числе с учетом их оптимизации и эффективности управления;</a:t>
            </a:r>
          </a:p>
          <a:p>
            <a:r>
              <a:rPr lang="ru-RU" sz="1200" dirty="0"/>
              <a:t>- совершенствование инструментов </a:t>
            </a:r>
            <a:r>
              <a:rPr lang="ru-RU" sz="1200" dirty="0" err="1"/>
              <a:t>программно</a:t>
            </a:r>
            <a:r>
              <a:rPr lang="ru-RU" sz="1200" dirty="0"/>
              <a:t> – целевого планирования, реализация мероприятий, направленных на повышение качества планирования и эффективности реализации муниципальных программ исходя из ожидаемых результатов; </a:t>
            </a:r>
          </a:p>
          <a:p>
            <a:r>
              <a:rPr lang="ru-RU" sz="1200" b="1" dirty="0"/>
              <a:t>- </a:t>
            </a:r>
            <a:r>
              <a:rPr lang="ru-RU" sz="1200" dirty="0"/>
              <a:t>повышение ответственности муниципальных учреждений за</a:t>
            </a:r>
            <a:br>
              <a:rPr lang="ru-RU" sz="1200" dirty="0"/>
            </a:br>
            <a:r>
              <a:rPr lang="ru-RU" sz="1200" dirty="0"/>
              <a:t>невыполнение муниципального задания и </a:t>
            </a:r>
            <a:r>
              <a:rPr lang="ru-RU" sz="1200" dirty="0" err="1"/>
              <a:t>недостижение</a:t>
            </a:r>
            <a:r>
              <a:rPr lang="ru-RU" sz="1200" dirty="0"/>
              <a:t> показателей, установленных в муниципальном задании; </a:t>
            </a:r>
          </a:p>
          <a:p>
            <a:r>
              <a:rPr lang="ru-RU" sz="1200" dirty="0"/>
              <a:t>- расширение практики использования механизмов государственно - частного партнерства;</a:t>
            </a:r>
          </a:p>
          <a:p>
            <a:r>
              <a:rPr lang="ru-RU" sz="1200" dirty="0"/>
              <a:t>- совершенствование системы муниципальных закупок; </a:t>
            </a:r>
          </a:p>
          <a:p>
            <a:r>
              <a:rPr lang="ru-RU" sz="1200" dirty="0"/>
              <a:t>- совершенствование внутреннего муниципального финансового контроля</a:t>
            </a:r>
            <a:br>
              <a:rPr lang="ru-RU" sz="1200" dirty="0"/>
            </a:br>
            <a:r>
              <a:rPr lang="ru-RU" sz="1200" dirty="0"/>
              <a:t>в сфере бюджетных правоотношений, повышение эффективности внутреннего финансового контроля и внутреннего финансового аудита главных распорядителей и администраторов бюджетных средств; </a:t>
            </a:r>
          </a:p>
          <a:p>
            <a:r>
              <a:rPr lang="ru-RU" sz="1200" dirty="0"/>
              <a:t>- повышение прозрачности и открытости бюджета и бюджетного</a:t>
            </a:r>
            <a:br>
              <a:rPr lang="ru-RU" sz="1200" dirty="0"/>
            </a:br>
            <a:r>
              <a:rPr lang="ru-RU" sz="1200" dirty="0"/>
              <a:t>процесса, а так же доступности о муниципальных финансах Смидовичского</a:t>
            </a:r>
            <a:br>
              <a:rPr lang="ru-RU" sz="1200" dirty="0"/>
            </a:br>
            <a:r>
              <a:rPr lang="ru-RU" sz="1200" dirty="0"/>
              <a:t>муниципального района;</a:t>
            </a:r>
          </a:p>
          <a:p>
            <a:r>
              <a:rPr lang="ru-RU" sz="1200" dirty="0"/>
              <a:t>- развитие инициативного бюджетирования в </a:t>
            </a:r>
            <a:r>
              <a:rPr lang="ru-RU" sz="1200" dirty="0" err="1"/>
              <a:t>Смидовичском</a:t>
            </a:r>
            <a:r>
              <a:rPr lang="ru-RU" sz="1200" dirty="0"/>
              <a:t> муниципальном районе в целях вовлечения граждан в решение первоочередных проблем местного значения и повышения уровня доверия к власти.</a:t>
            </a:r>
          </a:p>
        </p:txBody>
      </p: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Схема 11"/>
          <p:cNvGraphicFramePr/>
          <p:nvPr>
            <p:extLst>
              <p:ext uri="{D42A27DB-BD31-4B8C-83A1-F6EECF244321}">
                <p14:modId xmlns:p14="http://schemas.microsoft.com/office/powerpoint/2010/main" val="3909112012"/>
              </p:ext>
            </p:extLst>
          </p:nvPr>
        </p:nvGraphicFramePr>
        <p:xfrm>
          <a:off x="815975" y="260350"/>
          <a:ext cx="7788275" cy="7794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Скругленный прямоугольник 2"/>
          <p:cNvSpPr/>
          <p:nvPr/>
        </p:nvSpPr>
        <p:spPr>
          <a:xfrm>
            <a:off x="1907704" y="1844675"/>
            <a:ext cx="5472608" cy="936625"/>
          </a:xfrm>
          <a:prstGeom prst="roundRect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tx1"/>
                </a:solidFill>
                <a:cs typeface="Times New Roman" panose="02020603050405020304" pitchFamily="18" charset="0"/>
              </a:rPr>
              <a:t>Доходы бюджета</a:t>
            </a:r>
          </a:p>
        </p:txBody>
      </p:sp>
      <p:graphicFrame>
        <p:nvGraphicFramePr>
          <p:cNvPr id="13" name="Схема 12"/>
          <p:cNvGraphicFramePr/>
          <p:nvPr>
            <p:extLst>
              <p:ext uri="{D42A27DB-BD31-4B8C-83A1-F6EECF244321}">
                <p14:modId xmlns:p14="http://schemas.microsoft.com/office/powerpoint/2010/main" val="1426666412"/>
              </p:ext>
            </p:extLst>
          </p:nvPr>
        </p:nvGraphicFramePr>
        <p:xfrm>
          <a:off x="107504" y="1082258"/>
          <a:ext cx="8856662" cy="6017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323528" y="3573015"/>
            <a:ext cx="2652185" cy="284365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 extrusionH="76200" contourW="12700">
            <a:extrusionClr>
              <a:schemeClr val="bg1"/>
            </a:extrusionClr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i="1" dirty="0">
                <a:solidFill>
                  <a:schemeClr val="tx1"/>
                </a:solidFill>
                <a:cs typeface="Times New Roman" panose="02020603050405020304" pitchFamily="18" charset="0"/>
              </a:rPr>
              <a:t>Налоговые доходы</a:t>
            </a:r>
            <a:r>
              <a:rPr lang="ru-RU" sz="1400" dirty="0">
                <a:solidFill>
                  <a:schemeClr val="tx1"/>
                </a:solidFill>
                <a:cs typeface="Times New Roman" panose="02020603050405020304" pitchFamily="18" charset="0"/>
              </a:rPr>
              <a:t> – поступления от уплаты налогов, установленных Налоговым кодексом РФ (налог на доходы физических лиц, </a:t>
            </a:r>
            <a:r>
              <a:rPr lang="ru-RU" sz="14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акцизы на ГСМ, налоги на совокупный доход, госпошлина)</a:t>
            </a:r>
            <a:endParaRPr lang="ru-RU" sz="1400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131840" y="3573463"/>
            <a:ext cx="2808585" cy="2843212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i="1" dirty="0">
                <a:solidFill>
                  <a:schemeClr val="tx1"/>
                </a:solidFill>
                <a:cs typeface="Times New Roman" panose="02020603050405020304" pitchFamily="18" charset="0"/>
              </a:rPr>
              <a:t>Неналоговые доходы –</a:t>
            </a:r>
            <a:r>
              <a:rPr lang="ru-RU" sz="1400" dirty="0">
                <a:solidFill>
                  <a:schemeClr val="tx1"/>
                </a:solidFill>
                <a:cs typeface="Times New Roman" panose="02020603050405020304" pitchFamily="18" charset="0"/>
              </a:rPr>
              <a:t> поступления от уплаты пошлин и сборов, установленных законодательством РФ (доходы от </a:t>
            </a:r>
            <a:r>
              <a:rPr lang="ru-RU" sz="14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использования и продажи муниципального имущества, </a:t>
            </a:r>
            <a:r>
              <a:rPr lang="ru-RU" sz="1400" dirty="0">
                <a:solidFill>
                  <a:schemeClr val="tx1"/>
                </a:solidFill>
                <a:cs typeface="Times New Roman" panose="02020603050405020304" pitchFamily="18" charset="0"/>
              </a:rPr>
              <a:t>доходы от платных услуг, </a:t>
            </a:r>
            <a:r>
              <a:rPr lang="ru-RU" sz="14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штрафы, </a:t>
            </a:r>
            <a:r>
              <a:rPr lang="ru-RU" sz="1400" dirty="0">
                <a:solidFill>
                  <a:schemeClr val="tx1"/>
                </a:solidFill>
                <a:cs typeface="Times New Roman" panose="02020603050405020304" pitchFamily="18" charset="0"/>
              </a:rPr>
              <a:t>иные неналоговые доходы)</a:t>
            </a:r>
            <a:endParaRPr lang="ru-RU" sz="1400" b="1" i="1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096552" y="3633265"/>
            <a:ext cx="2592709" cy="2723157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i="1" dirty="0">
                <a:solidFill>
                  <a:schemeClr val="tx1"/>
                </a:solidFill>
                <a:cs typeface="Times New Roman" panose="02020603050405020304" pitchFamily="18" charset="0"/>
              </a:rPr>
              <a:t>Безвозмездные поступления </a:t>
            </a:r>
            <a:r>
              <a:rPr lang="ru-RU" sz="1400" dirty="0">
                <a:solidFill>
                  <a:schemeClr val="tx1"/>
                </a:solidFill>
                <a:cs typeface="Times New Roman" panose="02020603050405020304" pitchFamily="18" charset="0"/>
              </a:rPr>
              <a:t>-  поступления от других бюджетов бюджетной системы (межбюджетные трансферты), граждан и организаций (кроме налоговых и неналоговых доходов)</a:t>
            </a:r>
          </a:p>
        </p:txBody>
      </p:sp>
      <p:sp>
        <p:nvSpPr>
          <p:cNvPr id="14" name="Стрелка вниз 13"/>
          <p:cNvSpPr/>
          <p:nvPr/>
        </p:nvSpPr>
        <p:spPr>
          <a:xfrm>
            <a:off x="4178300" y="2924175"/>
            <a:ext cx="541338" cy="504825"/>
          </a:xfrm>
          <a:prstGeom prst="downArrow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9" name="Стрелка вниз 18"/>
          <p:cNvSpPr/>
          <p:nvPr/>
        </p:nvSpPr>
        <p:spPr>
          <a:xfrm>
            <a:off x="1907704" y="2885551"/>
            <a:ext cx="539750" cy="504825"/>
          </a:xfrm>
          <a:prstGeom prst="downArrow">
            <a:avLst/>
          </a:prstGeom>
          <a:solidFill>
            <a:schemeClr val="bg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0" name="Стрелка вниз 19"/>
          <p:cNvSpPr/>
          <p:nvPr/>
        </p:nvSpPr>
        <p:spPr>
          <a:xfrm>
            <a:off x="6853156" y="2878883"/>
            <a:ext cx="539750" cy="504825"/>
          </a:xfrm>
          <a:prstGeom prst="downArrow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0733" name="Номер слайда 7"/>
          <p:cNvSpPr>
            <a:spLocks noGrp="1"/>
          </p:cNvSpPr>
          <p:nvPr>
            <p:ph type="sldNum" sz="quarter" idx="12"/>
          </p:nvPr>
        </p:nvSpPr>
        <p:spPr bwMode="auto">
          <a:xfrm>
            <a:off x="8382000" y="6416675"/>
            <a:ext cx="762000" cy="365125"/>
          </a:xfrm>
          <a:noFill/>
          <a:ln>
            <a:miter lim="800000"/>
            <a:headEnd/>
            <a:tailEnd/>
          </a:ln>
        </p:spPr>
        <p:txBody>
          <a:bodyPr wrap="square" tIns="45720" bIns="45720" numCol="1" anchorCtr="0" compatLnSpc="1">
            <a:prstTxWarp prst="textNoShape">
              <a:avLst/>
            </a:prstTxWarp>
          </a:bodyPr>
          <a:lstStyle/>
          <a:p>
            <a:fld id="{FDBC658D-5443-4C3C-94BE-2CE04838831B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3132101264"/>
              </p:ext>
            </p:extLst>
          </p:nvPr>
        </p:nvGraphicFramePr>
        <p:xfrm>
          <a:off x="815975" y="260350"/>
          <a:ext cx="7559675" cy="8643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1747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8382000" y="6416675"/>
            <a:ext cx="762000" cy="365125"/>
          </a:xfrm>
          <a:noFill/>
          <a:ln>
            <a:miter lim="800000"/>
            <a:headEnd/>
            <a:tailEnd/>
          </a:ln>
        </p:spPr>
        <p:txBody>
          <a:bodyPr wrap="square" tIns="45720" bIns="45720" numCol="1" anchorCtr="0" compatLnSpc="1">
            <a:prstTxWarp prst="textNoShape">
              <a:avLst/>
            </a:prstTxWarp>
          </a:bodyPr>
          <a:lstStyle/>
          <a:p>
            <a:fld id="{2EDDD53B-0B1C-4AAA-A4A0-B84604BE0194}" type="slidenum">
              <a:rPr lang="ru-RU" smtClean="0"/>
              <a:pPr/>
              <a:t>12</a:t>
            </a:fld>
            <a:endParaRPr lang="ru-RU"/>
          </a:p>
        </p:txBody>
      </p:sp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1257896246"/>
              </p:ext>
            </p:extLst>
          </p:nvPr>
        </p:nvGraphicFramePr>
        <p:xfrm>
          <a:off x="899592" y="1397000"/>
          <a:ext cx="7128792" cy="4768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113214678"/>
              </p:ext>
            </p:extLst>
          </p:nvPr>
        </p:nvGraphicFramePr>
        <p:xfrm>
          <a:off x="815975" y="260350"/>
          <a:ext cx="7559675" cy="6477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2850" name="TextBox 3"/>
          <p:cNvSpPr txBox="1">
            <a:spLocks noChangeArrowheads="1"/>
          </p:cNvSpPr>
          <p:nvPr/>
        </p:nvSpPr>
        <p:spPr bwMode="auto">
          <a:xfrm>
            <a:off x="7974835" y="944643"/>
            <a:ext cx="87153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(тыс. руб.)</a:t>
            </a:r>
          </a:p>
        </p:txBody>
      </p:sp>
      <p:sp>
        <p:nvSpPr>
          <p:cNvPr id="32851" name="Номер слайда 4"/>
          <p:cNvSpPr>
            <a:spLocks noGrp="1"/>
          </p:cNvSpPr>
          <p:nvPr>
            <p:ph type="sldNum" sz="quarter" idx="12"/>
          </p:nvPr>
        </p:nvSpPr>
        <p:spPr bwMode="auto">
          <a:xfrm>
            <a:off x="8382000" y="6416675"/>
            <a:ext cx="762000" cy="365125"/>
          </a:xfrm>
          <a:noFill/>
          <a:ln>
            <a:miter lim="800000"/>
            <a:headEnd/>
            <a:tailEnd/>
          </a:ln>
        </p:spPr>
        <p:txBody>
          <a:bodyPr wrap="square" tIns="45720" bIns="45720" numCol="1" anchorCtr="0" compatLnSpc="1">
            <a:prstTxWarp prst="textNoShape">
              <a:avLst/>
            </a:prstTxWarp>
          </a:bodyPr>
          <a:lstStyle/>
          <a:p>
            <a:fld id="{2F3FE647-FCB5-460B-B36D-7325C6AFBC7A}" type="slidenum">
              <a:rPr lang="ru-RU" smtClean="0"/>
              <a:pPr/>
              <a:t>13</a:t>
            </a:fld>
            <a:endParaRPr lang="ru-RU"/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xmlns="" id="{A6842BE7-DBB1-479B-B1E0-D067995CFB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3181727"/>
              </p:ext>
            </p:extLst>
          </p:nvPr>
        </p:nvGraphicFramePr>
        <p:xfrm>
          <a:off x="107950" y="1214438"/>
          <a:ext cx="8856663" cy="5440401"/>
        </p:xfrm>
        <a:graphic>
          <a:graphicData uri="http://schemas.openxmlformats.org/drawingml/2006/table">
            <a:tbl>
              <a:tblPr/>
              <a:tblGrid>
                <a:gridCol w="379332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1563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8525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6244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8898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Calibri"/>
                          <a:ea typeface="Calibri"/>
                          <a:cs typeface="Times New Roman"/>
                        </a:rPr>
                        <a:t>Вид </a:t>
                      </a:r>
                      <a:r>
                        <a:rPr lang="ru-RU" sz="2000" b="1" dirty="0" smtClean="0">
                          <a:latin typeface="Calibri"/>
                          <a:ea typeface="Calibri"/>
                          <a:cs typeface="Times New Roman"/>
                        </a:rPr>
                        <a:t>дохода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009" marR="69009" marT="34510" marB="34510">
                    <a:lnL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B4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Calibri"/>
                          <a:ea typeface="Calibri"/>
                          <a:cs typeface="Times New Roman"/>
                        </a:rPr>
                        <a:t>2025 </a:t>
                      </a:r>
                      <a:r>
                        <a:rPr lang="ru-RU" sz="2000" b="1" dirty="0">
                          <a:latin typeface="Calibri"/>
                          <a:ea typeface="Calibri"/>
                          <a:cs typeface="Times New Roman"/>
                        </a:rPr>
                        <a:t>год 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009" marR="69009" marT="34510" marB="3451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B4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Calibri"/>
                          <a:ea typeface="Calibri"/>
                          <a:cs typeface="Times New Roman"/>
                        </a:rPr>
                        <a:t>2026 </a:t>
                      </a:r>
                      <a:r>
                        <a:rPr lang="ru-RU" sz="2000" b="1" dirty="0">
                          <a:latin typeface="Calibri"/>
                          <a:ea typeface="Calibri"/>
                          <a:cs typeface="Times New Roman"/>
                        </a:rPr>
                        <a:t>год 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009" marR="69009" marT="34510" marB="3451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B4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Calibri"/>
                          <a:ea typeface="Calibri"/>
                          <a:cs typeface="Times New Roman"/>
                        </a:rPr>
                        <a:t>2027 </a:t>
                      </a:r>
                      <a:r>
                        <a:rPr lang="ru-RU" sz="2000" b="1" dirty="0">
                          <a:latin typeface="Calibri"/>
                          <a:ea typeface="Calibri"/>
                          <a:cs typeface="Times New Roman"/>
                        </a:rPr>
                        <a:t>год 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009" marR="69009" marT="34510" marB="34510">
                    <a:lnL>
                      <a:noFill/>
                    </a:lnL>
                    <a:lnR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B4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9176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Calibri"/>
                          <a:ea typeface="Calibri"/>
                          <a:cs typeface="Times New Roman"/>
                        </a:rPr>
                        <a:t>Налог на доходы физических лиц</a:t>
                      </a:r>
                    </a:p>
                  </a:txBody>
                  <a:tcPr marL="69009" marR="69009" marT="34510" marB="34510">
                    <a:lnL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Calibri"/>
                          <a:ea typeface="Calibri"/>
                          <a:cs typeface="Times New Roman"/>
                        </a:rPr>
                        <a:t>54314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009" marR="69009" marT="34510" marB="3451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Calibri"/>
                          <a:ea typeface="Calibri"/>
                          <a:cs typeface="Times New Roman"/>
                        </a:rPr>
                        <a:t>59513,4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009" marR="69009" marT="34510" marB="3451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Calibri"/>
                          <a:ea typeface="Calibri"/>
                          <a:cs typeface="Times New Roman"/>
                        </a:rPr>
                        <a:t>64380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009" marR="69009" marT="34510" marB="34510">
                    <a:lnL>
                      <a:noFill/>
                    </a:lnL>
                    <a:lnR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2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9176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Calibri"/>
                          <a:ea typeface="Calibri"/>
                          <a:cs typeface="Times New Roman"/>
                        </a:rPr>
                        <a:t>Акцизы</a:t>
                      </a:r>
                    </a:p>
                  </a:txBody>
                  <a:tcPr marL="69009" marR="69009" marT="34510" marB="34510">
                    <a:lnL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Calibri"/>
                          <a:ea typeface="Calibri"/>
                          <a:cs typeface="Times New Roman"/>
                        </a:rPr>
                        <a:t>11943,6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009" marR="69009" marT="34510" marB="3451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Calibri"/>
                          <a:ea typeface="Calibri"/>
                          <a:cs typeface="Times New Roman"/>
                        </a:rPr>
                        <a:t>12328,8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009" marR="69009" marT="34510" marB="3451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Calibri"/>
                          <a:ea typeface="Calibri"/>
                          <a:cs typeface="Times New Roman"/>
                        </a:rPr>
                        <a:t>17240,1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009" marR="69009" marT="34510" marB="34510">
                    <a:lnL>
                      <a:noFill/>
                    </a:lnL>
                    <a:lnR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2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9176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Calibri"/>
                          <a:ea typeface="Calibri"/>
                          <a:cs typeface="Times New Roman"/>
                        </a:rPr>
                        <a:t>Единый сельскохозяйственный налог </a:t>
                      </a:r>
                    </a:p>
                  </a:txBody>
                  <a:tcPr marL="69009" marR="69009" marT="34510" marB="34510">
                    <a:lnL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Calibri"/>
                          <a:ea typeface="Calibri"/>
                          <a:cs typeface="Times New Roman"/>
                        </a:rPr>
                        <a:t>775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009" marR="69009" marT="34510" marB="3451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Calibri"/>
                          <a:ea typeface="Calibri"/>
                          <a:cs typeface="Times New Roman"/>
                        </a:rPr>
                        <a:t>985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009" marR="69009" marT="34510" marB="3451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Calibri"/>
                          <a:ea typeface="Calibri"/>
                          <a:cs typeface="Times New Roman"/>
                        </a:rPr>
                        <a:t>1028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009" marR="69009" marT="34510" marB="34510">
                    <a:lnL>
                      <a:noFill/>
                    </a:lnL>
                    <a:lnR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9769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Calibri"/>
                          <a:ea typeface="Calibri"/>
                          <a:cs typeface="Times New Roman"/>
                        </a:rPr>
                        <a:t>Налог, взимаемый с применением патентной системы налогообложения </a:t>
                      </a:r>
                    </a:p>
                  </a:txBody>
                  <a:tcPr marL="69009" marR="69009" marT="34510" marB="34510">
                    <a:lnL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Calibri"/>
                          <a:ea typeface="Calibri"/>
                          <a:cs typeface="Times New Roman"/>
                        </a:rPr>
                        <a:t>1680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009" marR="69009" marT="34510" marB="3451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Calibri"/>
                          <a:ea typeface="Calibri"/>
                          <a:cs typeface="Times New Roman"/>
                        </a:rPr>
                        <a:t>1680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009" marR="69009" marT="34510" marB="3451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Calibri"/>
                          <a:ea typeface="Calibri"/>
                          <a:cs typeface="Times New Roman"/>
                        </a:rPr>
                        <a:t>1680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009" marR="69009" marT="34510" marB="34510">
                    <a:lnL>
                      <a:noFill/>
                    </a:lnL>
                    <a:lnR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9176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Calibri"/>
                          <a:ea typeface="Calibri"/>
                          <a:cs typeface="Times New Roman"/>
                        </a:rPr>
                        <a:t>Государственная пошлина </a:t>
                      </a:r>
                    </a:p>
                  </a:txBody>
                  <a:tcPr marL="69009" marR="69009" marT="34510" marB="34510">
                    <a:lnL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Calibri"/>
                          <a:ea typeface="Calibri"/>
                          <a:cs typeface="Times New Roman"/>
                        </a:rPr>
                        <a:t>3760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009" marR="69009" marT="34510" marB="3451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Calibri"/>
                          <a:ea typeface="Calibri"/>
                          <a:cs typeface="Times New Roman"/>
                        </a:rPr>
                        <a:t>3760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009" marR="69009" marT="34510" marB="3451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Calibri"/>
                          <a:ea typeface="Calibri"/>
                          <a:cs typeface="Times New Roman"/>
                        </a:rPr>
                        <a:t>3760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009" marR="69009" marT="34510" marB="34510">
                    <a:lnL>
                      <a:noFill/>
                    </a:lnL>
                    <a:lnR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9769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Calibri"/>
                          <a:ea typeface="Calibri"/>
                          <a:cs typeface="Times New Roman"/>
                        </a:rPr>
                        <a:t>Доходы, получаемые в виде арендной платы за земельные участки </a:t>
                      </a:r>
                    </a:p>
                  </a:txBody>
                  <a:tcPr marL="69009" marR="69009" marT="34510" marB="34510">
                    <a:lnL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Calibri"/>
                          <a:ea typeface="Calibri"/>
                          <a:cs typeface="Times New Roman"/>
                        </a:rPr>
                        <a:t>12000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009" marR="69009" marT="34510" marB="3451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Calibri"/>
                          <a:ea typeface="Calibri"/>
                          <a:cs typeface="Times New Roman"/>
                        </a:rPr>
                        <a:t>12000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009" marR="69009" marT="34510" marB="3451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Calibri"/>
                          <a:ea typeface="Calibri"/>
                          <a:cs typeface="Times New Roman"/>
                        </a:rPr>
                        <a:t>12000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009" marR="69009" marT="34510" marB="34510">
                    <a:lnL>
                      <a:noFill/>
                    </a:lnL>
                    <a:lnR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2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9176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Calibri"/>
                          <a:ea typeface="Calibri"/>
                          <a:cs typeface="Times New Roman"/>
                        </a:rPr>
                        <a:t>Доходы от сдачи аренды имущества </a:t>
                      </a:r>
                    </a:p>
                  </a:txBody>
                  <a:tcPr marL="69009" marR="69009" marT="34510" marB="34510">
                    <a:lnL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Calibri"/>
                          <a:ea typeface="Calibri"/>
                          <a:cs typeface="Times New Roman"/>
                        </a:rPr>
                        <a:t>2000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009" marR="69009" marT="34510" marB="3451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Calibri"/>
                          <a:ea typeface="Calibri"/>
                          <a:cs typeface="Times New Roman"/>
                        </a:rPr>
                        <a:t>2000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009" marR="69009" marT="34510" marB="3451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Calibri"/>
                          <a:ea typeface="Calibri"/>
                          <a:cs typeface="Times New Roman"/>
                        </a:rPr>
                        <a:t>2000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009" marR="69009" marT="34510" marB="34510">
                    <a:lnL>
                      <a:noFill/>
                    </a:lnL>
                    <a:lnR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497696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Прочие поступления от использования имущества, находящегося в собственности муниципальных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районов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Calibri"/>
                          <a:ea typeface="Calibri"/>
                          <a:cs typeface="Times New Roman"/>
                        </a:rPr>
                        <a:t>100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009" marR="69009" marT="34510" marB="3451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Calibri"/>
                          <a:ea typeface="Calibri"/>
                          <a:cs typeface="Times New Roman"/>
                        </a:rPr>
                        <a:t>100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009" marR="69009" marT="34510" marB="3451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Calibri"/>
                          <a:ea typeface="Calibri"/>
                          <a:cs typeface="Times New Roman"/>
                        </a:rPr>
                        <a:t>100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009" marR="69009" marT="34510" marB="34510">
                    <a:lnL>
                      <a:noFill/>
                    </a:lnL>
                    <a:lnR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2E7"/>
                    </a:solidFill>
                  </a:tcPr>
                </a:tc>
              </a:tr>
              <a:tr h="49769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Calibri"/>
                          <a:ea typeface="Calibri"/>
                          <a:cs typeface="Times New Roman"/>
                        </a:rPr>
                        <a:t>Плата за негативное воздействие на окружающую среду </a:t>
                      </a:r>
                    </a:p>
                  </a:txBody>
                  <a:tcPr marL="69009" marR="69009" marT="34510" marB="34510">
                    <a:lnL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Calibri"/>
                          <a:ea typeface="Calibri"/>
                          <a:cs typeface="Times New Roman"/>
                        </a:rPr>
                        <a:t>120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009" marR="69009" marT="34510" marB="3451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Calibri"/>
                          <a:ea typeface="Calibri"/>
                          <a:cs typeface="Times New Roman"/>
                        </a:rPr>
                        <a:t>120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009" marR="69009" marT="34510" marB="3451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Calibri"/>
                          <a:ea typeface="Calibri"/>
                          <a:cs typeface="Times New Roman"/>
                        </a:rPr>
                        <a:t>120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009" marR="69009" marT="34510" marB="34510">
                    <a:lnL>
                      <a:noFill/>
                    </a:lnL>
                    <a:lnR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2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9176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Calibri"/>
                          <a:ea typeface="Calibri"/>
                          <a:cs typeface="Times New Roman"/>
                        </a:rPr>
                        <a:t>Доходы от оказания платных услуг и компенсации затрат государства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009" marR="69009" marT="34510" marB="34510">
                    <a:lnL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Calibri"/>
                          <a:ea typeface="Calibri"/>
                          <a:cs typeface="Times New Roman"/>
                        </a:rPr>
                        <a:t>313,3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009" marR="69009" marT="34510" marB="3451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Calibri"/>
                          <a:ea typeface="Calibri"/>
                          <a:cs typeface="Times New Roman"/>
                        </a:rPr>
                        <a:t>313,3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009" marR="69009" marT="34510" marB="3451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Calibri"/>
                          <a:ea typeface="Calibri"/>
                          <a:cs typeface="Times New Roman"/>
                        </a:rPr>
                        <a:t>313,3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009" marR="69009" marT="34510" marB="34510">
                    <a:lnL>
                      <a:noFill/>
                    </a:lnL>
                    <a:lnR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176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Calibri"/>
                          <a:ea typeface="Calibri"/>
                          <a:cs typeface="Times New Roman"/>
                        </a:rPr>
                        <a:t>Доходы от продажи земельных участков </a:t>
                      </a:r>
                    </a:p>
                  </a:txBody>
                  <a:tcPr marL="69009" marR="69009" marT="34510" marB="34510">
                    <a:lnL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Calibri"/>
                          <a:ea typeface="Calibri"/>
                          <a:cs typeface="Times New Roman"/>
                        </a:rPr>
                        <a:t>1714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009" marR="69009" marT="34510" marB="3451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Calibri"/>
                          <a:ea typeface="Calibri"/>
                          <a:cs typeface="Times New Roman"/>
                        </a:rPr>
                        <a:t>1464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009" marR="69009" marT="34510" marB="3451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Calibri"/>
                          <a:ea typeface="Calibri"/>
                          <a:cs typeface="Times New Roman"/>
                        </a:rPr>
                        <a:t>1464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009" marR="69009" marT="34510" marB="34510">
                    <a:lnL>
                      <a:noFill/>
                    </a:lnL>
                    <a:lnR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9176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Calibri"/>
                          <a:ea typeface="Calibri"/>
                          <a:cs typeface="Times New Roman"/>
                        </a:rPr>
                        <a:t>Доходы от приватизации иного имущества </a:t>
                      </a:r>
                    </a:p>
                  </a:txBody>
                  <a:tcPr marL="69009" marR="69009" marT="34510" marB="34510">
                    <a:lnL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Calibri"/>
                          <a:ea typeface="Calibri"/>
                          <a:cs typeface="Times New Roman"/>
                        </a:rPr>
                        <a:t>600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009" marR="69009" marT="34510" marB="3451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Calibri"/>
                          <a:ea typeface="Calibri"/>
                          <a:cs typeface="Times New Roman"/>
                        </a:rPr>
                        <a:t>600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009" marR="69009" marT="34510" marB="3451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Calibri"/>
                          <a:ea typeface="Calibri"/>
                          <a:cs typeface="Times New Roman"/>
                        </a:rPr>
                        <a:t>600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009" marR="69009" marT="34510" marB="34510">
                    <a:lnL>
                      <a:noFill/>
                    </a:lnL>
                    <a:lnR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2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9176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Calibri"/>
                          <a:ea typeface="Calibri"/>
                          <a:cs typeface="Times New Roman"/>
                        </a:rPr>
                        <a:t>Штрафы, санкции, возмещение ущерба </a:t>
                      </a:r>
                    </a:p>
                  </a:txBody>
                  <a:tcPr marL="69009" marR="69009" marT="34510" marB="34510">
                    <a:lnL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Calibri"/>
                          <a:ea typeface="Calibri"/>
                          <a:cs typeface="Times New Roman"/>
                        </a:rPr>
                        <a:t>708,3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009" marR="69009" marT="34510" marB="3451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Calibri"/>
                          <a:ea typeface="Calibri"/>
                          <a:cs typeface="Times New Roman"/>
                        </a:rPr>
                        <a:t>708,3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009" marR="69009" marT="34510" marB="3451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Calibri"/>
                          <a:ea typeface="Calibri"/>
                          <a:cs typeface="Times New Roman"/>
                        </a:rPr>
                        <a:t>708,3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009" marR="69009" marT="34510" marB="34510">
                    <a:lnL>
                      <a:noFill/>
                    </a:lnL>
                    <a:lnR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9176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Calibri"/>
                          <a:ea typeface="Calibri"/>
                          <a:cs typeface="Times New Roman"/>
                        </a:rPr>
                        <a:t>Итого:</a:t>
                      </a:r>
                      <a:r>
                        <a:rPr lang="ru-RU" sz="1200" b="1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009" marR="69009" marT="34510" marB="34510">
                    <a:lnL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Calibri"/>
                          <a:ea typeface="Calibri"/>
                          <a:cs typeface="Times New Roman"/>
                        </a:rPr>
                        <a:t>90028,2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009" marR="69009" marT="34510" marB="3451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Calibri"/>
                          <a:ea typeface="Calibri"/>
                          <a:cs typeface="Times New Roman"/>
                        </a:rPr>
                        <a:t>95513,4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009" marR="69009" marT="34510" marB="3451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Calibri"/>
                          <a:ea typeface="Calibri"/>
                          <a:cs typeface="Times New Roman"/>
                        </a:rPr>
                        <a:t>104793,7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009" marR="69009" marT="34510" marB="34510">
                    <a:lnL>
                      <a:noFill/>
                    </a:lnL>
                    <a:lnR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B4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2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925" y="0"/>
            <a:ext cx="8894763" cy="764704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1">
                    <a:lumMod val="25000"/>
                  </a:schemeClr>
                </a:solidFill>
              </a:rPr>
              <a:t>Безвозмездные поступления в </a:t>
            </a:r>
            <a:r>
              <a:rPr lang="ru-RU" sz="2000" b="1" dirty="0" smtClean="0">
                <a:solidFill>
                  <a:schemeClr val="accent1">
                    <a:lumMod val="25000"/>
                  </a:schemeClr>
                </a:solidFill>
              </a:rPr>
              <a:t>бюджет </a:t>
            </a:r>
            <a:r>
              <a:rPr lang="ru-RU" sz="2000" b="1" dirty="0" err="1" smtClean="0">
                <a:solidFill>
                  <a:schemeClr val="accent1">
                    <a:lumMod val="25000"/>
                  </a:schemeClr>
                </a:solidFill>
              </a:rPr>
              <a:t>смидовичского</a:t>
            </a:r>
            <a:r>
              <a:rPr lang="ru-RU" sz="2000" b="1" dirty="0" smtClean="0">
                <a:solidFill>
                  <a:schemeClr val="accent1">
                    <a:lumMod val="25000"/>
                  </a:schemeClr>
                </a:solidFill>
              </a:rPr>
              <a:t>                </a:t>
            </a:r>
            <a:br>
              <a:rPr lang="ru-RU" sz="2000" b="1" dirty="0" smtClean="0">
                <a:solidFill>
                  <a:schemeClr val="accent1">
                    <a:lumMod val="25000"/>
                  </a:schemeClr>
                </a:solidFill>
              </a:rPr>
            </a:br>
            <a:r>
              <a:rPr lang="ru-RU" sz="2000" b="1" dirty="0">
                <a:solidFill>
                  <a:schemeClr val="accent1">
                    <a:lumMod val="25000"/>
                  </a:schemeClr>
                </a:solidFill>
              </a:rPr>
              <a:t> </a:t>
            </a:r>
            <a:r>
              <a:rPr lang="ru-RU" sz="2000" b="1" dirty="0" smtClean="0">
                <a:solidFill>
                  <a:schemeClr val="accent1">
                    <a:lumMod val="25000"/>
                  </a:schemeClr>
                </a:solidFill>
              </a:rPr>
              <a:t>                            муниципального района,          </a:t>
            </a:r>
            <a:r>
              <a:rPr lang="ru-RU" sz="1000" b="1" dirty="0" smtClean="0">
                <a:solidFill>
                  <a:schemeClr val="accent1">
                    <a:lumMod val="25000"/>
                  </a:schemeClr>
                </a:solidFill>
              </a:rPr>
              <a:t>тыс. рублей</a:t>
            </a:r>
            <a:endParaRPr lang="ru-RU" sz="1000" b="1" dirty="0">
              <a:solidFill>
                <a:schemeClr val="accent1">
                  <a:lumMod val="25000"/>
                </a:schemeClr>
              </a:solidFill>
            </a:endParaRPr>
          </a:p>
        </p:txBody>
      </p:sp>
      <p:graphicFrame>
        <p:nvGraphicFramePr>
          <p:cNvPr id="6" name="Содержимое 4">
            <a:extLst>
              <a:ext uri="{FF2B5EF4-FFF2-40B4-BE49-F238E27FC236}">
                <a16:creationId xmlns:a16="http://schemas.microsoft.com/office/drawing/2014/main" xmlns="" id="{0D215B2C-5A89-45E9-84BD-A47EBD51A97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13299940"/>
              </p:ext>
            </p:extLst>
          </p:nvPr>
        </p:nvGraphicFramePr>
        <p:xfrm>
          <a:off x="34925" y="4710113"/>
          <a:ext cx="8894764" cy="193182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63026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7919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003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3266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17920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179198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33351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latin typeface="Georgia"/>
                        </a:rPr>
                        <a:t>Наименование</a:t>
                      </a:r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latin typeface="Times New Roman"/>
                        </a:rPr>
                        <a:t> </a:t>
                      </a:r>
                      <a:endParaRPr lang="ru-RU" sz="1600" b="1" i="0" u="none" strike="noStrike" dirty="0">
                        <a:solidFill>
                          <a:srgbClr val="FFFFFF"/>
                        </a:solidFill>
                        <a:latin typeface="Georgi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b="1" i="0" u="none" strike="noStrike" dirty="0" smtClean="0">
                          <a:solidFill>
                            <a:srgbClr val="FFFFFF"/>
                          </a:solidFill>
                          <a:latin typeface="Georgia"/>
                        </a:rPr>
                        <a:t>2023 </a:t>
                      </a:r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latin typeface="Georgia"/>
                        </a:rPr>
                        <a:t>год</a:t>
                      </a:r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latin typeface="Times New Roman"/>
                        </a:rPr>
                        <a:t> </a:t>
                      </a:r>
                      <a:endParaRPr lang="ru-RU" sz="1600" b="1" i="0" u="none" strike="noStrike" dirty="0">
                        <a:solidFill>
                          <a:srgbClr val="FFFFFF"/>
                        </a:solidFill>
                        <a:latin typeface="Georgi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b="1" i="0" u="none" strike="noStrike" dirty="0" smtClean="0">
                          <a:solidFill>
                            <a:srgbClr val="FFFFFF"/>
                          </a:solidFill>
                          <a:latin typeface="Georgia"/>
                        </a:rPr>
                        <a:t>2024 </a:t>
                      </a:r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latin typeface="Georgia"/>
                        </a:rPr>
                        <a:t>год</a:t>
                      </a:r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latin typeface="Times New Roman"/>
                        </a:rPr>
                        <a:t> </a:t>
                      </a:r>
                      <a:endParaRPr lang="ru-RU" sz="1600" b="1" i="0" u="none" strike="noStrike" dirty="0">
                        <a:solidFill>
                          <a:srgbClr val="FFFFFF"/>
                        </a:solidFill>
                        <a:latin typeface="Georgi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b="1" i="0" u="none" strike="noStrike" dirty="0" smtClean="0">
                          <a:solidFill>
                            <a:srgbClr val="FFFFFF"/>
                          </a:solidFill>
                          <a:latin typeface="Georgia"/>
                        </a:rPr>
                        <a:t>2025 </a:t>
                      </a:r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latin typeface="Georgia"/>
                        </a:rPr>
                        <a:t>год</a:t>
                      </a:r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latin typeface="Times New Roman"/>
                        </a:rPr>
                        <a:t> </a:t>
                      </a:r>
                      <a:endParaRPr lang="ru-RU" sz="1600" b="1" i="0" u="none" strike="noStrike" dirty="0">
                        <a:solidFill>
                          <a:srgbClr val="FFFFFF"/>
                        </a:solidFill>
                        <a:latin typeface="Georgi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b="1" i="0" u="none" strike="noStrike" dirty="0" smtClean="0">
                          <a:solidFill>
                            <a:srgbClr val="FFFFFF"/>
                          </a:solidFill>
                          <a:latin typeface="Georgia"/>
                        </a:rPr>
                        <a:t>2026 </a:t>
                      </a:r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latin typeface="Georgia"/>
                        </a:rPr>
                        <a:t>год</a:t>
                      </a:r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latin typeface="Times New Roman"/>
                        </a:rPr>
                        <a:t> </a:t>
                      </a:r>
                      <a:endParaRPr lang="ru-RU" sz="1600" b="1" i="0" u="none" strike="noStrike" dirty="0">
                        <a:solidFill>
                          <a:srgbClr val="FFFFFF"/>
                        </a:solidFill>
                        <a:latin typeface="Georgi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b="1" i="0" u="none" strike="noStrike" dirty="0" smtClean="0">
                          <a:solidFill>
                            <a:srgbClr val="FFFFFF"/>
                          </a:solidFill>
                          <a:latin typeface="Georgia"/>
                        </a:rPr>
                        <a:t>2027 </a:t>
                      </a:r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latin typeface="Georgia"/>
                        </a:rPr>
                        <a:t>год</a:t>
                      </a:r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latin typeface="Times New Roman"/>
                        </a:rPr>
                        <a:t> </a:t>
                      </a:r>
                      <a:endParaRPr lang="ru-RU" sz="1600" b="1" i="0" u="none" strike="noStrike" dirty="0">
                        <a:solidFill>
                          <a:srgbClr val="FFFFFF"/>
                        </a:solidFill>
                        <a:latin typeface="Georgi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1356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Дотации 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189717,4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211376,5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227567,2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192488,7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210120,2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3135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Субсидии 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237620,8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187093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221231,8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137994,6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240470,5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3311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Субвенции 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386327,8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400855,1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413439,6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400682,3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400582,1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5347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Иные межбюджетные трансферты 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96087,1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6477,1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1132,7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1426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поступления от негосударственных организаций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21230,5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6269,5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  <a:tr h="18979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Возврат</a:t>
                      </a:r>
                      <a:r>
                        <a:rPr lang="ru-RU" sz="1000" b="0" i="0" u="none" strike="noStrike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остатков прошлых лет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-46,4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  <a:tr h="31426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1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1" i="0" u="none" strike="noStrike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930937,2</a:t>
                      </a:r>
                      <a:endParaRPr lang="ru-RU" sz="1200" b="1" i="0" u="none" strike="noStrike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1" i="0" u="none" strike="noStrike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812071,2</a:t>
                      </a:r>
                      <a:endParaRPr lang="ru-RU" sz="1200" b="1" i="0" u="none" strike="noStrike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1" i="0" u="none" strike="noStrike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863371,3</a:t>
                      </a:r>
                      <a:endParaRPr lang="ru-RU" sz="1200" b="1" i="0" u="none" strike="noStrike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1" i="0" u="none" strike="noStrike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731165,6</a:t>
                      </a:r>
                      <a:endParaRPr lang="ru-RU" sz="1200" b="1" i="0" u="none" strike="noStrike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1" i="0" u="none" strike="noStrike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851172,8</a:t>
                      </a:r>
                      <a:endParaRPr lang="ru-RU" sz="1200" b="1" i="0" u="none" strike="noStrike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2549174976"/>
              </p:ext>
            </p:extLst>
          </p:nvPr>
        </p:nvGraphicFramePr>
        <p:xfrm>
          <a:off x="899592" y="692696"/>
          <a:ext cx="756084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Схема 11"/>
          <p:cNvGraphicFramePr/>
          <p:nvPr/>
        </p:nvGraphicFramePr>
        <p:xfrm>
          <a:off x="815975" y="260350"/>
          <a:ext cx="7559675" cy="6477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3558" name="TextBox 4"/>
          <p:cNvSpPr txBox="1">
            <a:spLocks noChangeArrowheads="1"/>
          </p:cNvSpPr>
          <p:nvPr/>
        </p:nvSpPr>
        <p:spPr bwMode="auto">
          <a:xfrm>
            <a:off x="357188" y="1143000"/>
            <a:ext cx="839152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defRPr/>
            </a:pPr>
            <a:r>
              <a:rPr lang="ru-RU" sz="1600" b="1" i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Расходы бюджета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– выплачиваемые из бюджета денежные средства, за исключением средств, являющихся источниками финансирования дефицита бюджета</a:t>
            </a:r>
          </a:p>
          <a:p>
            <a:pPr algn="just">
              <a:defRPr/>
            </a:pPr>
            <a:r>
              <a:rPr lang="ru-RU" sz="1600" b="1" i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Формирование расходов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осуществляется в соответствии с расходными обязательствами, законодательно закрепленными  за соответствующими уровнями бюджетов.</a:t>
            </a:r>
          </a:p>
          <a:p>
            <a:pPr algn="just">
              <a:defRPr/>
            </a:pPr>
            <a:endParaRPr lang="ru-RU" sz="16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059113" y="2428875"/>
            <a:ext cx="3241675" cy="785813"/>
          </a:xfrm>
          <a:prstGeom prst="roundRect">
            <a:avLst/>
          </a:prstGeom>
          <a:solidFill>
            <a:srgbClr val="CC99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C00000"/>
                </a:solidFill>
                <a:cs typeface="Times New Roman" panose="02020603050405020304" pitchFamily="18" charset="0"/>
              </a:rPr>
              <a:t>ПРИНЦИПЫ ФОРМИРОВАНИЯ РАСХОДОВ  БЮДЖЕТА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C00000"/>
                </a:solidFill>
                <a:cs typeface="Times New Roman" panose="02020603050405020304" pitchFamily="18" charset="0"/>
              </a:rPr>
              <a:t>распределены по:</a:t>
            </a:r>
          </a:p>
        </p:txBody>
      </p:sp>
      <p:sp>
        <p:nvSpPr>
          <p:cNvPr id="8" name="Овал 7"/>
          <p:cNvSpPr/>
          <p:nvPr/>
        </p:nvSpPr>
        <p:spPr>
          <a:xfrm>
            <a:off x="357158" y="3357562"/>
            <a:ext cx="2486650" cy="1759198"/>
          </a:xfrm>
          <a:prstGeom prst="ellipse">
            <a:avLst/>
          </a:prstGeom>
          <a:solidFill>
            <a:srgbClr val="FFFF99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0000FF"/>
                </a:solidFill>
                <a:cs typeface="Times New Roman" panose="02020603050405020304" pitchFamily="18" charset="0"/>
              </a:rPr>
              <a:t>муниципальным программам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0000FF"/>
                </a:solidFill>
                <a:cs typeface="Times New Roman" panose="02020603050405020304" pitchFamily="18" charset="0"/>
              </a:rPr>
              <a:t>(непрограммным расходам)</a:t>
            </a:r>
          </a:p>
        </p:txBody>
      </p:sp>
      <p:sp>
        <p:nvSpPr>
          <p:cNvPr id="9" name="Овал 8"/>
          <p:cNvSpPr/>
          <p:nvPr/>
        </p:nvSpPr>
        <p:spPr>
          <a:xfrm>
            <a:off x="6429388" y="3429000"/>
            <a:ext cx="2463092" cy="1584176"/>
          </a:xfrm>
          <a:prstGeom prst="ellipse">
            <a:avLst/>
          </a:prstGeom>
          <a:solidFill>
            <a:srgbClr val="FFCCFF"/>
          </a:solidFill>
          <a:ln>
            <a:solidFill>
              <a:srgbClr val="FF99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>
              <a:solidFill>
                <a:srgbClr val="FF0000"/>
              </a:solidFill>
              <a:cs typeface="Times New Roman" panose="02020603050405020304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0000FF"/>
                </a:solidFill>
                <a:cs typeface="Times New Roman" panose="02020603050405020304" pitchFamily="18" charset="0"/>
              </a:rPr>
              <a:t>Разделам,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0000FF"/>
                </a:solidFill>
                <a:cs typeface="Times New Roman" panose="02020603050405020304" pitchFamily="18" charset="0"/>
              </a:rPr>
              <a:t> подразделам</a:t>
            </a:r>
          </a:p>
        </p:txBody>
      </p:sp>
      <p:sp>
        <p:nvSpPr>
          <p:cNvPr id="10" name="Овал 9"/>
          <p:cNvSpPr/>
          <p:nvPr/>
        </p:nvSpPr>
        <p:spPr>
          <a:xfrm>
            <a:off x="3347864" y="3429000"/>
            <a:ext cx="2623385" cy="1687760"/>
          </a:xfrm>
          <a:prstGeom prst="ellipse">
            <a:avLst/>
          </a:prstGeom>
          <a:solidFill>
            <a:srgbClr val="CCFFFF"/>
          </a:solidFill>
          <a:ln>
            <a:solidFill>
              <a:srgbClr val="66FF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0000FF"/>
                </a:solidFill>
                <a:cs typeface="Times New Roman" panose="02020603050405020304" pitchFamily="18" charset="0"/>
              </a:rPr>
              <a:t>главным распорядителям</a:t>
            </a:r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612577" y="5445224"/>
            <a:ext cx="7992888" cy="1008112"/>
          </a:xfrm>
          <a:prstGeom prst="round2DiagRect">
            <a:avLst/>
          </a:prstGeom>
          <a:gradFill flip="none" rotWithShape="1">
            <a:gsLst>
              <a:gs pos="15000">
                <a:srgbClr val="FF9999"/>
              </a:gs>
              <a:gs pos="28000">
                <a:srgbClr val="FFCC99"/>
              </a:gs>
              <a:gs pos="48000">
                <a:srgbClr val="FFCCCC"/>
              </a:gs>
              <a:gs pos="70000">
                <a:srgbClr val="FFFFCC"/>
              </a:gs>
              <a:gs pos="91000">
                <a:srgbClr val="FF9999"/>
              </a:gs>
            </a:gsLst>
            <a:lin ang="2700000" scaled="1"/>
            <a:tileRect/>
          </a:gradFill>
          <a:ln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rgbClr val="0000FF"/>
                </a:solidFill>
                <a:cs typeface="Times New Roman" panose="02020603050405020304" pitchFamily="18" charset="0"/>
              </a:rPr>
              <a:t>Программный принцип формирования бюджета направлен на повышение эффективности расходования бюджетных средств.</a:t>
            </a:r>
          </a:p>
        </p:txBody>
      </p:sp>
      <p:sp>
        <p:nvSpPr>
          <p:cNvPr id="34833" name="Номер слайда 2"/>
          <p:cNvSpPr>
            <a:spLocks noGrp="1"/>
          </p:cNvSpPr>
          <p:nvPr>
            <p:ph type="sldNum" sz="quarter" idx="12"/>
          </p:nvPr>
        </p:nvSpPr>
        <p:spPr bwMode="auto">
          <a:xfrm>
            <a:off x="8382000" y="6416675"/>
            <a:ext cx="762000" cy="365125"/>
          </a:xfrm>
          <a:noFill/>
          <a:ln>
            <a:miter lim="800000"/>
            <a:headEnd/>
            <a:tailEnd/>
          </a:ln>
        </p:spPr>
        <p:txBody>
          <a:bodyPr wrap="square" tIns="45720" bIns="45720" numCol="1" anchorCtr="0" compatLnSpc="1">
            <a:prstTxWarp prst="textNoShape">
              <a:avLst/>
            </a:prstTxWarp>
          </a:bodyPr>
          <a:lstStyle/>
          <a:p>
            <a:fld id="{E22EA882-0004-495D-BF15-73F397BBA8DB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8382000" y="6416675"/>
            <a:ext cx="762000" cy="365125"/>
          </a:xfrm>
          <a:noFill/>
          <a:ln>
            <a:miter lim="800000"/>
            <a:headEnd/>
            <a:tailEnd/>
          </a:ln>
        </p:spPr>
        <p:txBody>
          <a:bodyPr wrap="square" tIns="45720" bIns="45720" numCol="1" anchorCtr="0" compatLnSpc="1">
            <a:prstTxWarp prst="textNoShape">
              <a:avLst/>
            </a:prstTxWarp>
          </a:bodyPr>
          <a:lstStyle/>
          <a:p>
            <a:fld id="{00C69F34-09EA-4481-B087-541A65A7930D}" type="slidenum">
              <a:rPr lang="ru-RU" smtClean="0"/>
              <a:pPr/>
              <a:t>16</a:t>
            </a:fld>
            <a:endParaRPr lang="ru-RU"/>
          </a:p>
        </p:txBody>
      </p:sp>
      <p:graphicFrame>
        <p:nvGraphicFramePr>
          <p:cNvPr id="12" name="Схема 11"/>
          <p:cNvGraphicFramePr/>
          <p:nvPr/>
        </p:nvGraphicFramePr>
        <p:xfrm>
          <a:off x="1000125" y="285750"/>
          <a:ext cx="7416800" cy="5048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5844" name="Прямоугольник 4"/>
          <p:cNvSpPr>
            <a:spLocks noChangeArrowheads="1"/>
          </p:cNvSpPr>
          <p:nvPr/>
        </p:nvSpPr>
        <p:spPr bwMode="auto">
          <a:xfrm>
            <a:off x="250825" y="1125538"/>
            <a:ext cx="8713788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b="1"/>
              <a:t>Программный бюджет </a:t>
            </a:r>
            <a:r>
              <a:rPr lang="ru-RU" sz="1400"/>
              <a:t>отличается от традиционного тем, что все или почти все расходы включены в программы и каждая программа своей целью прямо увязана с тем или иным стратегическим итогом деятельности ведомства.</a:t>
            </a:r>
          </a:p>
          <a:p>
            <a:r>
              <a:rPr lang="ru-RU" sz="1400" b="1"/>
              <a:t> </a:t>
            </a:r>
            <a:endParaRPr lang="ru-RU" sz="1400"/>
          </a:p>
          <a:p>
            <a:r>
              <a:rPr lang="ru-RU" sz="1400" b="1"/>
              <a:t>Программное  бюджетирование</a:t>
            </a:r>
            <a:r>
              <a:rPr lang="ru-RU" sz="1400"/>
              <a:t> представляет собой методологию планирования, исполнения и контроля за исполнением бюджета, обеспечивающую взаимосвязь процесса распределения государственных расходов с результатами от реализации программ, разрабатываемых на основе стратегических целей, с учетом приоритетов государственной политики, общественной значимости ожидаемых и конечных результатов использования бюджетных средств.</a:t>
            </a:r>
          </a:p>
        </p:txBody>
      </p:sp>
      <p:sp>
        <p:nvSpPr>
          <p:cNvPr id="35845" name="Прямоугольник 1031"/>
          <p:cNvSpPr>
            <a:spLocks noChangeArrowheads="1"/>
          </p:cNvSpPr>
          <p:nvPr/>
        </p:nvSpPr>
        <p:spPr bwMode="auto">
          <a:xfrm>
            <a:off x="323850" y="4873625"/>
            <a:ext cx="85693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1400">
                <a:latin typeface="Times New Roman" pitchFamily="18" charset="0"/>
              </a:rPr>
              <a:t>     </a:t>
            </a: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571500" y="3357563"/>
            <a:ext cx="2357438" cy="135731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</a:rPr>
              <a:t>Исполнение бюджета по программной классификации</a:t>
            </a: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3500438" y="3357563"/>
            <a:ext cx="2428875" cy="135731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</a:rPr>
              <a:t>Взаимосвязь бюджетных расходов с результатами реализации муниципальных  программ</a:t>
            </a:r>
          </a:p>
        </p:txBody>
      </p:sp>
      <p:sp>
        <p:nvSpPr>
          <p:cNvPr id="44" name="Стрелка вправо 43"/>
          <p:cNvSpPr/>
          <p:nvPr/>
        </p:nvSpPr>
        <p:spPr>
          <a:xfrm>
            <a:off x="2928938" y="3786188"/>
            <a:ext cx="571500" cy="571500"/>
          </a:xfrm>
          <a:prstGeom prst="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5" name="Стрелка вправо 44"/>
          <p:cNvSpPr/>
          <p:nvPr/>
        </p:nvSpPr>
        <p:spPr>
          <a:xfrm>
            <a:off x="5929313" y="3786188"/>
            <a:ext cx="642937" cy="571500"/>
          </a:xfrm>
          <a:prstGeom prst="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6572250" y="3357563"/>
            <a:ext cx="2071688" cy="135731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</a:rPr>
              <a:t>Повышение качества бюджетного планирования и исполнения бюджета</a:t>
            </a:r>
          </a:p>
        </p:txBody>
      </p:sp>
      <p:sp>
        <p:nvSpPr>
          <p:cNvPr id="50" name="Блок-схема: альтернативный процесс 49"/>
          <p:cNvSpPr/>
          <p:nvPr/>
        </p:nvSpPr>
        <p:spPr>
          <a:xfrm>
            <a:off x="642938" y="5072063"/>
            <a:ext cx="8001000" cy="928687"/>
          </a:xfrm>
          <a:prstGeom prst="flowChartAlternateProcess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</a:rPr>
              <a:t>Бюджет </a:t>
            </a:r>
            <a:r>
              <a:rPr lang="ru-RU" sz="1400" dirty="0" smtClean="0">
                <a:solidFill>
                  <a:schemeClr val="tx1"/>
                </a:solidFill>
              </a:rPr>
              <a:t>Смидовичского муниципального района на </a:t>
            </a:r>
            <a:r>
              <a:rPr lang="ru-RU" sz="1400" dirty="0" smtClean="0">
                <a:solidFill>
                  <a:schemeClr val="tx1"/>
                </a:solidFill>
              </a:rPr>
              <a:t>2025 </a:t>
            </a:r>
            <a:r>
              <a:rPr lang="ru-RU" sz="1400" dirty="0">
                <a:solidFill>
                  <a:schemeClr val="tx1"/>
                </a:solidFill>
              </a:rPr>
              <a:t>год и на плановый период </a:t>
            </a:r>
            <a:r>
              <a:rPr lang="ru-RU" sz="1400" dirty="0" smtClean="0">
                <a:solidFill>
                  <a:schemeClr val="tx1"/>
                </a:solidFill>
              </a:rPr>
              <a:t>2026 </a:t>
            </a:r>
            <a:r>
              <a:rPr lang="ru-RU" sz="1400" dirty="0">
                <a:solidFill>
                  <a:schemeClr val="tx1"/>
                </a:solidFill>
              </a:rPr>
              <a:t>и </a:t>
            </a:r>
            <a:r>
              <a:rPr lang="ru-RU" sz="1400" dirty="0" smtClean="0">
                <a:solidFill>
                  <a:schemeClr val="tx1"/>
                </a:solidFill>
              </a:rPr>
              <a:t>2027 </a:t>
            </a:r>
            <a:r>
              <a:rPr lang="ru-RU" sz="1400" dirty="0">
                <a:solidFill>
                  <a:schemeClr val="tx1"/>
                </a:solidFill>
              </a:rPr>
              <a:t>годов  сформирован в «программном» формате на основе </a:t>
            </a:r>
            <a:r>
              <a:rPr lang="ru-RU" sz="1400" dirty="0" smtClean="0">
                <a:solidFill>
                  <a:schemeClr val="tx1"/>
                </a:solidFill>
              </a:rPr>
              <a:t>19 муниципальных </a:t>
            </a:r>
            <a:r>
              <a:rPr lang="ru-RU" sz="1400" dirty="0">
                <a:solidFill>
                  <a:schemeClr val="tx1"/>
                </a:solidFill>
              </a:rPr>
              <a:t>программ </a:t>
            </a:r>
            <a:r>
              <a:rPr lang="ru-RU" sz="1400" dirty="0" smtClean="0">
                <a:solidFill>
                  <a:schemeClr val="tx1"/>
                </a:solidFill>
              </a:rPr>
              <a:t>Смидовичского муниципального района.</a:t>
            </a:r>
            <a:endParaRPr lang="ru-RU" sz="1400" dirty="0">
              <a:solidFill>
                <a:schemeClr val="tx1"/>
              </a:solidFill>
            </a:endParaRPr>
          </a:p>
          <a:p>
            <a:pPr algn="ctr">
              <a:defRPr/>
            </a:pPr>
            <a:endParaRPr lang="ru-RU" sz="1400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71500" y="3357563"/>
            <a:ext cx="2357438" cy="135731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</a:rPr>
              <a:t>Исполнение бюджета по программной классификации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757711561"/>
              </p:ext>
            </p:extLst>
          </p:nvPr>
        </p:nvGraphicFramePr>
        <p:xfrm>
          <a:off x="642910" y="428604"/>
          <a:ext cx="8143932" cy="58579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4676419"/>
              </p:ext>
            </p:extLst>
          </p:nvPr>
        </p:nvGraphicFramePr>
        <p:xfrm>
          <a:off x="107504" y="620688"/>
          <a:ext cx="8858312" cy="5876460"/>
        </p:xfrm>
        <a:graphic>
          <a:graphicData uri="http://schemas.openxmlformats.org/drawingml/2006/table">
            <a:tbl>
              <a:tblPr/>
              <a:tblGrid>
                <a:gridCol w="351849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3589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7505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7965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3589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956661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956661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289607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Муниципальные программы на </a:t>
                      </a:r>
                      <a:r>
                        <a:rPr lang="ru-RU" sz="1400" b="1" i="0" u="none" strike="noStrike" dirty="0" smtClean="0">
                          <a:latin typeface="Times New Roman"/>
                        </a:rPr>
                        <a:t>2025 </a:t>
                      </a:r>
                      <a:r>
                        <a:rPr lang="ru-RU" sz="1400" b="1" i="0" u="none" strike="noStrike" dirty="0">
                          <a:latin typeface="Times New Roman"/>
                        </a:rPr>
                        <a:t>год и на плановый период </a:t>
                      </a:r>
                      <a:r>
                        <a:rPr lang="ru-RU" sz="1400" b="1" i="0" u="none" strike="noStrike" dirty="0" smtClean="0">
                          <a:latin typeface="Times New Roman"/>
                        </a:rPr>
                        <a:t>2026 </a:t>
                      </a:r>
                      <a:r>
                        <a:rPr lang="ru-RU" sz="1400" b="1" i="0" u="none" strike="noStrike" dirty="0">
                          <a:latin typeface="Times New Roman"/>
                        </a:rPr>
                        <a:t>и </a:t>
                      </a:r>
                      <a:r>
                        <a:rPr lang="ru-RU" sz="1400" b="1" i="0" u="none" strike="noStrike" dirty="0" smtClean="0">
                          <a:latin typeface="Times New Roman"/>
                        </a:rPr>
                        <a:t>2027 </a:t>
                      </a:r>
                      <a:r>
                        <a:rPr lang="ru-RU" sz="1400" b="1" i="0" u="none" strike="noStrike" dirty="0">
                          <a:latin typeface="Times New Roman"/>
                        </a:rPr>
                        <a:t>года</a:t>
                      </a:r>
                    </a:p>
                  </a:txBody>
                  <a:tcPr marL="4427" marR="4427" marT="442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53393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 dirty="0">
                          <a:latin typeface="Times New Roman"/>
                        </a:rPr>
                        <a:t> </a:t>
                      </a:r>
                    </a:p>
                  </a:txBody>
                  <a:tcPr marL="4427" marR="4427" marT="44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latin typeface="Times New Roman"/>
                        </a:rPr>
                        <a:t>КБК</a:t>
                      </a:r>
                    </a:p>
                  </a:txBody>
                  <a:tcPr marL="4427" marR="4427" marT="4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latin typeface="Times New Roman"/>
                        </a:rPr>
                        <a:t> Бюджет  на  </a:t>
                      </a:r>
                      <a:r>
                        <a:rPr lang="ru-RU" sz="1050" b="0" i="0" u="none" strike="noStrike" dirty="0" smtClean="0">
                          <a:latin typeface="Times New Roman"/>
                        </a:rPr>
                        <a:t>2024 </a:t>
                      </a:r>
                      <a:r>
                        <a:rPr lang="ru-RU" sz="1050" b="0" i="0" u="none" strike="noStrike" dirty="0" smtClean="0">
                          <a:latin typeface="Times New Roman"/>
                        </a:rPr>
                        <a:t>год</a:t>
                      </a:r>
                      <a:r>
                        <a:rPr lang="en-US" sz="1050" b="0" i="0" u="none" strike="noStrike" dirty="0" smtClean="0">
                          <a:latin typeface="Times New Roman"/>
                        </a:rPr>
                        <a:t> </a:t>
                      </a:r>
                      <a:r>
                        <a:rPr lang="ru-RU" sz="1050" b="0" i="0" u="none" strike="noStrike" dirty="0" smtClean="0">
                          <a:latin typeface="Times New Roman"/>
                        </a:rPr>
                        <a:t>–</a:t>
                      </a:r>
                      <a:r>
                        <a:rPr lang="ru-RU" sz="1050" b="0" i="0" u="none" strike="noStrike" baseline="0" dirty="0" smtClean="0">
                          <a:latin typeface="Times New Roman"/>
                        </a:rPr>
                        <a:t> план на 01.10.2024</a:t>
                      </a:r>
                      <a:endParaRPr lang="ru-RU" sz="1050" b="0" i="0" u="none" strike="noStrike" dirty="0">
                        <a:latin typeface="Times New Roman"/>
                      </a:endParaRPr>
                    </a:p>
                  </a:txBody>
                  <a:tcPr marL="4427" marR="4427" marT="4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latin typeface="Times New Roman"/>
                        </a:rPr>
                        <a:t> Бюджет  на  </a:t>
                      </a:r>
                      <a:r>
                        <a:rPr lang="ru-RU" sz="1050" b="0" i="0" u="none" strike="noStrike" dirty="0" smtClean="0">
                          <a:latin typeface="Times New Roman"/>
                        </a:rPr>
                        <a:t>2025 </a:t>
                      </a:r>
                      <a:r>
                        <a:rPr lang="ru-RU" sz="105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4427" marR="4427" marT="4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latin typeface="Times New Roman"/>
                        </a:rPr>
                        <a:t>% к </a:t>
                      </a:r>
                      <a:r>
                        <a:rPr lang="ru-RU" sz="1050" b="0" i="0" u="none" strike="noStrike" dirty="0" smtClean="0">
                          <a:latin typeface="Times New Roman"/>
                        </a:rPr>
                        <a:t>2024 </a:t>
                      </a:r>
                      <a:r>
                        <a:rPr lang="ru-RU" sz="1050" b="0" i="0" u="none" strike="noStrike" dirty="0">
                          <a:latin typeface="Times New Roman"/>
                        </a:rPr>
                        <a:t>году</a:t>
                      </a:r>
                    </a:p>
                  </a:txBody>
                  <a:tcPr marL="4427" marR="4427" marT="4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latin typeface="Times New Roman"/>
                        </a:rPr>
                        <a:t> Бюджет  на  </a:t>
                      </a:r>
                      <a:r>
                        <a:rPr lang="ru-RU" sz="1050" b="0" i="0" u="none" strike="noStrike" dirty="0" smtClean="0">
                          <a:latin typeface="Times New Roman"/>
                        </a:rPr>
                        <a:t>2026 </a:t>
                      </a:r>
                      <a:r>
                        <a:rPr lang="ru-RU" sz="105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4427" marR="4427" marT="4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latin typeface="Times New Roman"/>
                        </a:rPr>
                        <a:t> Бюджет  на  </a:t>
                      </a:r>
                      <a:r>
                        <a:rPr lang="ru-RU" sz="1050" b="0" i="0" u="none" strike="noStrike" dirty="0" smtClean="0">
                          <a:latin typeface="Times New Roman"/>
                        </a:rPr>
                        <a:t>2027 </a:t>
                      </a:r>
                      <a:r>
                        <a:rPr lang="ru-RU" sz="105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4427" marR="4427" marT="4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5340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latin typeface="Times New Roman"/>
                        </a:rPr>
                        <a:t>Расходы, всего </a:t>
                      </a:r>
                    </a:p>
                  </a:txBody>
                  <a:tcPr marL="4427" marR="4427" marT="4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i="0" u="none" strike="noStrike" dirty="0">
                          <a:latin typeface="Times New Roman"/>
                        </a:rPr>
                        <a:t> </a:t>
                      </a:r>
                    </a:p>
                  </a:txBody>
                  <a:tcPr marL="4427" marR="4427" marT="4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902282,9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953399,5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105,7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826679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955966,5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027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>
                          <a:latin typeface="Times New Roman"/>
                        </a:rPr>
                        <a:t>в том числе</a:t>
                      </a:r>
                    </a:p>
                  </a:txBody>
                  <a:tcPr marL="4427" marR="4427" marT="4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4427" marR="4427" marT="4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50" b="1" i="0" u="none" strike="noStrike" dirty="0">
                        <a:latin typeface="Times New Roman"/>
                      </a:endParaRPr>
                    </a:p>
                  </a:txBody>
                  <a:tcPr marL="4427" marR="4427" marT="4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50" b="1" i="0" u="none" strike="noStrike" dirty="0">
                        <a:latin typeface="Times New Roman"/>
                      </a:endParaRPr>
                    </a:p>
                  </a:txBody>
                  <a:tcPr marL="4427" marR="4427" marT="4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50" b="1" i="0" u="none" strike="noStrike" dirty="0">
                        <a:latin typeface="Times New Roman"/>
                      </a:endParaRPr>
                    </a:p>
                  </a:txBody>
                  <a:tcPr marL="4427" marR="4427" marT="4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50" b="1" i="0" u="none" strike="noStrike" dirty="0">
                        <a:latin typeface="Times New Roman"/>
                      </a:endParaRPr>
                    </a:p>
                  </a:txBody>
                  <a:tcPr marL="4427" marR="4427" marT="4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50" b="1" i="0" u="none" strike="noStrike" dirty="0">
                        <a:latin typeface="Times New Roman"/>
                      </a:endParaRPr>
                    </a:p>
                  </a:txBody>
                  <a:tcPr marL="4427" marR="4427" marT="4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1277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latin typeface="Times New Roman"/>
                        </a:rPr>
                        <a:t>Расходы  на реализацию муниципальных программ </a:t>
                      </a:r>
                    </a:p>
                  </a:txBody>
                  <a:tcPr marL="4427" marR="4427" marT="4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4427" marR="4427" marT="4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latin typeface="Times New Roman"/>
                        </a:rPr>
                        <a:t>846302,9</a:t>
                      </a:r>
                      <a:endParaRPr lang="ru-RU" sz="1050" b="1" i="0" u="none" strike="noStrike" dirty="0">
                        <a:latin typeface="Times New Roman"/>
                      </a:endParaRPr>
                    </a:p>
                  </a:txBody>
                  <a:tcPr marL="4427" marR="4427" marT="4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latin typeface="Times New Roman"/>
                        </a:rPr>
                        <a:t>910318,5</a:t>
                      </a:r>
                      <a:endParaRPr lang="ru-RU" sz="1050" b="1" i="0" u="none" strike="noStrike" dirty="0">
                        <a:latin typeface="Times New Roman"/>
                      </a:endParaRPr>
                    </a:p>
                  </a:txBody>
                  <a:tcPr marL="4427" marR="4427" marT="4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latin typeface="Times New Roman"/>
                        </a:rPr>
                        <a:t>107,6</a:t>
                      </a:r>
                      <a:endParaRPr lang="ru-RU" sz="1050" b="1" i="0" u="none" strike="noStrike" dirty="0">
                        <a:latin typeface="Times New Roman"/>
                      </a:endParaRPr>
                    </a:p>
                  </a:txBody>
                  <a:tcPr marL="4427" marR="4427" marT="4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latin typeface="Times New Roman"/>
                        </a:rPr>
                        <a:t>781379,7</a:t>
                      </a:r>
                      <a:endParaRPr lang="ru-RU" sz="1050" b="1" i="0" u="none" strike="noStrike" dirty="0">
                        <a:latin typeface="Times New Roman"/>
                      </a:endParaRPr>
                    </a:p>
                  </a:txBody>
                  <a:tcPr marL="4427" marR="4427" marT="4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latin typeface="Times New Roman"/>
                        </a:rPr>
                        <a:t>902221,7</a:t>
                      </a:r>
                      <a:endParaRPr lang="ru-RU" sz="1050" b="1" i="0" u="none" strike="noStrike" dirty="0">
                        <a:latin typeface="Times New Roman"/>
                      </a:endParaRPr>
                    </a:p>
                  </a:txBody>
                  <a:tcPr marL="4427" marR="4427" marT="4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21292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Муниципальная программа "Развитие и поддержка общественных инициатив населения в муниципальном образовании "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Смидовичский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муниципальный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район"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latin typeface="Times New Roman"/>
                        </a:rPr>
                        <a:t>01</a:t>
                      </a:r>
                    </a:p>
                  </a:txBody>
                  <a:tcPr marL="4427" marR="4427" marT="4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</a:t>
                      </a:r>
                      <a:endParaRPr lang="ru-RU" sz="12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</a:t>
                      </a:r>
                      <a:endParaRPr lang="ru-RU" sz="12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</a:t>
                      </a:r>
                      <a:endParaRPr lang="ru-RU" sz="12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</a:t>
                      </a:r>
                      <a:endParaRPr lang="ru-RU" sz="12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</a:t>
                      </a:r>
                      <a:endParaRPr lang="ru-RU" sz="12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12691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Муниципальная программа "Профилактика правонарушений и преступлений на территории муниципального образования "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Смидовичский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муниципальный район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"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latin typeface="Times New Roman"/>
                        </a:rPr>
                        <a:t>02</a:t>
                      </a:r>
                    </a:p>
                  </a:txBody>
                  <a:tcPr marL="4427" marR="4427" marT="4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150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268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178,7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268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268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76560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Муниципальная программа "Сохранность автомобильных дорог Смидовичского муниципального района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"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latin typeface="Times New Roman"/>
                        </a:rPr>
                        <a:t>03</a:t>
                      </a:r>
                    </a:p>
                  </a:txBody>
                  <a:tcPr marL="4427" marR="4427" marT="4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12209,2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11943,6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97,8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12328,8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17240,1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88554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Муниципальная программа "Комплексное развитие сельских территорий Смидовичского муниципального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района"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latin typeface="Times New Roman"/>
                        </a:rPr>
                        <a:t>05</a:t>
                      </a:r>
                      <a:endParaRPr lang="ru-RU" sz="1050" b="0" i="0" u="none" strike="noStrike" dirty="0">
                        <a:latin typeface="Times New Roman"/>
                      </a:endParaRPr>
                    </a:p>
                  </a:txBody>
                  <a:tcPr marL="4427" marR="4427" marT="4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33255,8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627,6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1,9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508487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Муниципальная программа "Материально-техническое обеспечение деятельности администрации Смидовичского муниципального района Еврейской автономной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области"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latin typeface="Times New Roman"/>
                        </a:rPr>
                        <a:t>06</a:t>
                      </a:r>
                      <a:endParaRPr lang="ru-RU" sz="1050" b="0" i="0" u="none" strike="noStrike" dirty="0">
                        <a:latin typeface="Times New Roman"/>
                      </a:endParaRPr>
                    </a:p>
                  </a:txBody>
                  <a:tcPr marL="4427" marR="4427" marT="4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33940,6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38266,7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112,7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38266,7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38266,7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429016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Муниципальная программа "Талантливые и одаренные дети муниципального образования "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Смидовичский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муниципальный район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"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latin typeface="Times New Roman"/>
                        </a:rPr>
                        <a:t>07</a:t>
                      </a:r>
                      <a:endParaRPr lang="ru-RU" sz="1050" b="0" i="0" u="none" strike="noStrike" dirty="0">
                        <a:latin typeface="Times New Roman"/>
                      </a:endParaRPr>
                    </a:p>
                  </a:txBody>
                  <a:tcPr marL="4427" marR="4427" marT="4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450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871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193,5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871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76490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Муниципальная программа "Развитие малого и среднего предпринимательства на территории муниципального образования "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Смидовичский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муниципальный район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"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latin typeface="Times New Roman"/>
                        </a:rPr>
                        <a:t>08</a:t>
                      </a:r>
                      <a:endParaRPr lang="ru-RU" sz="1050" b="0" i="0" u="none" strike="noStrike" dirty="0">
                        <a:latin typeface="Times New Roman"/>
                      </a:endParaRPr>
                    </a:p>
                  </a:txBody>
                  <a:tcPr marL="4427" marR="4427" marT="4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150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150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150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76490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Муниципальная программа "Развитие системы дошкольного образования Смидовичского муниципального района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"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latin typeface="Times New Roman"/>
                        </a:rPr>
                        <a:t>09</a:t>
                      </a:r>
                      <a:endParaRPr lang="ru-RU" sz="1050" b="0" i="0" u="none" strike="noStrike" dirty="0">
                        <a:latin typeface="Times New Roman"/>
                      </a:endParaRPr>
                    </a:p>
                  </a:txBody>
                  <a:tcPr marL="4427" marR="4427" marT="4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150348,6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199494,4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132,7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147918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152803,1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43551415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4018188"/>
              </p:ext>
            </p:extLst>
          </p:nvPr>
        </p:nvGraphicFramePr>
        <p:xfrm>
          <a:off x="339683" y="1196752"/>
          <a:ext cx="8786873" cy="5000565"/>
        </p:xfrm>
        <a:graphic>
          <a:graphicData uri="http://schemas.openxmlformats.org/drawingml/2006/table">
            <a:tbl>
              <a:tblPr/>
              <a:tblGrid>
                <a:gridCol w="349011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2995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6719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7175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29959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948944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948944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549273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Муниципальная программа "Энергосбережение и повышение энергетической эффективности в муниципальном образовании "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Смидовичский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муниципальный район"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240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250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104,2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84410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Муниципальная программа "Формирование системы мотивации граждан к здоровому образу жизни. Укрепление общественного здоровья в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Смидовичском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муниципальном"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14426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109303,6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757,7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24940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940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42371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"Пожарная безопасность муниципальных образовательных организаций муниципального образования "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Смидовичский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муниципальный район" Еврейской автономной области"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12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326,5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304,5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304,5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42371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Муниципальная программа "Развитие системы общего и дополнительного образования Смидовичского муниципального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района"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403459,2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455927,5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113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454386,6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617647,1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92703499"/>
                  </a:ext>
                </a:extLst>
              </a:tr>
              <a:tr h="491534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Муниципальная программа "Повышение качества управления муниципальными финансами муниципального образования "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Смидовичский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муниципальный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район"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16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74677,4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66670,8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89,3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66268,9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66268,9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48523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Муниципальная программа "Развитие муниципальной службы в администрации Смидовичского муниципального района Еврейской автономной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области"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17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350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114,3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400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400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39172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Муниципальная программа "Создание условий для развития культуры на территории муниципального образования "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Смидовичский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муниципальный район"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19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20431,3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16278,9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79,7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33878,2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5292,3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77018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Муниципальная программа "Ликвидация несанкционированных свалок на территории сельских поселений Смидовичского муниципального района Еврейской автономной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области"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26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907,6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120</a:t>
                      </a:r>
                      <a:endParaRPr lang="ru-RU" sz="12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13,2</a:t>
                      </a:r>
                      <a:endParaRPr lang="ru-RU" sz="12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120</a:t>
                      </a:r>
                      <a:endParaRPr lang="ru-RU" sz="12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120</a:t>
                      </a:r>
                      <a:endParaRPr lang="ru-RU" sz="12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534635"/>
              </p:ext>
            </p:extLst>
          </p:nvPr>
        </p:nvGraphicFramePr>
        <p:xfrm>
          <a:off x="339683" y="1196752"/>
          <a:ext cx="8786873" cy="2376264"/>
        </p:xfrm>
        <a:graphic>
          <a:graphicData uri="http://schemas.openxmlformats.org/drawingml/2006/table">
            <a:tbl>
              <a:tblPr/>
              <a:tblGrid>
                <a:gridCol w="349011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2995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6719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7175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29959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948944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948944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549273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Муниципальная программа "Проведение комплексных кадастровых работ на территории Смидовичского муниципального района на 2024 - 2026 годы"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27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297,1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7569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2547,6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84410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Муниципальная программа "Благоустройство общественных территорий в 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Смидовичском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муниципальном районе Еврейской автономной области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28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101010,1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42371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Муниципальная программа "Обеспечение деятельности муниципального бюджетного учреждения "Управление капитального строительства по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Смидовичскому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району"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29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1500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1500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1500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42371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Муниципальная программа "Развитие молодежной политики на территории Смидовичского муниципального района"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250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92703499"/>
                  </a:ext>
                </a:extLst>
              </a:tr>
              <a:tr h="28965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Непрограммные расходы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55980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43081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76,9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45309,3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53744,8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782976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3418027150"/>
              </p:ext>
            </p:extLst>
          </p:nvPr>
        </p:nvGraphicFramePr>
        <p:xfrm>
          <a:off x="457200" y="908720"/>
          <a:ext cx="8229600" cy="1080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4339" name="Содержимое 2"/>
          <p:cNvSpPr>
            <a:spLocks noGrp="1"/>
          </p:cNvSpPr>
          <p:nvPr>
            <p:ph idx="1"/>
          </p:nvPr>
        </p:nvSpPr>
        <p:spPr>
          <a:xfrm>
            <a:off x="179512" y="2132856"/>
            <a:ext cx="8856984" cy="4375894"/>
          </a:xfrm>
        </p:spPr>
        <p:txBody>
          <a:bodyPr>
            <a:noAutofit/>
          </a:bodyPr>
          <a:lstStyle/>
          <a:p>
            <a:pPr marL="274320" indent="-274320" algn="just">
              <a:buFont typeface="Wingdings 2"/>
              <a:buChar char=""/>
              <a:defRPr/>
            </a:pPr>
            <a:r>
              <a:rPr lang="ru-RU" sz="2400" dirty="0" smtClean="0">
                <a:latin typeface="Cambria" pitchFamily="18" charset="0"/>
                <a:cs typeface="Times New Roman" pitchFamily="18" charset="0"/>
              </a:rPr>
              <a:t>«</a:t>
            </a:r>
            <a:r>
              <a:rPr lang="ru-RU" sz="2400" dirty="0" smtClean="0">
                <a:latin typeface="Times New Roman"/>
              </a:rPr>
              <a:t>Развитие </a:t>
            </a:r>
            <a:r>
              <a:rPr lang="ru-RU" sz="2400" dirty="0">
                <a:latin typeface="Times New Roman"/>
              </a:rPr>
              <a:t>системы общего и дополнительного образования Смидовичского муниципального </a:t>
            </a:r>
            <a:r>
              <a:rPr lang="ru-RU" sz="2400" dirty="0" smtClean="0">
                <a:latin typeface="Times New Roman"/>
              </a:rPr>
              <a:t>района</a:t>
            </a:r>
            <a:r>
              <a:rPr lang="ru-RU" sz="2400" dirty="0" smtClean="0">
                <a:latin typeface="Cambria" pitchFamily="18" charset="0"/>
                <a:cs typeface="Times New Roman" pitchFamily="18" charset="0"/>
              </a:rPr>
              <a:t>» </a:t>
            </a:r>
            <a:r>
              <a:rPr lang="ru-RU" sz="2400" dirty="0">
                <a:latin typeface="Cambria" pitchFamily="18" charset="0"/>
                <a:cs typeface="Times New Roman" pitchFamily="18" charset="0"/>
              </a:rPr>
              <a:t>- </a:t>
            </a:r>
            <a:r>
              <a:rPr lang="ru-RU" sz="2400" dirty="0" smtClean="0">
                <a:latin typeface="Cambria" pitchFamily="18" charset="0"/>
                <a:cs typeface="Times New Roman" pitchFamily="18" charset="0"/>
              </a:rPr>
              <a:t>455927,5 </a:t>
            </a:r>
            <a:r>
              <a:rPr lang="ru-RU" sz="2400" dirty="0" err="1" smtClean="0">
                <a:latin typeface="Cambria" pitchFamily="18" charset="0"/>
              </a:rPr>
              <a:t>тыс.руб</a:t>
            </a:r>
            <a:r>
              <a:rPr lang="ru-RU" sz="2400" dirty="0">
                <a:latin typeface="Cambria" pitchFamily="18" charset="0"/>
              </a:rPr>
              <a:t>.</a:t>
            </a:r>
            <a:endParaRPr lang="ru-RU" sz="2400" dirty="0">
              <a:latin typeface="Cambria" pitchFamily="18" charset="0"/>
              <a:cs typeface="Times New Roman" pitchFamily="18" charset="0"/>
            </a:endParaRPr>
          </a:p>
          <a:p>
            <a:pPr marL="274320" indent="-274320" algn="just">
              <a:buFont typeface="Wingdings 2"/>
              <a:buChar char=""/>
              <a:defRPr/>
            </a:pPr>
            <a:r>
              <a:rPr lang="ru-RU" sz="2400" dirty="0" smtClean="0">
                <a:latin typeface="Cambria" pitchFamily="18" charset="0"/>
                <a:cs typeface="Times New Roman" pitchFamily="18" charset="0"/>
              </a:rPr>
              <a:t>«</a:t>
            </a:r>
            <a:r>
              <a:rPr lang="ru-RU" sz="2400" dirty="0">
                <a:solidFill>
                  <a:srgbClr val="000000"/>
                </a:solidFill>
                <a:latin typeface="Times New Roman"/>
              </a:rPr>
              <a:t>Развитие системы дошкольного образования Смидовичского муниципального района</a:t>
            </a:r>
            <a:r>
              <a:rPr lang="ru-RU" sz="2400" dirty="0" smtClean="0">
                <a:latin typeface="Cambria" pitchFamily="18" charset="0"/>
                <a:cs typeface="Times New Roman" pitchFamily="18" charset="0"/>
              </a:rPr>
              <a:t>» </a:t>
            </a:r>
            <a:r>
              <a:rPr lang="ru-RU" sz="2400" dirty="0">
                <a:latin typeface="Cambria" pitchFamily="18" charset="0"/>
                <a:cs typeface="Times New Roman" pitchFamily="18" charset="0"/>
              </a:rPr>
              <a:t>- </a:t>
            </a:r>
            <a:r>
              <a:rPr lang="ru-RU" sz="2400" dirty="0" smtClean="0">
                <a:latin typeface="Cambria" pitchFamily="18" charset="0"/>
                <a:cs typeface="Times New Roman" pitchFamily="18" charset="0"/>
              </a:rPr>
              <a:t>199494,4 </a:t>
            </a:r>
            <a:r>
              <a:rPr lang="ru-RU" sz="2400" dirty="0" err="1" smtClean="0">
                <a:latin typeface="Cambria" pitchFamily="18" charset="0"/>
              </a:rPr>
              <a:t>тыс.руб</a:t>
            </a:r>
            <a:r>
              <a:rPr lang="ru-RU" sz="2400" dirty="0">
                <a:latin typeface="Cambria" pitchFamily="18" charset="0"/>
              </a:rPr>
              <a:t>.</a:t>
            </a:r>
            <a:endParaRPr lang="ru-RU" sz="2400" dirty="0">
              <a:latin typeface="Cambria" pitchFamily="18" charset="0"/>
              <a:cs typeface="Times New Roman" pitchFamily="18" charset="0"/>
            </a:endParaRPr>
          </a:p>
          <a:p>
            <a:pPr marL="274320" indent="-274320" algn="just">
              <a:buFont typeface="Wingdings 2"/>
              <a:buChar char=""/>
              <a:defRPr/>
            </a:pPr>
            <a:r>
              <a:rPr lang="ru-RU" sz="2400" dirty="0" smtClean="0">
                <a:latin typeface="Cambria" pitchFamily="18" charset="0"/>
                <a:cs typeface="Times New Roman" pitchFamily="18" charset="0"/>
              </a:rPr>
              <a:t>«</a:t>
            </a:r>
            <a:r>
              <a:rPr lang="ru-RU" sz="2400" dirty="0">
                <a:solidFill>
                  <a:srgbClr val="000000"/>
                </a:solidFill>
                <a:latin typeface="Times New Roman"/>
              </a:rPr>
              <a:t>Формирование системы мотивации граждан к здоровому образу жизни. Укрепление общественного здоровья в </a:t>
            </a:r>
            <a:r>
              <a:rPr lang="ru-RU" sz="2400" dirty="0" err="1">
                <a:solidFill>
                  <a:srgbClr val="000000"/>
                </a:solidFill>
                <a:latin typeface="Times New Roman"/>
              </a:rPr>
              <a:t>Смидовичском</a:t>
            </a:r>
            <a:r>
              <a:rPr lang="ru-RU" sz="2400" dirty="0">
                <a:solidFill>
                  <a:srgbClr val="000000"/>
                </a:solidFill>
                <a:latin typeface="Times New Roman"/>
              </a:rPr>
              <a:t> муниципальном</a:t>
            </a:r>
            <a:r>
              <a:rPr lang="ru-RU" sz="2400" dirty="0" smtClean="0">
                <a:latin typeface="Cambria" pitchFamily="18" charset="0"/>
                <a:cs typeface="Times New Roman" pitchFamily="18" charset="0"/>
              </a:rPr>
              <a:t>» </a:t>
            </a:r>
            <a:r>
              <a:rPr lang="ru-RU" sz="2400" dirty="0" smtClean="0">
                <a:latin typeface="Cambria" pitchFamily="18" charset="0"/>
                <a:cs typeface="Times New Roman" pitchFamily="18" charset="0"/>
              </a:rPr>
              <a:t>- </a:t>
            </a:r>
            <a:r>
              <a:rPr lang="ru-RU" sz="2400" dirty="0" smtClean="0">
                <a:latin typeface="Cambria" pitchFamily="18" charset="0"/>
                <a:cs typeface="Times New Roman" pitchFamily="18" charset="0"/>
              </a:rPr>
              <a:t>109303,6</a:t>
            </a:r>
            <a:r>
              <a:rPr lang="ru-RU" sz="2400" dirty="0" smtClean="0">
                <a:latin typeface="Cambria" pitchFamily="18" charset="0"/>
              </a:rPr>
              <a:t>тыс.руб</a:t>
            </a:r>
            <a:r>
              <a:rPr lang="ru-RU" sz="2400" dirty="0">
                <a:latin typeface="Cambria" pitchFamily="18" charset="0"/>
              </a:rPr>
              <a:t>.</a:t>
            </a:r>
          </a:p>
          <a:p>
            <a:pPr marL="274320" indent="-274320" algn="just">
              <a:buFont typeface="Wingdings 2"/>
              <a:buChar char=""/>
              <a:defRPr/>
            </a:pPr>
            <a:r>
              <a:rPr lang="ru-RU" sz="2400" dirty="0">
                <a:latin typeface="Cambria" pitchFamily="18" charset="0"/>
                <a:cs typeface="Times New Roman" pitchFamily="18" charset="0"/>
              </a:rPr>
              <a:t>«</a:t>
            </a:r>
            <a:r>
              <a:rPr lang="ru-RU" sz="2400" dirty="0">
                <a:latin typeface="Times New Roman"/>
              </a:rPr>
              <a:t>Повышение качества управления муниципальными финансами муниципального образования </a:t>
            </a:r>
            <a:r>
              <a:rPr lang="ru-RU" sz="2400" dirty="0">
                <a:latin typeface="Cambria" pitchFamily="18" charset="0"/>
                <a:cs typeface="Times New Roman" pitchFamily="18" charset="0"/>
              </a:rPr>
              <a:t>«</a:t>
            </a:r>
            <a:r>
              <a:rPr lang="ru-RU" sz="2400" dirty="0" err="1">
                <a:latin typeface="Times New Roman"/>
              </a:rPr>
              <a:t>Смидовичский</a:t>
            </a:r>
            <a:r>
              <a:rPr lang="ru-RU" sz="2400" dirty="0">
                <a:latin typeface="Times New Roman"/>
              </a:rPr>
              <a:t> муниципальный район</a:t>
            </a:r>
            <a:r>
              <a:rPr lang="ru-RU" sz="2400" dirty="0">
                <a:latin typeface="Cambria" pitchFamily="18" charset="0"/>
                <a:cs typeface="Times New Roman" pitchFamily="18" charset="0"/>
              </a:rPr>
              <a:t>» - </a:t>
            </a:r>
            <a:r>
              <a:rPr lang="ru-RU" sz="2400" dirty="0" smtClean="0">
                <a:latin typeface="Cambria" pitchFamily="18" charset="0"/>
                <a:cs typeface="Times New Roman" pitchFamily="18" charset="0"/>
              </a:rPr>
              <a:t>66670,8 </a:t>
            </a:r>
            <a:r>
              <a:rPr lang="ru-RU" sz="2400" dirty="0" err="1">
                <a:latin typeface="Cambria" pitchFamily="18" charset="0"/>
              </a:rPr>
              <a:t>тыс.руб</a:t>
            </a:r>
            <a:r>
              <a:rPr lang="ru-RU" sz="2400" dirty="0">
                <a:latin typeface="Cambria" pitchFamily="18" charset="0"/>
              </a:rPr>
              <a:t>.</a:t>
            </a:r>
            <a:endParaRPr lang="ru-RU" sz="2400" dirty="0">
              <a:latin typeface="Cambria" pitchFamily="18" charset="0"/>
            </a:endParaRPr>
          </a:p>
        </p:txBody>
      </p:sp>
    </p:spTree>
  </p:cSld>
  <p:clrMapOvr>
    <a:masterClrMapping/>
  </p:clrMapOvr>
  <p:transition>
    <p:split orient="vert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8634" y="188640"/>
            <a:ext cx="8534400" cy="785813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sz="1600" b="1" dirty="0" smtClean="0"/>
              <a:t>расходы </a:t>
            </a:r>
            <a:r>
              <a:rPr lang="ru-RU" sz="1600" b="1" dirty="0"/>
              <a:t>бюджета </a:t>
            </a:r>
            <a:r>
              <a:rPr lang="ru-RU" sz="1600" b="1" dirty="0" err="1" smtClean="0"/>
              <a:t>смидовичского</a:t>
            </a:r>
            <a:r>
              <a:rPr lang="ru-RU" sz="1600" b="1" dirty="0" smtClean="0"/>
              <a:t> муниципального района на </a:t>
            </a:r>
            <a:r>
              <a:rPr lang="ru-RU" sz="1600" b="1" dirty="0" smtClean="0"/>
              <a:t>2025 </a:t>
            </a:r>
            <a:r>
              <a:rPr lang="ru-RU" sz="1600" b="1" dirty="0"/>
              <a:t>год </a:t>
            </a:r>
            <a:r>
              <a:rPr lang="ru-RU" sz="1600" b="1" dirty="0" smtClean="0"/>
              <a:t>и  </a:t>
            </a:r>
            <a:r>
              <a:rPr lang="ru-RU" sz="1600" b="1" dirty="0"/>
              <a:t>на плановый период </a:t>
            </a:r>
            <a:r>
              <a:rPr lang="ru-RU" sz="1600" b="1" dirty="0" smtClean="0"/>
              <a:t>2026 </a:t>
            </a:r>
            <a:r>
              <a:rPr lang="ru-RU" sz="1600" b="1" dirty="0"/>
              <a:t>и </a:t>
            </a:r>
            <a:r>
              <a:rPr lang="ru-RU" sz="1600" b="1" dirty="0" smtClean="0"/>
              <a:t>2027 </a:t>
            </a:r>
            <a:r>
              <a:rPr lang="ru-RU" sz="1600" b="1" dirty="0" smtClean="0"/>
              <a:t>годов, </a:t>
            </a:r>
            <a:r>
              <a:rPr lang="ru-RU" sz="1600" b="1" dirty="0" err="1" smtClean="0"/>
              <a:t>тыс.рублей</a:t>
            </a:r>
            <a:endParaRPr lang="ru-RU" sz="16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79676286"/>
              </p:ext>
            </p:extLst>
          </p:nvPr>
        </p:nvGraphicFramePr>
        <p:xfrm>
          <a:off x="107504" y="1081321"/>
          <a:ext cx="8836661" cy="53239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4711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54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8389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9456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5708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38738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Arial" pitchFamily="34" charset="0"/>
                          <a:cs typeface="Arial" pitchFamily="34" charset="0"/>
                        </a:rPr>
                        <a:t>Раздел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latin typeface="Arial" pitchFamily="34" charset="0"/>
                          <a:cs typeface="Arial" pitchFamily="34" charset="0"/>
                        </a:rPr>
                        <a:t>2025 </a:t>
                      </a:r>
                      <a:r>
                        <a:rPr lang="ru-RU" sz="1200" b="1" i="0" u="none" strike="noStrike" dirty="0">
                          <a:latin typeface="Arial" pitchFamily="34" charset="0"/>
                          <a:cs typeface="Arial" pitchFamily="34" charset="0"/>
                        </a:rPr>
                        <a:t>год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err="1">
                          <a:latin typeface="Arial" pitchFamily="34" charset="0"/>
                          <a:cs typeface="Arial" pitchFamily="34" charset="0"/>
                        </a:rPr>
                        <a:t>уд.вес</a:t>
                      </a:r>
                      <a:endParaRPr lang="ru-RU" sz="1200" b="1" i="0" u="none" strike="noStrike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latin typeface="Arial" pitchFamily="34" charset="0"/>
                          <a:cs typeface="Arial" pitchFamily="34" charset="0"/>
                        </a:rPr>
                        <a:t>2026  </a:t>
                      </a:r>
                      <a:r>
                        <a:rPr lang="ru-RU" sz="1200" b="1" i="0" u="none" strike="noStrike" dirty="0">
                          <a:latin typeface="Arial" pitchFamily="34" charset="0"/>
                          <a:cs typeface="Arial" pitchFamily="34" charset="0"/>
                        </a:rPr>
                        <a:t>год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latin typeface="Arial" pitchFamily="34" charset="0"/>
                          <a:cs typeface="Arial" pitchFamily="34" charset="0"/>
                        </a:rPr>
                        <a:t>2027 </a:t>
                      </a:r>
                      <a:r>
                        <a:rPr lang="ru-RU" sz="1200" b="1" i="0" u="none" strike="noStrike" dirty="0">
                          <a:latin typeface="Arial" pitchFamily="34" charset="0"/>
                          <a:cs typeface="Arial" pitchFamily="34" charset="0"/>
                        </a:rPr>
                        <a:t>год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8230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Всего расходов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953399,5</a:t>
                      </a:r>
                      <a:endParaRPr lang="ru-RU" sz="1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</a:t>
                      </a:r>
                      <a:endParaRPr lang="ru-RU" sz="1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826679</a:t>
                      </a:r>
                      <a:endParaRPr lang="ru-RU" sz="1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955966,5</a:t>
                      </a:r>
                      <a:endParaRPr lang="ru-RU" sz="1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8885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 том числе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9298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Общегосударственные вопросы 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117082,3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12,3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105409,7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105309,4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9525" marR="9525" marT="9524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Национальная оборона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160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0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160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160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9525" marR="9525" marT="9524" marB="0" anchor="ctr"/>
                </a:tc>
              </a:tr>
              <a:tr h="15127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Национальная безопасность и правоохранительная деятельность 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568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0,1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568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568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9525" marR="9525" marT="9524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Национальная экономика 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15746,1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1,6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16047,4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20958,8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9525" marR="9525" marT="9524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3869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Жилищно-коммунальное хозяйство 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6321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0,7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6624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6624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9525" marR="9525" marT="9524" marB="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598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Образование 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679017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71,2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622929,1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791445,7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9525" marR="9525" marT="9524" marB="0"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5296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Культура, кинематография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16278,9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1,7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33878,2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5292,3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9525" marR="9525" marT="9524" marB="0" anchor="ctr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4610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Социальная политика </a:t>
                      </a:r>
                      <a:endParaRPr lang="ru-RU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2792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0,3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2792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2792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9525" marR="9525" marT="9524" marB="0" anchor="ctr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924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Физическая культура и спорт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109303,6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11,5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24940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940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9525" marR="9525" marT="9524" marB="0" anchor="ctr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Средства массовой информации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5930,6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0,6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5930,6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5930,6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9525" marR="9525" marT="9524" marB="0" anchor="ctr"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7726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МБТ общего характера бюджетам бюджетной системы РФ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200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0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200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200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9525" marR="9525" marT="9524" marB="0" anchor="ctr"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1566289">
                <a:tc gridSpan="5"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Условно – утвержденные расходы                                                                         </a:t>
                      </a:r>
                      <a:r>
                        <a:rPr lang="ru-RU" sz="14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0                     0                   7200</a:t>
                      </a:r>
                      <a:r>
                        <a:rPr lang="ru-RU" sz="1400" b="0" i="0" u="none" strike="noStrike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               15745,7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kumimoji="0"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Наибольший объем расходов бюджета </a:t>
                      </a:r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Смидовичского муниципального района на </a:t>
                      </a:r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2025 </a:t>
                      </a:r>
                      <a:r>
                        <a:rPr kumimoji="0"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год </a:t>
                      </a:r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составляют </a:t>
                      </a:r>
                      <a:r>
                        <a:rPr kumimoji="0"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расходы по следующим разделам:</a:t>
                      </a:r>
                    </a:p>
                    <a:p>
                      <a:r>
                        <a:rPr kumimoji="0"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kumimoji="0" lang="en-US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kumimoji="0"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Образование – </a:t>
                      </a:r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71,2%;</a:t>
                      </a:r>
                      <a:endParaRPr kumimoji="0" lang="ru-RU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>
                        <a:buFontTx/>
                        <a:buNone/>
                      </a:pPr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kumimoji="0" lang="ru-RU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Физическая культура и спорт </a:t>
                      </a:r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– 12,3</a:t>
                      </a:r>
                      <a:r>
                        <a:rPr kumimoji="0" lang="ru-RU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%;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 Общегосударственный </a:t>
                      </a:r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вопросы – </a:t>
                      </a:r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11,5%.</a:t>
                      </a:r>
                      <a:endParaRPr kumimoji="0" lang="ru-RU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Расходы на финансирование отраслей социальной сферы сформированы в объеме </a:t>
                      </a:r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807391,5 тыс</a:t>
                      </a:r>
                      <a:r>
                        <a:rPr kumimoji="0"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 рублей, что составляет </a:t>
                      </a:r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84,7% </a:t>
                      </a:r>
                      <a:r>
                        <a:rPr kumimoji="0"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 расходах бюджета </a:t>
                      </a:r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Смидовичского муниципального района.</a:t>
                      </a:r>
                      <a:endParaRPr kumimoji="0" lang="ru-RU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764373"/>
            <a:ext cx="7938080" cy="864427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/>
              <a:t>Бюджет </a:t>
            </a:r>
            <a:r>
              <a:rPr lang="ru-RU" sz="2400" b="1" dirty="0" err="1" smtClean="0"/>
              <a:t>смидовичского</a:t>
            </a:r>
            <a:r>
              <a:rPr lang="ru-RU" sz="2400" b="1" dirty="0" smtClean="0"/>
              <a:t> муниципального района на </a:t>
            </a:r>
            <a:r>
              <a:rPr lang="ru-RU" sz="2400" b="1" dirty="0" smtClean="0"/>
              <a:t>2025 </a:t>
            </a:r>
            <a:r>
              <a:rPr lang="ru-RU" sz="2400" b="1" dirty="0" smtClean="0"/>
              <a:t>год </a:t>
            </a:r>
            <a:r>
              <a:rPr lang="ru-RU" sz="2400" b="1" dirty="0" smtClean="0"/>
              <a:t>по расходам</a:t>
            </a:r>
            <a:endParaRPr lang="ru-RU" sz="2400" b="1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03590370"/>
              </p:ext>
            </p:extLst>
          </p:nvPr>
        </p:nvGraphicFramePr>
        <p:xfrm>
          <a:off x="593725" y="2193925"/>
          <a:ext cx="7956550" cy="4070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46515176"/>
      </p:ext>
    </p:extLst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Рисунок 2"/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3272447"/>
              </p:ext>
            </p:extLst>
          </p:nvPr>
        </p:nvGraphicFramePr>
        <p:xfrm>
          <a:off x="323528" y="1052736"/>
          <a:ext cx="8643937" cy="4948576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5388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4684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81839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4352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78769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217605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67162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Раздел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Подраздел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lang="ru-RU" sz="10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год, </a:t>
                      </a:r>
                    </a:p>
                    <a:p>
                      <a:pPr algn="ctr" fontAlgn="ctr"/>
                      <a:r>
                        <a:rPr lang="ru-RU" sz="10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тыс.руб.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</a:t>
                      </a:r>
                      <a:r>
                        <a:rPr lang="ru-RU" sz="10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год, </a:t>
                      </a:r>
                    </a:p>
                    <a:p>
                      <a:pPr algn="ctr" fontAlgn="ctr"/>
                      <a:r>
                        <a:rPr lang="ru-RU" sz="1000" b="1" i="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тыс.руб</a:t>
                      </a:r>
                      <a:r>
                        <a:rPr lang="ru-RU" sz="10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 </a:t>
                      </a:r>
                      <a:r>
                        <a:rPr lang="ru-RU" sz="10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год, </a:t>
                      </a:r>
                    </a:p>
                    <a:p>
                      <a:pPr algn="ctr" fontAlgn="ctr"/>
                      <a:r>
                        <a:rPr lang="ru-RU" sz="10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тыс.руб.</a:t>
                      </a:r>
                    </a:p>
                  </a:txBody>
                  <a:tcPr marL="9525" marR="9525" marT="9526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333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Функционирование высшего должностного лица субъекта Российской Федерации и муниципального образования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2422,6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2422,6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2422,6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6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9335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Функционирование законодательных (представительных) органов государственной власти и представительных органов муниципальных образований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5180,7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5180,7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5180,7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6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4645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Функционирование Правительства Российской Федерации, высших исполнительных органов государственной власти субъектов Российской Федерации, местных администраций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41135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39919,2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39919,2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6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4252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Судебная система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100,3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6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5159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06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09498,1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7044,2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7044,2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6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54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Обеспечение проведения выборов и референдумов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6" marB="0" anchor="ctr"/>
                </a:tc>
              </a:tr>
              <a:tr h="16106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Резервные фонды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317,3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6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846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общегосударственные вопросы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58528,6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38266,7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38266,7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6" marB="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3772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Мобилизационная подготовка экономики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160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160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160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6" marB="0" anchor="ctr"/>
                </a:tc>
              </a:tr>
              <a:tr h="48195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Защита населения и территории от чрезвычайных ситуаций природного и техногенного характера, гражданская оборона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300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300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300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6" marB="0" anchor="ctr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838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национальной безопасности и правоохранительной деятельности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268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268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268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6" marB="0" anchor="ctr"/>
                </a:tc>
                <a:extLst>
                  <a:ext uri="{0D108BD9-81ED-4DB2-BD59-A6C34878D82A}">
                    <a16:rowId xmlns:a16="http://schemas.microsoft.com/office/drawing/2014/main" xmlns="" val="1547851082"/>
                  </a:ext>
                </a:extLst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14605" y="188640"/>
            <a:ext cx="9144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2F5897">
                    <a:lumMod val="50000"/>
                  </a:srgbClr>
                </a:solidFill>
                <a:effectLst/>
                <a:uLnTx/>
                <a:uFillTx/>
                <a:latin typeface="Calibri"/>
                <a:cs typeface="Times New Roman" pitchFamily="18" charset="0"/>
              </a:rPr>
              <a:t>Расходы бюджета </a:t>
            </a: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2F5897">
                    <a:lumMod val="50000"/>
                  </a:srgbClr>
                </a:solidFill>
                <a:effectLst/>
                <a:uLnTx/>
                <a:uFillTx/>
                <a:latin typeface="Calibri"/>
                <a:cs typeface="Times New Roman" pitchFamily="18" charset="0"/>
              </a:rPr>
              <a:t>Смидовичского муниципального </a:t>
            </a:r>
            <a:r>
              <a:rPr lang="ru-RU" sz="2000" b="1" i="1" dirty="0" smtClean="0">
                <a:solidFill>
                  <a:srgbClr val="2F5897">
                    <a:lumMod val="50000"/>
                  </a:srgbClr>
                </a:solidFill>
                <a:latin typeface="Calibri"/>
                <a:cs typeface="Times New Roman" pitchFamily="18" charset="0"/>
              </a:rPr>
              <a:t>района </a:t>
            </a: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2F5897">
                    <a:lumMod val="50000"/>
                  </a:srgbClr>
                </a:solidFill>
                <a:effectLst/>
                <a:uLnTx/>
                <a:uFillTx/>
                <a:latin typeface="Calibri"/>
                <a:cs typeface="Times New Roman" pitchFamily="18" charset="0"/>
              </a:rPr>
              <a:t>по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2F5897">
                    <a:lumMod val="50000"/>
                  </a:srgbClr>
                </a:solidFill>
                <a:effectLst/>
                <a:uLnTx/>
                <a:uFillTx/>
                <a:latin typeface="Calibri"/>
                <a:cs typeface="Times New Roman" pitchFamily="18" charset="0"/>
              </a:rPr>
              <a:t>разделам и подразделам классификации расходов бюджетов на </a:t>
            </a: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2F5897">
                    <a:lumMod val="50000"/>
                  </a:srgbClr>
                </a:solidFill>
                <a:effectLst/>
                <a:uLnTx/>
                <a:uFillTx/>
                <a:latin typeface="Calibri"/>
                <a:cs typeface="Times New Roman" pitchFamily="18" charset="0"/>
              </a:rPr>
              <a:t>2025-2027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2F5897">
                    <a:lumMod val="50000"/>
                  </a:srgbClr>
                </a:solidFill>
                <a:effectLst/>
                <a:uLnTx/>
                <a:uFillTx/>
                <a:latin typeface="Calibri"/>
                <a:cs typeface="Times New Roman" pitchFamily="18" charset="0"/>
              </a:rPr>
              <a:t>г.</a:t>
            </a:r>
          </a:p>
        </p:txBody>
      </p:sp>
    </p:spTree>
    <p:extLst>
      <p:ext uri="{BB962C8B-B14F-4D97-AF65-F5344CB8AC3E}">
        <p14:creationId xmlns:p14="http://schemas.microsoft.com/office/powerpoint/2010/main" val="2368158817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Рисунок 1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7981956"/>
              </p:ext>
            </p:extLst>
          </p:nvPr>
        </p:nvGraphicFramePr>
        <p:xfrm>
          <a:off x="178593" y="980728"/>
          <a:ext cx="8786813" cy="5655997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57431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8452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19977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7662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17486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376717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8398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Раздел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Подраздел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lang="ru-RU" sz="10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год, </a:t>
                      </a:r>
                    </a:p>
                    <a:p>
                      <a:pPr algn="ctr" fontAlgn="ctr"/>
                      <a:r>
                        <a:rPr lang="ru-RU" sz="10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тыс.руб.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</a:t>
                      </a:r>
                      <a:r>
                        <a:rPr lang="ru-RU" sz="10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год, </a:t>
                      </a:r>
                    </a:p>
                    <a:p>
                      <a:pPr algn="ctr" fontAlgn="ctr"/>
                      <a:r>
                        <a:rPr lang="ru-RU" sz="1000" b="1" i="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тыс.руб</a:t>
                      </a:r>
                      <a:r>
                        <a:rPr lang="ru-RU" sz="10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 </a:t>
                      </a:r>
                      <a:r>
                        <a:rPr lang="ru-RU" sz="10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год, </a:t>
                      </a:r>
                    </a:p>
                    <a:p>
                      <a:pPr algn="ctr" fontAlgn="ctr"/>
                      <a:r>
                        <a:rPr lang="ru-RU" sz="10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тыс.руб.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6150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Общеэкономические вопросы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53,4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53,5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53,6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280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Сельское хозяйство и рыболовство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1360,1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1360,1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1360,1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796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Транспорт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600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600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600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258021005"/>
                  </a:ext>
                </a:extLst>
              </a:tr>
              <a:tr h="4004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Дорожное хозяйство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11943,6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12328,8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17240,1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4126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Связь и информатика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1555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1555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1555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6051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национальной экономики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234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150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150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776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Коммунальное хозяйство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120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120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120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2860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жилищно-коммунального хозяйства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6201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6504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6504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9441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Дошкольное образование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199599,4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148023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152908,1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478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Общее образование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418921,4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417400,1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579860,6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471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Дополнительное образование детей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34356,4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33387,2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34237,2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799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Молодежная политика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250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799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образования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25889,8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24068,8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24389,8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52778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16278,9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33878,2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5292,3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-27586" y="116632"/>
            <a:ext cx="9144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fontAlgn="auto">
              <a:spcAft>
                <a:spcPts val="0"/>
              </a:spcAft>
              <a:defRPr/>
            </a:pPr>
            <a:r>
              <a:rPr lang="ru-RU" b="1" i="1" dirty="0">
                <a:solidFill>
                  <a:srgbClr val="2F5897">
                    <a:lumMod val="50000"/>
                  </a:srgbClr>
                </a:solidFill>
                <a:latin typeface="Calibri"/>
                <a:cs typeface="Times New Roman" pitchFamily="18" charset="0"/>
              </a:rPr>
              <a:t>Расходы бюджета Смидовичского муниципального района по разделам и подразделам классификации расходов бюджетов на </a:t>
            </a:r>
            <a:r>
              <a:rPr lang="ru-RU" b="1" i="1" dirty="0" smtClean="0">
                <a:solidFill>
                  <a:srgbClr val="2F5897">
                    <a:lumMod val="50000"/>
                  </a:srgbClr>
                </a:solidFill>
                <a:latin typeface="Calibri"/>
                <a:cs typeface="Times New Roman" pitchFamily="18" charset="0"/>
              </a:rPr>
              <a:t>2025-2027 </a:t>
            </a:r>
            <a:r>
              <a:rPr lang="ru-RU" b="1" i="1" dirty="0">
                <a:solidFill>
                  <a:srgbClr val="2F5897">
                    <a:lumMod val="50000"/>
                  </a:srgbClr>
                </a:solidFill>
                <a:latin typeface="Calibri"/>
                <a:cs typeface="Times New Roman" pitchFamily="18" charset="0"/>
              </a:rPr>
              <a:t>г.</a:t>
            </a:r>
          </a:p>
        </p:txBody>
      </p:sp>
    </p:spTree>
    <p:extLst>
      <p:ext uri="{BB962C8B-B14F-4D97-AF65-F5344CB8AC3E}">
        <p14:creationId xmlns:p14="http://schemas.microsoft.com/office/powerpoint/2010/main" val="261161773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Рисунок 1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3284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7937856"/>
              </p:ext>
            </p:extLst>
          </p:nvPr>
        </p:nvGraphicFramePr>
        <p:xfrm>
          <a:off x="214312" y="1093823"/>
          <a:ext cx="8715376" cy="4438667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56901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7635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06725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48749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356666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358591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14272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Раздел</a:t>
                      </a: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Подраздел</a:t>
                      </a: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lang="ru-RU" sz="10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год, </a:t>
                      </a:r>
                    </a:p>
                    <a:p>
                      <a:pPr algn="ctr" fontAlgn="ctr"/>
                      <a:r>
                        <a:rPr lang="ru-RU" sz="10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тыс.руб.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</a:t>
                      </a:r>
                      <a:r>
                        <a:rPr lang="ru-RU" sz="10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год, </a:t>
                      </a:r>
                    </a:p>
                    <a:p>
                      <a:pPr algn="ctr" fontAlgn="ctr"/>
                      <a:r>
                        <a:rPr lang="ru-RU" sz="1000" b="1" i="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тыс.руб</a:t>
                      </a:r>
                      <a:r>
                        <a:rPr lang="ru-RU" sz="10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 </a:t>
                      </a:r>
                      <a:r>
                        <a:rPr lang="ru-RU" sz="10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год, </a:t>
                      </a:r>
                    </a:p>
                    <a:p>
                      <a:pPr algn="ctr" fontAlgn="ctr"/>
                      <a:r>
                        <a:rPr lang="ru-RU" sz="10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тыс.руб.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4750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</a:t>
                      </a: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Пенсионное обеспечение</a:t>
                      </a: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1707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1707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1707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</a:t>
                      </a: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Социальное обеспечение населения</a:t>
                      </a: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65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65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65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</a:t>
                      </a: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Охрана семьи и детства</a:t>
                      </a: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1020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1020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1020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</a:t>
                      </a: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Массовый спорт</a:t>
                      </a: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109303,6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24940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940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</a:t>
                      </a: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Периодическая печать и издательства</a:t>
                      </a: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5930,6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5930,6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5930,6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</a:t>
                      </a: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Дотация на выравнивание бюджетной обеспеченности субъектов</a:t>
                      </a:r>
                      <a:r>
                        <a:rPr lang="ru-RU" sz="1200" b="0" i="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РФ и муниципальных образований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200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200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200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72370"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Условно утвержденные расходы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7200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15745,7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75298">
                <a:tc gridSpan="3"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2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Итого </a:t>
                      </a:r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7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953399,5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826679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7" marB="0" anchor="ctr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0" y="188640"/>
            <a:ext cx="9144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fontAlgn="auto">
              <a:spcAft>
                <a:spcPts val="0"/>
              </a:spcAft>
              <a:defRPr/>
            </a:pPr>
            <a:r>
              <a:rPr lang="ru-RU" b="1" i="1" dirty="0">
                <a:solidFill>
                  <a:srgbClr val="2F5897">
                    <a:lumMod val="50000"/>
                  </a:srgbClr>
                </a:solidFill>
                <a:latin typeface="Calibri"/>
                <a:cs typeface="Times New Roman" pitchFamily="18" charset="0"/>
              </a:rPr>
              <a:t>Расходы бюджета Смидовичского муниципального района по разделам и подразделам классификации расходов бюджетов на </a:t>
            </a:r>
            <a:r>
              <a:rPr lang="ru-RU" b="1" i="1" dirty="0" smtClean="0">
                <a:solidFill>
                  <a:srgbClr val="2F5897">
                    <a:lumMod val="50000"/>
                  </a:srgbClr>
                </a:solidFill>
                <a:latin typeface="Calibri"/>
                <a:cs typeface="Times New Roman" pitchFamily="18" charset="0"/>
              </a:rPr>
              <a:t>2025-2027 </a:t>
            </a:r>
            <a:r>
              <a:rPr lang="ru-RU" b="1" i="1" dirty="0">
                <a:solidFill>
                  <a:srgbClr val="2F5897">
                    <a:lumMod val="50000"/>
                  </a:srgbClr>
                </a:solidFill>
                <a:latin typeface="Calibri"/>
                <a:cs typeface="Times New Roman" pitchFamily="18" charset="0"/>
              </a:rPr>
              <a:t>г.</a:t>
            </a:r>
          </a:p>
        </p:txBody>
      </p:sp>
    </p:spTree>
    <p:extLst>
      <p:ext uri="{BB962C8B-B14F-4D97-AF65-F5344CB8AC3E}">
        <p14:creationId xmlns:p14="http://schemas.microsoft.com/office/powerpoint/2010/main" val="3954306346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Содержимое 2"/>
          <p:cNvSpPr>
            <a:spLocks noGrp="1"/>
          </p:cNvSpPr>
          <p:nvPr>
            <p:ph idx="1"/>
          </p:nvPr>
        </p:nvSpPr>
        <p:spPr>
          <a:xfrm>
            <a:off x="457200" y="1285875"/>
            <a:ext cx="8329613" cy="5357813"/>
          </a:xfrm>
        </p:spPr>
        <p:txBody>
          <a:bodyPr>
            <a:normAutofit lnSpcReduction="10000"/>
          </a:bodyPr>
          <a:lstStyle/>
          <a:p>
            <a:pPr eaLnBrk="1" hangingPunct="1">
              <a:buFont typeface="Wingdings 2" pitchFamily="18" charset="2"/>
              <a:buNone/>
            </a:pPr>
            <a:r>
              <a:rPr lang="ru-RU" sz="1800" b="1" dirty="0"/>
              <a:t>Установить предельный объём муниципального долга </a:t>
            </a:r>
            <a:r>
              <a:rPr lang="ru-RU" sz="1800" b="1" dirty="0" smtClean="0"/>
              <a:t>Смидовичского муниципального района:</a:t>
            </a:r>
            <a:endParaRPr lang="ru-RU" sz="1800" b="1" dirty="0"/>
          </a:p>
          <a:p>
            <a:pPr eaLnBrk="1" hangingPunct="1">
              <a:buFont typeface="Wingdings 2" pitchFamily="18" charset="2"/>
              <a:buNone/>
            </a:pPr>
            <a:r>
              <a:rPr lang="ru-RU" sz="1800" dirty="0"/>
              <a:t>1)  на </a:t>
            </a:r>
            <a:r>
              <a:rPr lang="ru-RU" sz="1800" dirty="0" smtClean="0"/>
              <a:t>2025 </a:t>
            </a:r>
            <a:r>
              <a:rPr lang="ru-RU" sz="1800" dirty="0"/>
              <a:t>год в сумме </a:t>
            </a:r>
            <a:r>
              <a:rPr lang="ru-RU" sz="1800" dirty="0" smtClean="0"/>
              <a:t>0 тыс</a:t>
            </a:r>
            <a:r>
              <a:rPr lang="ru-RU" sz="1800" dirty="0"/>
              <a:t>. рублей;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1800" dirty="0"/>
              <a:t>2)  на </a:t>
            </a:r>
            <a:r>
              <a:rPr lang="ru-RU" sz="1800" dirty="0" smtClean="0"/>
              <a:t>2026 </a:t>
            </a:r>
            <a:r>
              <a:rPr lang="ru-RU" sz="1800" dirty="0"/>
              <a:t>год в сумме </a:t>
            </a:r>
            <a:r>
              <a:rPr lang="ru-RU" sz="1800" dirty="0" smtClean="0"/>
              <a:t>0 тыс</a:t>
            </a:r>
            <a:r>
              <a:rPr lang="ru-RU" sz="1800" dirty="0"/>
              <a:t>. рублей;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1800" dirty="0"/>
              <a:t>3)  на </a:t>
            </a:r>
            <a:r>
              <a:rPr lang="ru-RU" sz="1800" dirty="0" smtClean="0"/>
              <a:t>2027 </a:t>
            </a:r>
            <a:r>
              <a:rPr lang="ru-RU" sz="1800" dirty="0"/>
              <a:t>год в сумме </a:t>
            </a:r>
            <a:r>
              <a:rPr lang="ru-RU" sz="1800" dirty="0" smtClean="0"/>
              <a:t>0 тыс</a:t>
            </a:r>
            <a:r>
              <a:rPr lang="ru-RU" sz="1800" dirty="0"/>
              <a:t>. рублей.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1800" b="1" dirty="0"/>
              <a:t>Утвердить верхний предел муниципального долга </a:t>
            </a:r>
            <a:r>
              <a:rPr lang="ru-RU" sz="1800" b="1" dirty="0" smtClean="0"/>
              <a:t>Смидовичского муниципального района</a:t>
            </a:r>
            <a:r>
              <a:rPr lang="ru-RU" sz="1800" dirty="0" smtClean="0"/>
              <a:t>:</a:t>
            </a:r>
            <a:endParaRPr lang="ru-RU" sz="1800" dirty="0"/>
          </a:p>
          <a:p>
            <a:pPr eaLnBrk="1" hangingPunct="1">
              <a:buFont typeface="Wingdings 2" pitchFamily="18" charset="2"/>
              <a:buNone/>
            </a:pPr>
            <a:r>
              <a:rPr lang="ru-RU" sz="1800" dirty="0"/>
              <a:t>1) на 1 января </a:t>
            </a:r>
            <a:r>
              <a:rPr lang="ru-RU" sz="1800" dirty="0" smtClean="0"/>
              <a:t>2026 </a:t>
            </a:r>
            <a:r>
              <a:rPr lang="ru-RU" sz="1800" dirty="0"/>
              <a:t>года в размере </a:t>
            </a:r>
            <a:r>
              <a:rPr lang="ru-RU" sz="1800" dirty="0" smtClean="0"/>
              <a:t>0 тыс</a:t>
            </a:r>
            <a:r>
              <a:rPr lang="ru-RU" sz="1800" dirty="0"/>
              <a:t>. рублей, в том числе верхний предел долга по муниципальным гарантиям </a:t>
            </a:r>
            <a:r>
              <a:rPr lang="ru-RU" sz="1800" dirty="0" smtClean="0"/>
              <a:t>Смидовичского муниципального района на </a:t>
            </a:r>
            <a:r>
              <a:rPr lang="ru-RU" sz="1800" dirty="0"/>
              <a:t>1 января </a:t>
            </a:r>
            <a:r>
              <a:rPr lang="ru-RU" sz="1800" dirty="0" smtClean="0"/>
              <a:t>2026 </a:t>
            </a:r>
            <a:r>
              <a:rPr lang="ru-RU" sz="1800" dirty="0"/>
              <a:t>года в размере 0,0 тыс. руб.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1800" dirty="0"/>
              <a:t>2) на 1 января </a:t>
            </a:r>
            <a:r>
              <a:rPr lang="ru-RU" sz="1800" dirty="0" smtClean="0"/>
              <a:t>2027 </a:t>
            </a:r>
            <a:r>
              <a:rPr lang="ru-RU" sz="1800" dirty="0"/>
              <a:t>года в размере </a:t>
            </a:r>
            <a:r>
              <a:rPr lang="ru-RU" sz="1800" dirty="0" smtClean="0"/>
              <a:t>0 тыс</a:t>
            </a:r>
            <a:r>
              <a:rPr lang="ru-RU" sz="1800" dirty="0"/>
              <a:t>. рублей, в том числе верхний предел долга по муниципальным гарантиям </a:t>
            </a:r>
            <a:r>
              <a:rPr lang="ru-RU" sz="1800" dirty="0" smtClean="0"/>
              <a:t>Смидовичского муниципального района на </a:t>
            </a:r>
            <a:r>
              <a:rPr lang="ru-RU" sz="1800" dirty="0"/>
              <a:t>1 января </a:t>
            </a:r>
            <a:r>
              <a:rPr lang="ru-RU" sz="1800" dirty="0" smtClean="0"/>
              <a:t>2027 </a:t>
            </a:r>
            <a:r>
              <a:rPr lang="ru-RU" sz="1800" dirty="0"/>
              <a:t>года в размере 0,0 тыс. руб.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1800" dirty="0"/>
              <a:t>3) на 1 января </a:t>
            </a:r>
            <a:r>
              <a:rPr lang="ru-RU" sz="1800" dirty="0" smtClean="0"/>
              <a:t>2028 </a:t>
            </a:r>
            <a:r>
              <a:rPr lang="ru-RU" sz="1800" dirty="0"/>
              <a:t>года в размере 0,0 тыс. рублей, в том числе верхний предел долга по муниципальным гарантиям </a:t>
            </a:r>
            <a:r>
              <a:rPr lang="ru-RU" sz="1800" dirty="0" smtClean="0"/>
              <a:t>Смидовичского муниципального района на </a:t>
            </a:r>
            <a:r>
              <a:rPr lang="ru-RU" sz="1800" dirty="0"/>
              <a:t>1 января </a:t>
            </a:r>
            <a:r>
              <a:rPr lang="ru-RU" sz="1800" dirty="0" smtClean="0"/>
              <a:t>2028 </a:t>
            </a:r>
            <a:r>
              <a:rPr lang="ru-RU" sz="1800" dirty="0"/>
              <a:t>года в размере 0,0 тыс. руб.</a:t>
            </a:r>
          </a:p>
        </p:txBody>
      </p:sp>
      <p:grpSp>
        <p:nvGrpSpPr>
          <p:cNvPr id="53251" name="Группа 4"/>
          <p:cNvGrpSpPr>
            <a:grpSpLocks/>
          </p:cNvGrpSpPr>
          <p:nvPr/>
        </p:nvGrpSpPr>
        <p:grpSpPr bwMode="auto">
          <a:xfrm>
            <a:off x="500063" y="142875"/>
            <a:ext cx="8143875" cy="996950"/>
            <a:chOff x="0" y="144330"/>
            <a:chExt cx="8143931" cy="997223"/>
          </a:xfrm>
        </p:grpSpPr>
        <p:sp>
          <p:nvSpPr>
            <p:cNvPr id="6" name="Скругленный прямоугольник 5"/>
            <p:cNvSpPr/>
            <p:nvPr/>
          </p:nvSpPr>
          <p:spPr>
            <a:xfrm>
              <a:off x="0" y="144330"/>
              <a:ext cx="8143931" cy="997223"/>
            </a:xfrm>
            <a:prstGeom prst="roundRect">
              <a:avLst/>
            </a:prstGeom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1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Скругленный прямоугольник 4"/>
            <p:cNvSpPr/>
            <p:nvPr/>
          </p:nvSpPr>
          <p:spPr>
            <a:xfrm>
              <a:off x="49212" y="193556"/>
              <a:ext cx="8045505" cy="8987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76200" tIns="76200" rIns="76200" bIns="76200" spcCol="1270" anchor="ctr"/>
            <a:lstStyle/>
            <a:p>
              <a:pPr algn="ctr" defTabSz="8890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2000" b="1" dirty="0"/>
                <a:t>Сведения о планируемом предельном объёме и верхнем размере муниципального долга</a:t>
              </a:r>
              <a:endParaRPr lang="ru-RU" sz="2000" dirty="0"/>
            </a:p>
          </p:txBody>
        </p:sp>
      </p:grpSp>
    </p:spTree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1988840"/>
            <a:ext cx="8208912" cy="1015663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60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Спасибо за внимание</a:t>
            </a:r>
            <a:r>
              <a:rPr lang="ru-RU" sz="6000" b="1" i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!</a:t>
            </a:r>
          </a:p>
        </p:txBody>
      </p:sp>
      <p:sp>
        <p:nvSpPr>
          <p:cNvPr id="55299" name="TextBox 2"/>
          <p:cNvSpPr txBox="1">
            <a:spLocks noChangeArrowheads="1"/>
          </p:cNvSpPr>
          <p:nvPr/>
        </p:nvSpPr>
        <p:spPr bwMode="auto">
          <a:xfrm>
            <a:off x="107504" y="3501008"/>
            <a:ext cx="8640960" cy="30839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lnSpc>
                <a:spcPct val="90000"/>
              </a:lnSpc>
            </a:pPr>
            <a:r>
              <a:rPr lang="ru-RU" dirty="0">
                <a:cs typeface="Times New Roman" pitchFamily="18" charset="0"/>
              </a:rPr>
              <a:t>Финансовое управление </a:t>
            </a:r>
            <a:r>
              <a:rPr lang="ru-RU" dirty="0" smtClean="0">
                <a:cs typeface="Times New Roman" pitchFamily="18" charset="0"/>
              </a:rPr>
              <a:t>администрации Смидовичского муниципального района</a:t>
            </a:r>
          </a:p>
          <a:p>
            <a:pPr algn="just">
              <a:lnSpc>
                <a:spcPct val="90000"/>
              </a:lnSpc>
            </a:pPr>
            <a:r>
              <a:rPr lang="ru-RU" dirty="0" smtClean="0">
                <a:cs typeface="Times New Roman" pitchFamily="18" charset="0"/>
              </a:rPr>
              <a:t>Руководитель: заместитель главы администрации муниципального района – начальник финансового управления Назирова Екатерина Николаевна</a:t>
            </a:r>
            <a:endParaRPr lang="ru-RU" dirty="0">
              <a:cs typeface="Times New Roman" pitchFamily="18" charset="0"/>
            </a:endParaRPr>
          </a:p>
          <a:p>
            <a:pPr algn="just">
              <a:lnSpc>
                <a:spcPct val="90000"/>
              </a:lnSpc>
            </a:pPr>
            <a:endParaRPr lang="ru-RU" dirty="0" smtClean="0"/>
          </a:p>
          <a:p>
            <a:pPr>
              <a:lnSpc>
                <a:spcPct val="90000"/>
              </a:lnSpc>
            </a:pPr>
            <a:r>
              <a:rPr lang="ru-RU" dirty="0" smtClean="0"/>
              <a:t>679150, Еврейская автономная область, </a:t>
            </a:r>
            <a:r>
              <a:rPr lang="ru-RU" dirty="0" err="1" smtClean="0"/>
              <a:t>Смидовичский</a:t>
            </a:r>
            <a:r>
              <a:rPr lang="ru-RU" dirty="0" smtClean="0"/>
              <a:t> район, п. Смидович, ул. Октябрьская, д. 8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>
                <a:cs typeface="Times New Roman" pitchFamily="18" charset="0"/>
              </a:rPr>
              <a:t>Тел</a:t>
            </a:r>
            <a:r>
              <a:rPr lang="ru-RU" dirty="0">
                <a:cs typeface="Times New Roman" pitchFamily="18" charset="0"/>
              </a:rPr>
              <a:t>: </a:t>
            </a:r>
            <a:r>
              <a:rPr lang="ru-RU" dirty="0" smtClean="0">
                <a:cs typeface="Times New Roman" pitchFamily="18" charset="0"/>
              </a:rPr>
              <a:t>(42632) 2-23-93</a:t>
            </a:r>
            <a:endParaRPr lang="ru-RU" dirty="0"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ru-RU" dirty="0" smtClean="0">
                <a:cs typeface="Times New Roman" pitchFamily="18" charset="0"/>
              </a:rPr>
              <a:t>Электронная </a:t>
            </a:r>
            <a:r>
              <a:rPr lang="ru-RU" dirty="0">
                <a:cs typeface="Times New Roman" pitchFamily="18" charset="0"/>
              </a:rPr>
              <a:t>почта: </a:t>
            </a:r>
            <a:r>
              <a:rPr lang="en-US" dirty="0" smtClean="0">
                <a:cs typeface="Times New Roman" pitchFamily="18" charset="0"/>
                <a:hlinkClick r:id="rId3"/>
              </a:rPr>
              <a:t>fin</a:t>
            </a:r>
            <a:r>
              <a:rPr lang="ru-RU" dirty="0" smtClean="0">
                <a:cs typeface="Times New Roman" pitchFamily="18" charset="0"/>
                <a:hlinkClick r:id="rId3"/>
              </a:rPr>
              <a:t>_</a:t>
            </a:r>
            <a:r>
              <a:rPr lang="en-US" dirty="0" smtClean="0">
                <a:cs typeface="Times New Roman" pitchFamily="18" charset="0"/>
                <a:hlinkClick r:id="rId3"/>
              </a:rPr>
              <a:t>smid@post.eao.ru</a:t>
            </a:r>
            <a:endParaRPr lang="en-US" dirty="0">
              <a:cs typeface="Times New Roman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ru-RU" dirty="0">
                <a:cs typeface="Times New Roman" pitchFamily="18" charset="0"/>
              </a:rPr>
              <a:t>Информацию о бюджете </a:t>
            </a:r>
            <a:r>
              <a:rPr lang="ru-RU" dirty="0" smtClean="0">
                <a:cs typeface="Times New Roman" pitchFamily="18" charset="0"/>
              </a:rPr>
              <a:t>Смидовичского муниципального района можно </a:t>
            </a:r>
            <a:r>
              <a:rPr lang="ru-RU" dirty="0">
                <a:cs typeface="Times New Roman" pitchFamily="18" charset="0"/>
              </a:rPr>
              <a:t>получить на официальном сайте </a:t>
            </a:r>
            <a:r>
              <a:rPr lang="ru-RU" dirty="0" smtClean="0">
                <a:cs typeface="Times New Roman" pitchFamily="18" charset="0"/>
              </a:rPr>
              <a:t>администрации Смидовичского муниципального района по </a:t>
            </a:r>
            <a:r>
              <a:rPr lang="ru-RU" dirty="0">
                <a:cs typeface="Times New Roman" pitchFamily="18" charset="0"/>
              </a:rPr>
              <a:t>адресу: </a:t>
            </a:r>
            <a:r>
              <a:rPr lang="ru-RU" dirty="0" err="1" smtClean="0">
                <a:cs typeface="Times New Roman" pitchFamily="18" charset="0"/>
              </a:rPr>
              <a:t>смид.рф</a:t>
            </a:r>
            <a:endParaRPr lang="en-US" dirty="0"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1_Green with White Fence Segoe_TP10286746">
  <a:themeElements>
    <a:clrScheme name="White - blue accents template template">
      <a:dk1>
        <a:srgbClr val="000000"/>
      </a:dk1>
      <a:lt1>
        <a:srgbClr val="FFFFFF"/>
      </a:lt1>
      <a:dk2>
        <a:srgbClr val="1D4775"/>
      </a:dk2>
      <a:lt2>
        <a:srgbClr val="FEF194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A061C3"/>
      </a:accent6>
      <a:hlink>
        <a:srgbClr val="1D4775"/>
      </a:hlink>
      <a:folHlink>
        <a:srgbClr val="1D4775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91436" tIns="45718" rIns="91436" bIns="45718" numCol="1" rtlCol="0" anchor="ctr" anchorCtr="0" compatLnSpc="1">
        <a:prstTxWarp prst="textNoShape">
          <a:avLst/>
        </a:prstTxWarp>
      </a:bodyPr>
      <a:lstStyle>
        <a:defPPr algn="ctr" defTabSz="914099" fontAlgn="base">
          <a:spcBef>
            <a:spcPct val="0"/>
          </a:spcBef>
          <a:spcAft>
            <a:spcPct val="0"/>
          </a:spcAft>
          <a:defRPr sz="2300" dirty="0" smtClean="0">
            <a:solidFill>
              <a:schemeClr val="tx1"/>
            </a:solidFill>
            <a:latin typeface="Trebuchet MS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Белый текст и шрифт Courier для слайдов с кодом">
  <a:themeElements>
    <a:clrScheme name="Blue Template-Template">
      <a:dk1>
        <a:srgbClr val="000000"/>
      </a:dk1>
      <a:lt1>
        <a:srgbClr val="FFFFFF"/>
      </a:lt1>
      <a:dk2>
        <a:srgbClr val="050595"/>
      </a:dk2>
      <a:lt2>
        <a:srgbClr val="FFFFFF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7D3DA1"/>
      </a:accent6>
      <a:hlink>
        <a:srgbClr val="F3EB4F"/>
      </a:hlink>
      <a:folHlink>
        <a:srgbClr val="7DDD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109728" tIns="54864" rIns="109728" bIns="54864" numCol="1" rtlCol="0" anchor="ctr" anchorCtr="0" compatLnSpc="1">
        <a:prstTxWarp prst="textNoShape">
          <a:avLst/>
        </a:prstTxWarp>
      </a:bodyPr>
      <a:lstStyle>
        <a:defPPr marL="0" marR="0" indent="0" algn="ctr" defTabSz="10969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800" b="0" i="0" u="none" strike="noStrike" cap="none" normalizeH="0" baseline="0" dirty="0" smtClean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Тема Office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След самолета">
  <a:themeElements>
    <a:clrScheme name="Другая 1">
      <a:dk1>
        <a:sysClr val="windowText" lastClr="000000"/>
      </a:dk1>
      <a:lt1>
        <a:srgbClr val="FBF1D5"/>
      </a:lt1>
      <a:dk2>
        <a:srgbClr val="454545"/>
      </a:dk2>
      <a:lt2>
        <a:srgbClr val="FBCCC6"/>
      </a:lt2>
      <a:accent1>
        <a:srgbClr val="C4220D"/>
      </a:accent1>
      <a:accent2>
        <a:srgbClr val="EB7712"/>
      </a:accent2>
      <a:accent3>
        <a:srgbClr val="ECBD31"/>
      </a:accent3>
      <a:accent4>
        <a:srgbClr val="92CE4A"/>
      </a:accent4>
      <a:accent5>
        <a:srgbClr val="50CFB4"/>
      </a:accent5>
      <a:accent6>
        <a:srgbClr val="0D8EC5"/>
      </a:accent6>
      <a:hlink>
        <a:srgbClr val="EA5A0C"/>
      </a:hlink>
      <a:folHlink>
        <a:srgbClr val="F09D3A"/>
      </a:folHlink>
    </a:clrScheme>
    <a:fontScheme name="След самолета">
      <a:maj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лед самолета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Vapor Trail" id="{4FDF2955-7D9C-493C-B9F9-C205151B46CD}" vid="{FE1EB5C7-81A8-4CBA-AE6E-B3BF73DC3895}"/>
    </a:ext>
  </a:extLst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зелень</Template>
  <TotalTime>6287</TotalTime>
  <Words>2171</Words>
  <Application>Microsoft Office PowerPoint</Application>
  <PresentationFormat>Экран (4:3)</PresentationFormat>
  <Paragraphs>732</Paragraphs>
  <Slides>28</Slides>
  <Notes>12</Notes>
  <HiddenSlides>0</HiddenSlides>
  <MMClips>0</MMClips>
  <ScaleCrop>false</ScaleCrop>
  <HeadingPairs>
    <vt:vector size="4" baseType="variant">
      <vt:variant>
        <vt:lpstr>Тема</vt:lpstr>
      </vt:variant>
      <vt:variant>
        <vt:i4>4</vt:i4>
      </vt:variant>
      <vt:variant>
        <vt:lpstr>Заголовки слайдов</vt:lpstr>
      </vt:variant>
      <vt:variant>
        <vt:i4>28</vt:i4>
      </vt:variant>
    </vt:vector>
  </HeadingPairs>
  <TitlesOfParts>
    <vt:vector size="32" baseType="lpstr">
      <vt:lpstr>1_Green with White Fence Segoe_TP10286746</vt:lpstr>
      <vt:lpstr>Белый текст и шрифт Courier для слайдов с кодом</vt:lpstr>
      <vt:lpstr>Тема Office</vt:lpstr>
      <vt:lpstr>След самолета</vt:lpstr>
      <vt:lpstr>           Брошюра «БЮДЖЕТ для граждан»  по бюджету смидовичского муниципального района на 2025 год и плановый период 2026 и 2027 годов</vt:lpstr>
      <vt:lpstr>Что такое «бюджет для граждан» </vt:lpstr>
      <vt:lpstr>Что такое бюджет</vt:lpstr>
      <vt:lpstr>  Сбалансированность бюджета по доходам и расходам - основополагающее  требование, предъявляемое к органам, составляющим и утверждающим бюджет</vt:lpstr>
      <vt:lpstr>На чем основывается бюджет смидовичского района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Безвозмездные поступления в бюджет смидовичского                                              муниципального района,          тыс. рублей</vt:lpstr>
      <vt:lpstr>Презентация PowerPoint</vt:lpstr>
      <vt:lpstr>Презентация PowerPoint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расходы бюджета смидовичского муниципального района на 2025 год и  на плановый период 2026 и 2027 годов, тыс.рублей</vt:lpstr>
      <vt:lpstr>Бюджет смидовичского муниципального района на 2025 год по расходам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Заголовок</dc:title>
  <dc:creator>РУФ</dc:creator>
  <cp:lastModifiedBy>Назирова</cp:lastModifiedBy>
  <cp:revision>540</cp:revision>
  <cp:lastPrinted>2024-01-31T01:14:33Z</cp:lastPrinted>
  <dcterms:created xsi:type="dcterms:W3CDTF">2010-11-15T05:37:56Z</dcterms:created>
  <dcterms:modified xsi:type="dcterms:W3CDTF">2025-01-30T08:05:21Z</dcterms:modified>
</cp:coreProperties>
</file>