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89" r:id="rId1"/>
  </p:sldMasterIdLst>
  <p:notesMasterIdLst>
    <p:notesMasterId r:id="rId7"/>
  </p:notesMasterIdLst>
  <p:handoutMasterIdLst>
    <p:handoutMasterId r:id="rId8"/>
  </p:handoutMasterIdLst>
  <p:sldIdLst>
    <p:sldId id="391" r:id="rId2"/>
    <p:sldId id="392" r:id="rId3"/>
    <p:sldId id="396" r:id="rId4"/>
    <p:sldId id="397" r:id="rId5"/>
    <p:sldId id="398" r:id="rId6"/>
  </p:sldIdLst>
  <p:sldSz cx="16256000" cy="9144000"/>
  <p:notesSz cx="9940925" cy="6808788"/>
  <p:defaultTextStyle>
    <a:defPPr>
      <a:defRPr lang="x-none"/>
    </a:defPPr>
    <a:lvl1pPr marL="0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71535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28735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85893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743083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00270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657442" algn="l" defTabSz="91439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8000"/>
    <a:srgbClr val="003399"/>
    <a:srgbClr val="008080"/>
    <a:srgbClr val="B5B5BD"/>
    <a:srgbClr val="6D1C45"/>
    <a:srgbClr val="5F8BC1"/>
    <a:srgbClr val="A5797A"/>
    <a:srgbClr val="6A8F9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92914" autoAdjust="0"/>
  </p:normalViewPr>
  <p:slideViewPr>
    <p:cSldViewPr>
      <p:cViewPr>
        <p:scale>
          <a:sx n="70" d="100"/>
          <a:sy n="70" d="100"/>
        </p:scale>
        <p:origin x="-1410" y="-3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841" cy="340439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1496" y="1"/>
            <a:ext cx="4307841" cy="340439"/>
          </a:xfrm>
          <a:prstGeom prst="rect">
            <a:avLst/>
          </a:prstGeom>
        </p:spPr>
        <p:txBody>
          <a:bodyPr vert="horz" lIns="91568" tIns="45784" rIns="91568" bIns="45784" rtlCol="0"/>
          <a:lstStyle>
            <a:lvl1pPr algn="r">
              <a:defRPr sz="1200"/>
            </a:lvl1pPr>
          </a:lstStyle>
          <a:p>
            <a:fld id="{8B627851-E9D6-4F96-9F13-F07C6DFD179D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66759"/>
            <a:ext cx="4307841" cy="340439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1496" y="6466759"/>
            <a:ext cx="4307841" cy="340439"/>
          </a:xfrm>
          <a:prstGeom prst="rect">
            <a:avLst/>
          </a:prstGeom>
        </p:spPr>
        <p:txBody>
          <a:bodyPr vert="horz" lIns="91568" tIns="45784" rIns="91568" bIns="45784" rtlCol="0" anchor="b"/>
          <a:lstStyle>
            <a:lvl1pPr algn="r">
              <a:defRPr sz="1200"/>
            </a:lvl1pPr>
          </a:lstStyle>
          <a:p>
            <a:fld id="{45CAAC6D-3C0E-403E-AF8E-5C0368ADA3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055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7410" cy="341622"/>
          </a:xfrm>
          <a:prstGeom prst="rect">
            <a:avLst/>
          </a:prstGeom>
        </p:spPr>
        <p:txBody>
          <a:bodyPr vert="horz" lIns="60509" tIns="30254" rIns="60509" bIns="30254" rtlCol="0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5" y="1"/>
            <a:ext cx="4308381" cy="341622"/>
          </a:xfrm>
          <a:prstGeom prst="rect">
            <a:avLst/>
          </a:prstGeom>
        </p:spPr>
        <p:txBody>
          <a:bodyPr vert="horz" lIns="60509" tIns="30254" rIns="60509" bIns="30254" rtlCol="0"/>
          <a:lstStyle>
            <a:lvl1pPr algn="r">
              <a:defRPr sz="800"/>
            </a:lvl1pPr>
          </a:lstStyle>
          <a:p>
            <a:fld id="{8CAA1403-1316-4FD3-B4A6-24A301C64E31}" type="datetimeFigureOut">
              <a:rPr lang="ru-RU" smtClean="0"/>
              <a:pPr/>
              <a:t>13.01.2026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8938" y="850900"/>
            <a:ext cx="4083050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0509" tIns="30254" rIns="60509" bIns="302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1"/>
          </a:xfrm>
          <a:prstGeom prst="rect">
            <a:avLst/>
          </a:prstGeom>
        </p:spPr>
        <p:txBody>
          <a:bodyPr vert="horz" lIns="60509" tIns="30254" rIns="60509" bIns="3025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67168"/>
            <a:ext cx="4307410" cy="341621"/>
          </a:xfrm>
          <a:prstGeom prst="rect">
            <a:avLst/>
          </a:prstGeom>
        </p:spPr>
        <p:txBody>
          <a:bodyPr vert="horz" lIns="60509" tIns="30254" rIns="60509" bIns="30254" rtlCol="0" anchor="b"/>
          <a:lstStyle>
            <a:lvl1pPr algn="l">
              <a:defRPr sz="8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5" y="6467168"/>
            <a:ext cx="4308381" cy="341621"/>
          </a:xfrm>
          <a:prstGeom prst="rect">
            <a:avLst/>
          </a:prstGeom>
        </p:spPr>
        <p:txBody>
          <a:bodyPr vert="horz" lIns="60509" tIns="30254" rIns="60509" bIns="30254" rtlCol="0" anchor="b"/>
          <a:lstStyle>
            <a:lvl1pPr algn="r">
              <a:defRPr sz="800"/>
            </a:lvl1pPr>
          </a:lstStyle>
          <a:p>
            <a:fld id="{26023563-D69C-4C25-A8AA-DA8C330D40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9319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393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535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735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893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3083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200270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7442" algn="l" defTabSz="914393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40E1EC6-9E89-9F70-66E2-DB90A9A6A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xmlns="" id="{13018B85-3F0C-0E63-A7FF-7D8D762C8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8938" y="850900"/>
            <a:ext cx="4083050" cy="22971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xmlns="" id="{DB0DF773-44BA-570D-23A6-10D14922E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8B11E84-A82B-6EF0-7E56-C3E1710D77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23563-D69C-4C25-A8AA-DA8C330D40C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703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F8BE6F-06D5-145B-D2EA-C6DE0CE5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79ACAEB-206B-FAB4-54FB-A0DE8365E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8938" y="850900"/>
            <a:ext cx="4083050" cy="2297113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3F60FE2-FD90-8424-4922-C40DBC297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E947BE8-8697-5E0F-CED3-A41654C78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23563-D69C-4C25-A8AA-DA8C330D40C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78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F8BE6F-06D5-145B-D2EA-C6DE0CE5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79ACAEB-206B-FAB4-54FB-A0DE8365E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8938" y="850900"/>
            <a:ext cx="4083050" cy="2297113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3F60FE2-FD90-8424-4922-C40DBC297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E947BE8-8697-5E0F-CED3-A41654C78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23563-D69C-4C25-A8AA-DA8C330D40C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7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F8BE6F-06D5-145B-D2EA-C6DE0CE5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79ACAEB-206B-FAB4-54FB-A0DE8365E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8938" y="850900"/>
            <a:ext cx="4083050" cy="2297113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3F60FE2-FD90-8424-4922-C40DBC297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E947BE8-8697-5E0F-CED3-A41654C78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23563-D69C-4C25-A8AA-DA8C330D40C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78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4F8BE6F-06D5-145B-D2EA-C6DE0CE5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979ACAEB-206B-FAB4-54FB-A0DE8365E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928938" y="850900"/>
            <a:ext cx="4083050" cy="2297113"/>
          </a:xfrm>
        </p:spPr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3F60FE2-FD90-8424-4922-C40DBC297B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E947BE8-8697-5E0F-CED3-A41654C783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023563-D69C-4C25-A8AA-DA8C330D40C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078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1E4F8-559E-48AB-9B43-056799EE235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3927E-FBFA-4E45-8F6C-5C3CE6B8046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93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D2E8B-86EA-442A-8C9F-70B25AD6DD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840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112" y="5875867"/>
            <a:ext cx="13817600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84112" y="3875620"/>
            <a:ext cx="13817600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3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7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4E49-0615-4873-8890-A28789E89D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30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44978" y="2844801"/>
            <a:ext cx="12869333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585246" y="2844801"/>
            <a:ext cx="12869333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A778-609A-4A54-8576-63CDA94161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6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800" y="2046817"/>
            <a:ext cx="7182556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714" indent="0">
              <a:buNone/>
              <a:defRPr sz="3200" b="1"/>
            </a:lvl2pPr>
            <a:lvl3pPr marL="1451426" indent="0">
              <a:buNone/>
              <a:defRPr sz="2900" b="1"/>
            </a:lvl3pPr>
            <a:lvl4pPr marL="2177139" indent="0">
              <a:buNone/>
              <a:defRPr sz="2500" b="1"/>
            </a:lvl4pPr>
            <a:lvl5pPr marL="2902851" indent="0">
              <a:buNone/>
              <a:defRPr sz="2500" b="1"/>
            </a:lvl5pPr>
            <a:lvl6pPr marL="3628565" indent="0">
              <a:buNone/>
              <a:defRPr sz="2500" b="1"/>
            </a:lvl6pPr>
            <a:lvl7pPr marL="4354277" indent="0">
              <a:buNone/>
              <a:defRPr sz="2500" b="1"/>
            </a:lvl7pPr>
            <a:lvl8pPr marL="5079990" indent="0">
              <a:buNone/>
              <a:defRPr sz="2500" b="1"/>
            </a:lvl8pPr>
            <a:lvl9pPr marL="5805702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12800" y="2899833"/>
            <a:ext cx="7182556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257825" y="2046817"/>
            <a:ext cx="7185378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5714" indent="0">
              <a:buNone/>
              <a:defRPr sz="3200" b="1"/>
            </a:lvl2pPr>
            <a:lvl3pPr marL="1451426" indent="0">
              <a:buNone/>
              <a:defRPr sz="2900" b="1"/>
            </a:lvl3pPr>
            <a:lvl4pPr marL="2177139" indent="0">
              <a:buNone/>
              <a:defRPr sz="2500" b="1"/>
            </a:lvl4pPr>
            <a:lvl5pPr marL="2902851" indent="0">
              <a:buNone/>
              <a:defRPr sz="2500" b="1"/>
            </a:lvl5pPr>
            <a:lvl6pPr marL="3628565" indent="0">
              <a:buNone/>
              <a:defRPr sz="2500" b="1"/>
            </a:lvl6pPr>
            <a:lvl7pPr marL="4354277" indent="0">
              <a:buNone/>
              <a:defRPr sz="2500" b="1"/>
            </a:lvl7pPr>
            <a:lvl8pPr marL="5079990" indent="0">
              <a:buNone/>
              <a:defRPr sz="2500" b="1"/>
            </a:lvl8pPr>
            <a:lvl9pPr marL="5805702" indent="0">
              <a:buNone/>
              <a:defRPr sz="25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257825" y="2899833"/>
            <a:ext cx="7185378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800B-B3AD-4A3B-B32C-B4E2671F0D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A7D8C-A063-46CC-B9F9-E67F9859FE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24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369D-AAAB-4563-8337-06E3F04CEFA2}" type="datetime1">
              <a:rPr lang="en-US" smtClean="0"/>
              <a:pPr/>
              <a:t>1/13/2026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4CDCB-5802-4F39-91D9-918FF79978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948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3" y="364067"/>
            <a:ext cx="534811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5644" y="364069"/>
            <a:ext cx="9087556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3" y="1913469"/>
            <a:ext cx="534811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6" indent="0">
              <a:buNone/>
              <a:defRPr sz="1600"/>
            </a:lvl3pPr>
            <a:lvl4pPr marL="2177139" indent="0">
              <a:buNone/>
              <a:defRPr sz="1400"/>
            </a:lvl4pPr>
            <a:lvl5pPr marL="2902851" indent="0">
              <a:buNone/>
              <a:defRPr sz="1400"/>
            </a:lvl5pPr>
            <a:lvl6pPr marL="3628565" indent="0">
              <a:buNone/>
              <a:defRPr sz="1400"/>
            </a:lvl6pPr>
            <a:lvl7pPr marL="4354277" indent="0">
              <a:buNone/>
              <a:defRPr sz="1400"/>
            </a:lvl7pPr>
            <a:lvl8pPr marL="5079990" indent="0">
              <a:buNone/>
              <a:defRPr sz="1400"/>
            </a:lvl8pPr>
            <a:lvl9pPr marL="5805702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180E5-D3D9-4ED1-AA22-49DF365D15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29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5714" indent="0">
              <a:buNone/>
              <a:defRPr sz="4400"/>
            </a:lvl2pPr>
            <a:lvl3pPr marL="1451426" indent="0">
              <a:buNone/>
              <a:defRPr sz="3800"/>
            </a:lvl3pPr>
            <a:lvl4pPr marL="2177139" indent="0">
              <a:buNone/>
              <a:defRPr sz="3200"/>
            </a:lvl4pPr>
            <a:lvl5pPr marL="2902851" indent="0">
              <a:buNone/>
              <a:defRPr sz="3200"/>
            </a:lvl5pPr>
            <a:lvl6pPr marL="3628565" indent="0">
              <a:buNone/>
              <a:defRPr sz="3200"/>
            </a:lvl6pPr>
            <a:lvl7pPr marL="4354277" indent="0">
              <a:buNone/>
              <a:defRPr sz="3200"/>
            </a:lvl7pPr>
            <a:lvl8pPr marL="5079990" indent="0">
              <a:buNone/>
              <a:defRPr sz="3200"/>
            </a:lvl8pPr>
            <a:lvl9pPr marL="5805702" indent="0">
              <a:buNone/>
              <a:defRPr sz="3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6" indent="0">
              <a:buNone/>
              <a:defRPr sz="1600"/>
            </a:lvl3pPr>
            <a:lvl4pPr marL="2177139" indent="0">
              <a:buNone/>
              <a:defRPr sz="1400"/>
            </a:lvl4pPr>
            <a:lvl5pPr marL="2902851" indent="0">
              <a:buNone/>
              <a:defRPr sz="1400"/>
            </a:lvl5pPr>
            <a:lvl6pPr marL="3628565" indent="0">
              <a:buNone/>
              <a:defRPr sz="1400"/>
            </a:lvl6pPr>
            <a:lvl7pPr marL="4354277" indent="0">
              <a:buNone/>
              <a:defRPr sz="1400"/>
            </a:lvl7pPr>
            <a:lvl8pPr marL="5079990" indent="0">
              <a:buNone/>
              <a:defRPr sz="1400"/>
            </a:lvl8pPr>
            <a:lvl9pPr marL="5805702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AFDBE-C56E-42FD-B7F5-2A4233F447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418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B44C0-F69D-4E8A-8D23-BD222F46B7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9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0952178" y="488951"/>
            <a:ext cx="6502400" cy="10401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44979" y="488951"/>
            <a:ext cx="19236267" cy="10401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092EA-68EA-46E5-BB7A-557E65C754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36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145143" tIns="72571" rIns="145143" bIns="7257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2800" y="8475136"/>
            <a:ext cx="3793067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A16E0-7D60-443A-8731-8B7D0F9334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554135" y="8475136"/>
            <a:ext cx="5147733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50133" y="8475136"/>
            <a:ext cx="3793067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2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ctr" defTabSz="1451426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285" indent="-544285" algn="l" defTabSz="1451426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79285" indent="-453571" algn="l" defTabSz="1451426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4282" indent="-362857" algn="l" defTabSz="1451426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39994" indent="-362857" algn="l" defTabSz="145142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708" indent="-362857" algn="l" defTabSz="1451426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1421" indent="-362857" algn="l" defTabSz="14514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17133" indent="-362857" algn="l" defTabSz="14514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2847" indent="-362857" algn="l" defTabSz="14514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68559" indent="-362857" algn="l" defTabSz="145142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6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39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1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5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77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0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2" algn="l" defTabSz="1451426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5" Type="http://schemas.openxmlformats.org/officeDocument/2006/relationships/image" Target="../media/image2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Relationship Id="rId14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2.jpe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61F9F7-164E-AA8E-FC03-C79C1150A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649004" y="911549"/>
            <a:ext cx="154817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ЛЕЧЕНИЕ В РЕАБИЛИТАЦИОННЫХ ЦЕНТРАХ СОЦФОНДА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978760" y="5370252"/>
            <a:ext cx="2088231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новое в 2026 году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686226" y="458833"/>
            <a:ext cx="11490446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УЧАСТНИКАМ СПЕЦИАЛЬНОЙ ВОЕННОЙ ОПЕРАЦИИ</a:t>
            </a:r>
            <a:endParaRPr lang="ru-RU" sz="32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\\10.37.37.19\Data037\Office29 (СМИ)\БЛОГОСФЕРА\оформление соцсетей\Логотипы\SFR_All_LOG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784" y="501632"/>
            <a:ext cx="1296144" cy="94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10.37.37.19\Data037\Office29 (СМИ)\Выступления руководства\2026\санкур СВО\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64" y="354075"/>
            <a:ext cx="1080694" cy="10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1980252" y="2498424"/>
            <a:ext cx="3327518" cy="400110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КТО МОЖЕТ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ПОЛУЧИТЬ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456479" y="2383084"/>
            <a:ext cx="104930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ветераны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боевых действий, принимавшие участие в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СВО,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демобилизованные (уволенные) из рядов силовых ведомств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1980252" y="3379002"/>
            <a:ext cx="3327518" cy="400110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ВИДЫ ОЗДОРОВЛЕНИЯ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456479" y="3319188"/>
            <a:ext cx="43094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fontAlgn="t">
              <a:buFont typeface="Wingdings" pitchFamily="2" charset="2"/>
              <a:buChar char="ü"/>
            </a:pPr>
            <a:r>
              <a:rPr lang="ru-RU" sz="2000" dirty="0"/>
              <a:t>медицинская реабилитация</a:t>
            </a:r>
          </a:p>
          <a:p>
            <a:pPr marL="342900" indent="-342900" fontAlgn="t">
              <a:buFont typeface="Wingdings" pitchFamily="2" charset="2"/>
              <a:buChar char="ü"/>
            </a:pPr>
            <a:r>
              <a:rPr lang="ru-RU" sz="2000" dirty="0"/>
              <a:t>санаторно-курортное лечение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1981834" y="4255292"/>
            <a:ext cx="3282315" cy="400110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БЕСПЛАТНО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456479" y="4255292"/>
            <a:ext cx="57646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2000" dirty="0" smtClean="0"/>
              <a:t>питание, проживание, лечение, реабилитация</a:t>
            </a:r>
            <a:endParaRPr lang="ru-RU" sz="2000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1981834" y="5708806"/>
            <a:ext cx="3325935" cy="400110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ПРОЕЗД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456479" y="5594408"/>
            <a:ext cx="1067702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fontAlgn="t">
              <a:buFont typeface="Wingdings" pitchFamily="2" charset="2"/>
              <a:buChar char="ü"/>
            </a:pPr>
            <a:r>
              <a:rPr lang="ru-RU" sz="2000" b="1" dirty="0" smtClean="0"/>
              <a:t>БЕСПЛАТНЫЕ ПРОЕЗДНЫЕ БИЛЕТЫ (любым видом транспорта)</a:t>
            </a:r>
          </a:p>
          <a:p>
            <a:pPr fontAlgn="t"/>
            <a:r>
              <a:rPr lang="ru-RU" sz="1800" dirty="0" smtClean="0"/>
              <a:t>      или</a:t>
            </a:r>
            <a:endParaRPr lang="ru-RU" sz="18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1993872" y="7084729"/>
            <a:ext cx="3325935" cy="400110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СОПРОВОЖДЕНИЕ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509942" y="6159438"/>
            <a:ext cx="60870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342900" indent="-342900" fontAlgn="t">
              <a:buFont typeface="Wingdings" pitchFamily="2" charset="2"/>
              <a:buChar char="ü"/>
            </a:pPr>
            <a:r>
              <a:rPr lang="ru-RU" sz="2000" dirty="0" smtClean="0"/>
              <a:t>компенсация стоимости проезда</a:t>
            </a:r>
            <a:endParaRPr lang="ru-RU" sz="200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5540524" y="7084729"/>
            <a:ext cx="103418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2000" dirty="0" smtClean="0"/>
              <a:t>Участники </a:t>
            </a:r>
            <a:r>
              <a:rPr lang="ru-RU" sz="2000" dirty="0"/>
              <a:t>СВО с </a:t>
            </a:r>
            <a:r>
              <a:rPr lang="en-US" sz="2000" dirty="0" smtClean="0"/>
              <a:t>I</a:t>
            </a:r>
            <a:r>
              <a:rPr lang="ru-RU" sz="2000" dirty="0" smtClean="0"/>
              <a:t> </a:t>
            </a:r>
            <a:r>
              <a:rPr lang="ru-RU" sz="2000" dirty="0"/>
              <a:t>группой инвалидности или нуждающихся в сопровождении по медицинским </a:t>
            </a:r>
            <a:r>
              <a:rPr lang="ru-RU" sz="2000" dirty="0" smtClean="0"/>
              <a:t>показаниям </a:t>
            </a:r>
            <a:r>
              <a:rPr lang="ru-RU" sz="2000" dirty="0"/>
              <a:t>смогут </a:t>
            </a:r>
            <a:r>
              <a:rPr lang="ru-RU" sz="2000" dirty="0" smtClean="0"/>
              <a:t>приехать вместе </a:t>
            </a:r>
            <a:r>
              <a:rPr lang="ru-RU" sz="2000" dirty="0"/>
              <a:t>с </a:t>
            </a:r>
            <a:r>
              <a:rPr lang="ru-RU" sz="2000" dirty="0" smtClean="0"/>
              <a:t>сопровождающими, которым  оплачивается проезд, проживание и питание</a:t>
            </a:r>
            <a:endParaRPr lang="ru-RU" sz="2000" dirty="0"/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987004" y="6746175"/>
            <a:ext cx="2088231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новое в 2026 году</a:t>
            </a:r>
            <a:endParaRPr lang="ru-RU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2" name="Picture 8" descr="\\10.37.37.19\Data037\Office29 (СМИ)\Выступления руководства\2026\санкур СВО\Иконка\militar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06" y="1966618"/>
            <a:ext cx="931916" cy="93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\\10.37.37.19\Data037\Office29 (СМИ)\Выступления руководства\2026\санкур СВО\Иконка\free-icon-health-218405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38" y="3090970"/>
            <a:ext cx="782252" cy="78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\\10.37.37.19\Data037\Office29 (СМИ)\Выступления руководства\2026\санкур СВО\Иконка\free-icon-heart-6733188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40" y="4171090"/>
            <a:ext cx="760950" cy="76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\\10.37.37.19\Data037\Office29 (СМИ)\Выступления руководства\2026\санкур СВО\Иконка\free-icon-team-leader-4341791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05" y="6738654"/>
            <a:ext cx="853906" cy="85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\\10.37.37.19\Data037\Office29 (СМИ)\Выступления руководства\2026\санкур СВО\Иконка\free-icon-plane-ticket-312736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40" y="5210287"/>
            <a:ext cx="898629" cy="898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329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825C23-A20D-9D72-412F-D0FCFE26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13" y="899592"/>
            <a:ext cx="3542176" cy="2150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3303465" y="985509"/>
            <a:ext cx="4392488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ТУМАННЫЙ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3591496" y="1547664"/>
            <a:ext cx="38884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РЕСПУБЛИКА ХАКАСИЯ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4" y="3010882"/>
            <a:ext cx="3496926" cy="191184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4" name="Прямоугольник 53"/>
          <p:cNvSpPr/>
          <p:nvPr/>
        </p:nvSpPr>
        <p:spPr>
          <a:xfrm>
            <a:off x="3303465" y="3122522"/>
            <a:ext cx="4392487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КЛЮЧИ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3447480" y="3698586"/>
            <a:ext cx="38884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ТОМСКАЯ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8" name="Picture 10" descr="1-2 корпус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5113" y="5095220"/>
            <a:ext cx="3456384" cy="1714437"/>
          </a:xfrm>
          <a:prstGeom prst="rect">
            <a:avLst/>
          </a:prstGeom>
          <a:noFill/>
          <a:effectLst/>
        </p:spPr>
      </p:pic>
      <p:sp>
        <p:nvSpPr>
          <p:cNvPr id="59" name="Прямоугольник 58"/>
          <p:cNvSpPr/>
          <p:nvPr/>
        </p:nvSpPr>
        <p:spPr>
          <a:xfrm>
            <a:off x="3303465" y="5076056"/>
            <a:ext cx="4392487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ТОПАЗ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3519488" y="5652120"/>
            <a:ext cx="4306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КЕМЕРОВСКАЯ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057" y="1120256"/>
            <a:ext cx="3563923" cy="1976218"/>
          </a:xfrm>
          <a:prstGeom prst="rect">
            <a:avLst/>
          </a:prstGeom>
          <a:effectLst/>
        </p:spPr>
      </p:pic>
      <p:sp>
        <p:nvSpPr>
          <p:cNvPr id="64" name="Прямоугольник 63"/>
          <p:cNvSpPr/>
          <p:nvPr/>
        </p:nvSpPr>
        <p:spPr>
          <a:xfrm>
            <a:off x="11829269" y="1133048"/>
            <a:ext cx="3823095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ТАРАСКУЛЬ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123972" y="1794127"/>
            <a:ext cx="38884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latin typeface="Arial" pitchFamily="34" charset="0"/>
                <a:cs typeface="Arial" pitchFamily="34" charset="0"/>
              </a:rPr>
              <a:t>ТЮМЕНСКАЯ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2" y="7048143"/>
            <a:ext cx="3456384" cy="1988353"/>
          </a:xfrm>
          <a:prstGeom prst="rect">
            <a:avLst/>
          </a:prstGeom>
          <a:effectLst/>
        </p:spPr>
      </p:pic>
      <p:sp>
        <p:nvSpPr>
          <p:cNvPr id="69" name="Прямоугольник 68"/>
          <p:cNvSpPr/>
          <p:nvPr/>
        </p:nvSpPr>
        <p:spPr>
          <a:xfrm>
            <a:off x="3303466" y="7048142"/>
            <a:ext cx="4392486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ОМСКИЙ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3605280" y="7640175"/>
            <a:ext cx="4306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ОМСКАЯ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43124" y="179512"/>
            <a:ext cx="745282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КЛАДОВАЯ СИБИРСКОГО ЗДОРОВЬЯ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992096" y="179512"/>
            <a:ext cx="684076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ТЕРМАЛЬНЫЕ ИСТОЧНИКИ УРАЛА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8951688" y="3635896"/>
            <a:ext cx="684076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ВОЛЖСКИЕ ЗДРАВНИЦЫ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9" name="Picture 5" descr="DSC0269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056" y="4477513"/>
            <a:ext cx="3573411" cy="19648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</p:spPr>
      </p:pic>
      <p:sp>
        <p:nvSpPr>
          <p:cNvPr id="80" name="Прямоугольник 79"/>
          <p:cNvSpPr/>
          <p:nvPr/>
        </p:nvSpPr>
        <p:spPr>
          <a:xfrm>
            <a:off x="11829269" y="4468537"/>
            <a:ext cx="3685750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ВОЛГА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219335" y="5116609"/>
            <a:ext cx="4261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САРАТОВСКАЯ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3" name="Рисунок 8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056" y="6689395"/>
            <a:ext cx="3563924" cy="1903663"/>
          </a:xfrm>
          <a:prstGeom prst="rect">
            <a:avLst/>
          </a:prstGeom>
          <a:ln>
            <a:noFill/>
          </a:ln>
          <a:effectLst/>
        </p:spPr>
      </p:pic>
      <p:sp>
        <p:nvSpPr>
          <p:cNvPr id="84" name="Прямоугольник 83"/>
          <p:cNvSpPr/>
          <p:nvPr/>
        </p:nvSpPr>
        <p:spPr>
          <a:xfrm>
            <a:off x="11829269" y="6660232"/>
            <a:ext cx="3823095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ВЯТСКИЕ УВАЛЫ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Прямоугольник 8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227719" y="7236296"/>
            <a:ext cx="42615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КИРОВСКАЯ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2" descr="M:\Представление\QR URL на сайт ЦР Туманный.jpg">
            <a:extLst>
              <a:ext uri="{FF2B5EF4-FFF2-40B4-BE49-F238E27FC236}">
                <a16:creationId xmlns="" xmlns:a16="http://schemas.microsoft.com/office/drawing/2014/main" id="{F9E584CC-2303-32F8-15F3-C2E9E088B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760" y="2192489"/>
            <a:ext cx="826199" cy="796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\\files.ca.fss.ru\share\Управление по развитию центров реабилитации Фонда\Private\!Private\Представление\QR URL на сайт ЦР Ключи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348" y="4202642"/>
            <a:ext cx="755319" cy="74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M:\Представление\QR URL на сайт ЦР Топаз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80" y="6084168"/>
            <a:ext cx="763353" cy="784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M:\Представление\QR URL на сайт ЦР Омский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7289" y="8179310"/>
            <a:ext cx="841851" cy="85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M:\Представление\QR URL на сайт ЦР Тараскуль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727" y="2402536"/>
            <a:ext cx="720080" cy="71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M:\Представление\QR URL на сайт ЦР Волга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727" y="5726925"/>
            <a:ext cx="727226" cy="71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M:\Представление\QR URL на сайт ЦР Вятские Увалы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575" y="8101840"/>
            <a:ext cx="881194" cy="84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5758628" y="1907704"/>
            <a:ext cx="15772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Сорск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4887640" y="4149405"/>
            <a:ext cx="2448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Томск (п. Ключи)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5040040" y="6069771"/>
            <a:ext cx="2295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Мыски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4743624" y="8126394"/>
            <a:ext cx="2592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Омск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3344175" y="2272200"/>
            <a:ext cx="2448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Тюмень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3384583" y="5580112"/>
            <a:ext cx="2448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Балаково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701173" y="7668344"/>
            <a:ext cx="30794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Киров (с. Бурмакино)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33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825C23-A20D-9D72-412F-D0FCFE26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4465881" y="2047628"/>
            <a:ext cx="3096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КРАСНОДАРСКИЙ КРАЙ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243124" y="467544"/>
            <a:ext cx="745282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ЮЖНОЕ СОЛНЦЕ И ЧЕРНОЕ МОРЕ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751285" y="467544"/>
            <a:ext cx="736698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БОГАТЫРСКАЯ СИЛА СЕРДЦА РОССИИ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808520" y="2195736"/>
            <a:ext cx="29878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ВЛАДИМИРСКАЯ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99" y="1432823"/>
            <a:ext cx="3970830" cy="2203073"/>
          </a:xfrm>
          <a:prstGeom prst="rect">
            <a:avLst/>
          </a:prstGeom>
          <a:effectLst/>
        </p:spPr>
      </p:pic>
      <p:sp>
        <p:nvSpPr>
          <p:cNvPr id="34" name="Прямоугольник 33"/>
          <p:cNvSpPr/>
          <p:nvPr/>
        </p:nvSpPr>
        <p:spPr>
          <a:xfrm>
            <a:off x="3303465" y="1403648"/>
            <a:ext cx="4392488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КРИСТАЛЛ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4" descr="C:\Users\PushkarevAL\Desktop\СЛАЙДЫ для Москвы\PIC_1718 (Копировать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8" y="3950702"/>
            <a:ext cx="4057293" cy="2223006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4455592" y="4499992"/>
            <a:ext cx="3096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ВОЛГОГРАДСКАЯ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484902" y="3923928"/>
            <a:ext cx="4392488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ВОЛГОГРАД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363971" y="6490770"/>
            <a:ext cx="4037919" cy="2331639"/>
          </a:xfrm>
          <a:prstGeom prst="rect">
            <a:avLst/>
          </a:prstGeom>
          <a:ln>
            <a:noFill/>
          </a:ln>
          <a:effectLst/>
        </p:spPr>
      </p:pic>
      <p:sp>
        <p:nvSpPr>
          <p:cNvPr id="39" name="Прямоугольник 38"/>
          <p:cNvSpPr/>
          <p:nvPr/>
        </p:nvSpPr>
        <p:spPr>
          <a:xfrm>
            <a:off x="3555077" y="6511183"/>
            <a:ext cx="4392488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ТИНАКИ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4527600" y="7092280"/>
            <a:ext cx="30963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АСТРАХАНСКАЯ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6072" y="5241114"/>
            <a:ext cx="3856345" cy="2139198"/>
          </a:xfrm>
          <a:prstGeom prst="rect">
            <a:avLst/>
          </a:prstGeom>
          <a:effectLst/>
        </p:spPr>
      </p:pic>
      <p:sp>
        <p:nvSpPr>
          <p:cNvPr id="46" name="Прямоугольник 45"/>
          <p:cNvSpPr/>
          <p:nvPr/>
        </p:nvSpPr>
        <p:spPr>
          <a:xfrm>
            <a:off x="12016432" y="5243648"/>
            <a:ext cx="3816110" cy="707886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РЕАБИЛИТАЦИОННЫЙ И УЧЕБНЫЙ ЦЕНТР СФР</a:t>
            </a:r>
            <a:endParaRPr lang="ru-RU" sz="2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844682" y="6069656"/>
            <a:ext cx="29878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МОСКОВСКАЯ ОБЛАСТЬ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undefine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900" y="1649553"/>
            <a:ext cx="3873093" cy="249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Прямоугольник 79"/>
          <p:cNvSpPr/>
          <p:nvPr/>
        </p:nvSpPr>
        <p:spPr>
          <a:xfrm>
            <a:off x="12146792" y="1656811"/>
            <a:ext cx="3685750" cy="52322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ВОЛЬГИНСКИЙ     </a:t>
            </a:r>
            <a:endParaRPr lang="ru-RU" sz="2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\\files.ca.fss.ru\share\Управление по развитию центров реабилитации Фонда\Private\!Private\Представление\QR URL на сайт ЦР Кристалл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891" y="2943273"/>
            <a:ext cx="700570" cy="67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M:\Представление\QR URL на сайт ЦР Волгоград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969" y="5485850"/>
            <a:ext cx="700570" cy="687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M:\Представление\QR URL на сайт ЦР Тинаки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881" y="8011349"/>
            <a:ext cx="869227" cy="85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M:\Представление\QR URL на сайт ЦР Вольгинский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6516" y="3651126"/>
            <a:ext cx="692240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M:\Представление\QR URL на сайт ЦР РиУЦ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4682" y="6947486"/>
            <a:ext cx="849879" cy="865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5356732" y="5330989"/>
            <a:ext cx="21231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Волгоград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5335109" y="2743218"/>
            <a:ext cx="21448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Анапа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5974565" y="7812360"/>
            <a:ext cx="17971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Астрахань (с. Рассвет)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2952536" y="2921913"/>
            <a:ext cx="291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>
                <a:latin typeface="Arial" pitchFamily="34" charset="0"/>
                <a:cs typeface="Arial" pitchFamily="34" charset="0"/>
              </a:rPr>
              <a:t>г.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Владимир</a:t>
            </a:r>
          </a:p>
          <a:p>
            <a:pPr algn="r"/>
            <a:r>
              <a:rPr lang="ru-RU" sz="2000" dirty="0" smtClean="0">
                <a:latin typeface="Arial" pitchFamily="34" charset="0"/>
                <a:cs typeface="Arial" pitchFamily="34" charset="0"/>
              </a:rPr>
              <a:t>(п. Машиностроитель)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2E5B7A36-264A-A2E4-0EB7-6CA4A7B0B049}"/>
              </a:ext>
            </a:extLst>
          </p:cNvPr>
          <p:cNvSpPr/>
          <p:nvPr/>
        </p:nvSpPr>
        <p:spPr>
          <a:xfrm>
            <a:off x="13826080" y="6900653"/>
            <a:ext cx="20606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ru-RU" sz="2000" dirty="0" smtClean="0">
                <a:latin typeface="Arial" pitchFamily="34" charset="0"/>
                <a:cs typeface="Arial" pitchFamily="34" charset="0"/>
              </a:rPr>
              <a:t>с.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Каринское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825C23-A20D-9D72-412F-D0FCFE26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F0EAD8A-D0D8-2AB0-662C-B25BED987C47}"/>
              </a:ext>
            </a:extLst>
          </p:cNvPr>
          <p:cNvSpPr txBox="1"/>
          <p:nvPr/>
        </p:nvSpPr>
        <p:spPr>
          <a:xfrm>
            <a:off x="2655392" y="7845459"/>
            <a:ext cx="5581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О ЦЕНТРАХ РЕАБИЛИТАЦИИ, ИХ ПРОФИЛЯХ И СПЕЦИАЛИЗАЦИИ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0C08145-20B1-4B27-0243-6BDE54611F1D}"/>
              </a:ext>
            </a:extLst>
          </p:cNvPr>
          <p:cNvSpPr txBox="1"/>
          <p:nvPr/>
        </p:nvSpPr>
        <p:spPr>
          <a:xfrm>
            <a:off x="4240446" y="5148064"/>
            <a:ext cx="1020425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+7 924 110 88 26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(можно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позвонить,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написать в МАХ или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Телеграм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8-800-100-00-01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(единый контакт-центр)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7" descr="\\10.37.37.19\Data037\Office29 (СМИ)\БЛОГОСФЕРА\Чат-бот_СВО\qr-cod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8850" y="7057944"/>
            <a:ext cx="1801219" cy="180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0C08145-20B1-4B27-0243-6BDE54611F1D}"/>
              </a:ext>
            </a:extLst>
          </p:cNvPr>
          <p:cNvSpPr txBox="1"/>
          <p:nvPr/>
        </p:nvSpPr>
        <p:spPr>
          <a:xfrm>
            <a:off x="12167259" y="7297264"/>
            <a:ext cx="22774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ЧАТ-БОТ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40C08145-20B1-4B27-0243-6BDE54611F1D}"/>
              </a:ext>
            </a:extLst>
          </p:cNvPr>
          <p:cNvSpPr txBox="1"/>
          <p:nvPr/>
        </p:nvSpPr>
        <p:spPr>
          <a:xfrm>
            <a:off x="12117548" y="7818287"/>
            <a:ext cx="39831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ВСЕ О МЕДИЦИНСКОЙ РЕАБИЛИТАЦИИ И ЛЕЧЕНИИ ВЕТЕРАНОВ СВО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CF3DF7E-99E6-6BF5-6348-1BFFF7828B6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37628" y="334842"/>
            <a:ext cx="1940955" cy="1293970"/>
          </a:xfrm>
          <a:prstGeom prst="rect">
            <a:avLst/>
          </a:prstGeom>
        </p:spPr>
      </p:pic>
      <p:pic>
        <p:nvPicPr>
          <p:cNvPr id="35" name="Picture 4" descr="MKOR4658">
            <a:extLst>
              <a:ext uri="{FF2B5EF4-FFF2-40B4-BE49-F238E27FC236}">
                <a16:creationId xmlns:a16="http://schemas.microsoft.com/office/drawing/2014/main" xmlns="" id="{01838E91-2DED-9902-81FF-0B0B33328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293" y="322434"/>
            <a:ext cx="1944213" cy="129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" descr="MKOR4874">
            <a:extLst>
              <a:ext uri="{FF2B5EF4-FFF2-40B4-BE49-F238E27FC236}">
                <a16:creationId xmlns:a16="http://schemas.microsoft.com/office/drawing/2014/main" xmlns="" id="{8E8B921E-8E79-057D-BD77-1691A4E5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3" y="323755"/>
            <a:ext cx="1957586" cy="1305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>
            <a:extLst>
              <a:ext uri="{FF2B5EF4-FFF2-40B4-BE49-F238E27FC236}">
                <a16:creationId xmlns:a16="http://schemas.microsoft.com/office/drawing/2014/main" xmlns="" id="{A7CB9ECC-31B6-654F-FD42-1C5EE73F6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212" y="323755"/>
            <a:ext cx="1942229" cy="129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008" y="322434"/>
            <a:ext cx="1741837" cy="1306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Бассейны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8216" y="322425"/>
            <a:ext cx="2015529" cy="134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\\10.37.37.19\Data037\Office29 (СМИ)\БЛОГОСФЕРА\оформление соцсетей\Логотипы\SFR_All_LOGO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7660" y="307343"/>
            <a:ext cx="1832665" cy="134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" descr="\\10.37.37.19\Data037\Office29 (СМИ)\Выступления руководства\2026\санкур СВО\V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76" y="341104"/>
            <a:ext cx="1274737" cy="127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1165B15C-714A-E15C-BD59-C7A87AE9B11C}"/>
              </a:ext>
            </a:extLst>
          </p:cNvPr>
          <p:cNvSpPr/>
          <p:nvPr/>
        </p:nvSpPr>
        <p:spPr>
          <a:xfrm>
            <a:off x="4095552" y="1907704"/>
            <a:ext cx="11737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современное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оборудование, индивидуальные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программы лечения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высококвалифицированные специалисты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уникальные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природные ресурсы: лечебные грязи, минеральная вода, чистый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воздух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проживание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уютных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номерах, разнообразное питание, разнообразный досуга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601070" y="1979712"/>
            <a:ext cx="3327518" cy="461665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ПРЕИМУЩЕСТВА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653447" y="5148064"/>
            <a:ext cx="3275141" cy="830997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СПРАВОЧНЫЕ ТЕЛЕФОНЫ</a:t>
            </a:r>
          </a:p>
        </p:txBody>
      </p:sp>
      <p:pic>
        <p:nvPicPr>
          <p:cNvPr id="5121" name="Picture 1" descr="\\10.37.37.19\Data037\Office29 (СМИ)\Выступления руководства\2026\санкур СВО\qrcod_a5XS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71" y="6955957"/>
            <a:ext cx="1910306" cy="191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C50DCC39-8E16-7376-4072-0182E169F883}"/>
              </a:ext>
            </a:extLst>
          </p:cNvPr>
          <p:cNvSpPr/>
          <p:nvPr/>
        </p:nvSpPr>
        <p:spPr>
          <a:xfrm>
            <a:off x="633173" y="3519175"/>
            <a:ext cx="3327518" cy="830997"/>
          </a:xfrm>
          <a:prstGeom prst="rect">
            <a:avLst/>
          </a:prstGeom>
          <a:solidFill>
            <a:srgbClr val="008000"/>
          </a:solidFill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ИНДИВИДУАЛЬНЫЙ ПОДХОД</a:t>
            </a:r>
            <a:endParaRPr lang="ru-RU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95552" y="3491880"/>
            <a:ext cx="11577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помощь в оформлении документов (получение направления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 медицинскую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реабилитацию и справки по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форме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070/у)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персональный куратор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сопровождение  и помощь на протяжении всего маршрута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62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F825C23-A20D-9D72-412F-D0FCFE26A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61712" y="348034"/>
            <a:ext cx="1548172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ОТЗЫВЫ УЧАСТНИКОВ СПЕЦИАЛЬНОЙ ВОЕННОЙ ОПЕРАЦИИ</a:t>
            </a:r>
          </a:p>
        </p:txBody>
      </p:sp>
      <p:pic>
        <p:nvPicPr>
          <p:cNvPr id="22" name="Picture 3" descr="\\10.37.37.19\Data037\Office29 (СМИ)\БЛОГОСФЕРА\оформление соцсетей\Логотипы\SFR_All_LOGO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8784" y="327069"/>
            <a:ext cx="1296144" cy="94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\\10.37.37.19\Data037\Office29 (СМИ)\Выступления руководства\2026\санкур СВО\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64" y="179512"/>
            <a:ext cx="1080694" cy="10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\\10.37.37.19\Data037\Office29 (СМИ)\Выступления руководства\2026\санкур СВО\Отзывы\1Георгий Николаевич Писецкий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0" y="1331640"/>
            <a:ext cx="1889326" cy="181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\\10.37.37.19\Data037\Office29 (СМИ)\Выступления руководства\2026\санкур СВО\Отзывы\1 Кобелев Олег Юрьевич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007" y="1331640"/>
            <a:ext cx="1583184" cy="153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898347" y="1493063"/>
            <a:ext cx="57190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Георгий </a:t>
            </a:r>
            <a:r>
              <a:rPr lang="ru-RU" sz="1800" b="1" dirty="0" err="1" smtClean="0"/>
              <a:t>Писецкий</a:t>
            </a:r>
            <a:r>
              <a:rPr lang="ru-RU" sz="1800" b="1" dirty="0" smtClean="0"/>
              <a:t> (Советско-Гаванский район)</a:t>
            </a:r>
            <a:endParaRPr lang="ru-RU" sz="1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898348" y="1828991"/>
            <a:ext cx="6042918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Посещение здравницы стало для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Георгия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важным этапом восстановления. Проведённые процедуры и забота специалистов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позволили отказаться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от ортопедической трости, что является значительным шагом вперёд в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программе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реабилитации.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0046183" y="1403467"/>
            <a:ext cx="5670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Олег Кобелев (Хабаровск)</a:t>
            </a:r>
            <a:endParaRPr lang="ru-RU" sz="18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0046183" y="1741441"/>
            <a:ext cx="56708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Получил серьёзную травму, долго мучился с болью и ограниченной подвижностью.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Специалисты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составили индивидуальную программу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восстановления.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Боль ушла, движения стали свободнее, общее состояние значительно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улучшилось. Условия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отличные: хорошие комнаты, вкусное питание, современное оборудование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r>
              <a:rPr lang="ru-RU" sz="1500" dirty="0">
                <a:latin typeface="Arial" pitchFamily="34" charset="0"/>
                <a:cs typeface="Arial" pitchFamily="34" charset="0"/>
              </a:rPr>
              <a:t>Всем, кто пережил тяжёлые испытания и нуждается в восстановлении, горячо рекомендую центр СФР</a:t>
            </a:r>
          </a:p>
        </p:txBody>
      </p:sp>
      <p:pic>
        <p:nvPicPr>
          <p:cNvPr id="6149" name="Picture 5" descr="\\10.37.37.19\Data037\Office29 (СМИ)\Выступления руководства\2026\санкур СВО\Отзывы\1Еремин Александр Владимирович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" y="4716016"/>
            <a:ext cx="1750554" cy="179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898348" y="4845840"/>
            <a:ext cx="5753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Александр Еремин (Хабаровск)</a:t>
            </a:r>
            <a:endParaRPr lang="ru-RU" sz="1800" b="1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919722" y="5148064"/>
            <a:ext cx="60922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Arial" pitchFamily="34" charset="0"/>
                <a:cs typeface="Arial" pitchFamily="34" charset="0"/>
              </a:rPr>
              <a:t>Ехать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нужно обязательно. Невероятная красота, чистый воздух, тихо, спокойно. Каждый день много разных процедур, психологической помощи. Что немаловажно для мужчин – очень вкусно кормят. Мне очень всё понравилось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974256" y="3491880"/>
            <a:ext cx="59570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Условия пребывания и уровень медицинского сопровождения находятся на высоком уровне. После пройдённого курса почувствовались улучшения. Например, давно мучившие ощущения онемения пальцев исчезли, появилось больше сил. </a:t>
            </a:r>
          </a:p>
        </p:txBody>
      </p:sp>
      <p:pic>
        <p:nvPicPr>
          <p:cNvPr id="6150" name="Picture 6" descr="\\10.37.37.19\Data037\Office29 (СМИ)\Выступления руководства\2026\санкур СВО\Отзывы\1Малютин Владимир Александрович _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87" y="3059832"/>
            <a:ext cx="1723305" cy="1715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919722" y="3203149"/>
            <a:ext cx="57381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Владимир Малютин (</a:t>
            </a:r>
            <a:r>
              <a:rPr lang="ru-RU" sz="1800" b="1" dirty="0" err="1" smtClean="0"/>
              <a:t>Ванинский</a:t>
            </a:r>
            <a:r>
              <a:rPr lang="ru-RU" sz="1800" b="1" dirty="0" smtClean="0"/>
              <a:t> район)</a:t>
            </a:r>
            <a:endParaRPr lang="ru-RU" sz="1800" b="1" dirty="0"/>
          </a:p>
        </p:txBody>
      </p:sp>
      <p:pic>
        <p:nvPicPr>
          <p:cNvPr id="6151" name="Picture 7" descr="\\10.37.37.19\Data037\Office29 (СМИ)\Выступления руководства\2026\санкур СВО\Отзывы\1Никита Александрович Ходацкий12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006" y="3779912"/>
            <a:ext cx="1792647" cy="185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10079647" y="4143067"/>
            <a:ext cx="5655491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Величественная сибирская природа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где в перерывах между процедурами мы  гуляли и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дышали чистым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лесным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воздухом. Специалисты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и персонал очень внимательны и доброжелательны.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Для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нас были организованы интересные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экскурсии.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23 дня в санаторно-курортных условиях пролетели незаметно.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Я стал чувствовать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себя намного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лучше, появилась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бодрость и много ярких позитивных впечатлений. Я даже написал несколько новых стихотворений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0063963" y="3851920"/>
            <a:ext cx="5670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Никита </a:t>
            </a:r>
            <a:r>
              <a:rPr lang="ru-RU" sz="1800" b="1" dirty="0" err="1" smtClean="0"/>
              <a:t>Ходацкий</a:t>
            </a:r>
            <a:r>
              <a:rPr lang="ru-RU" sz="1800" b="1" dirty="0" smtClean="0"/>
              <a:t> (Вяземский район)</a:t>
            </a:r>
            <a:endParaRPr lang="ru-RU" sz="1800" b="1" dirty="0"/>
          </a:p>
        </p:txBody>
      </p:sp>
      <p:pic>
        <p:nvPicPr>
          <p:cNvPr id="1026" name="Picture 2" descr="\\10.37.37.19\Data037\Office29 (СМИ)\Выступления руководства\2026\санкур СВО\Отзывы\1Майборода Григорий Сафатович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10" y="6516216"/>
            <a:ext cx="1461226" cy="143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898348" y="6521024"/>
            <a:ext cx="583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Григорий </a:t>
            </a:r>
            <a:r>
              <a:rPr lang="ru-RU" sz="1800" b="1" dirty="0" err="1" smtClean="0"/>
              <a:t>Майборода</a:t>
            </a:r>
            <a:r>
              <a:rPr lang="ru-RU" sz="1800" b="1" dirty="0" smtClean="0"/>
              <a:t> (Биробиджан)</a:t>
            </a:r>
            <a:endParaRPr lang="ru-RU" sz="18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898347" y="6876256"/>
            <a:ext cx="656365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Проходил реабилитацию в Центре СФР после тяжёлого ранения.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Уже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после первой недели заметил значительный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прогресс. Сотрудники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проявляют искреннюю заботу и индивидуальный подход. Благодаря профессиональным врачам и современным методикам боль отступила. Особое впечатление произвели занятия лечебной физкультурой и плаванием в бассейне с минеральной водой. Эти процедуры помогли укрепить мышцы и восстановить двигательную активность.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Всем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, кто нуждается в качественной реабилитации, настоятельно рекомендую обращаться сюда.</a:t>
            </a:r>
          </a:p>
        </p:txBody>
      </p:sp>
      <p:pic>
        <p:nvPicPr>
          <p:cNvPr id="1027" name="Picture 3" descr="\\10.37.37.19\Data037\Office29 (СМИ)\Выступления руководства\2026\санкур СВО\Отзывы\1Филинский Евгений Викторович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394" y="6392286"/>
            <a:ext cx="1437774" cy="142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DB0C286D-1635-3043-BFD8-6CB1051CAC93}"/>
              </a:ext>
            </a:extLst>
          </p:cNvPr>
          <p:cNvSpPr/>
          <p:nvPr/>
        </p:nvSpPr>
        <p:spPr>
          <a:xfrm>
            <a:off x="10028481" y="6426801"/>
            <a:ext cx="58303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fontAlgn="t"/>
            <a:r>
              <a:rPr lang="ru-RU" sz="1800" b="1" dirty="0" smtClean="0"/>
              <a:t>Евгений </a:t>
            </a:r>
            <a:r>
              <a:rPr lang="ru-RU" sz="1800" b="1" dirty="0" err="1" smtClean="0"/>
              <a:t>Филинский</a:t>
            </a:r>
            <a:r>
              <a:rPr lang="ru-RU" sz="1800" b="1" dirty="0" smtClean="0"/>
              <a:t> (Биробиджан)</a:t>
            </a:r>
            <a:endParaRPr lang="ru-RU" sz="18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0028481" y="6782033"/>
            <a:ext cx="5948392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Arial" pitchFamily="34" charset="0"/>
                <a:cs typeface="Arial" pitchFamily="34" charset="0"/>
              </a:rPr>
              <a:t>Здесь работают настоящие профессионалы своего дела: врачи, физиотерапевты, массажисты и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психологи.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Благодаря грамотно подобранному лечению и процедурам уже через пару недель заметил значительные улучшения: уменьшились боли, появилась уверенность в собственных силах.</a:t>
            </a:r>
          </a:p>
          <a:p>
            <a:r>
              <a:rPr lang="ru-RU" sz="1500" dirty="0" smtClean="0">
                <a:latin typeface="Arial" pitchFamily="34" charset="0"/>
                <a:cs typeface="Arial" pitchFamily="34" charset="0"/>
              </a:rPr>
              <a:t>Впечатлили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комфортные условия проживания и душевная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атмосфера. Именно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здесь понял, насколько важно правильно восстановиться после травмы, чтобы вернуться к полноценной жизни.</a:t>
            </a:r>
          </a:p>
        </p:txBody>
      </p:sp>
    </p:spTree>
    <p:extLst>
      <p:ext uri="{BB962C8B-B14F-4D97-AF65-F5344CB8AC3E}">
        <p14:creationId xmlns:p14="http://schemas.microsoft.com/office/powerpoint/2010/main" val="368311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5948</TotalTime>
  <Words>700</Words>
  <Application>Microsoft Office PowerPoint</Application>
  <PresentationFormat>Произвольный</PresentationFormat>
  <Paragraphs>96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Славутская Мария Алексеевна</dc:creator>
  <cp:lastModifiedBy>Радыгина Екатерина Викторовна</cp:lastModifiedBy>
  <cp:revision>586</cp:revision>
  <cp:lastPrinted>2024-10-28T23:52:16Z</cp:lastPrinted>
  <dcterms:created xsi:type="dcterms:W3CDTF">2023-05-03T09:25:15Z</dcterms:created>
  <dcterms:modified xsi:type="dcterms:W3CDTF">2026-01-13T07:03:49Z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2023-05-03T00:00:00Z</vt:filetime>
  </property>
  <property fmtid="{D5CDD505-2E9C-101B-9397-08002B2CF9AE}" pid="3" name="Creator">
    <vt:lpwstr>Adobe InDesign 16.1 (Macintosh)</vt:lpwstr>
  </property>
  <property fmtid="{D5CDD505-2E9C-101B-9397-08002B2CF9AE}" pid="4" name="LastSaved">
    <vt:filetime>2023-05-03T00:00:00Z</vt:filetime>
  </property>
</Properties>
</file>