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Roboto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338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I4xlU1QbWeIwxn4dOH/2OylmF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90"/>
      </p:cViewPr>
      <p:guideLst>
        <p:guide pos="2880"/>
        <p:guide orient="horz" pos="13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205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583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e8870c97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6e8870c973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44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e8870c973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6e8870c973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19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e8870c973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6e8870c973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45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e8870c973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6e8870c973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2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366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e8870c97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6e8870c97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386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e8870c973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6e8870c973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24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e8870c97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e8870c97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8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e8870c97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e8870c97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31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e8870c97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e8870c97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7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150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e8870c97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6e8870c97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39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6e8870c97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6e8870c97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34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e8870c97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6e8870c97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16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e8870c97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e8870c97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0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e8870c97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6e8870c97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581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e8870c9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6e8870c9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067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382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6e8870c9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6e8870c9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24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e8870c97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e8870c97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81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e8870c973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e8870c973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54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e8870c97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6e8870c97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12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e8870c97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e8870c97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00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e8870c97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e8870c973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66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e8870c973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e8870c973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9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e8870c973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e8870c973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26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720002" y="744575"/>
            <a:ext cx="6411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sz="2900" b="1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720000" y="17912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edium"/>
              <a:buNone/>
              <a:defRPr sz="2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469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747600" y="769500"/>
            <a:ext cx="583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747600" y="1751625"/>
            <a:ext cx="5833200" cy="30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551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608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720000" y="1508625"/>
            <a:ext cx="3591600" cy="30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400" y="1508575"/>
            <a:ext cx="3999900" cy="30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27">
          <p15:clr>
            <a:srgbClr val="FA7B17"/>
          </p15:clr>
        </p15:guide>
        <p15:guide id="4" orient="horz" pos="227">
          <p15:clr>
            <a:srgbClr val="FA7B17"/>
          </p15:clr>
        </p15:guide>
        <p15:guide id="5" orient="horz" pos="3013">
          <p15:clr>
            <a:srgbClr val="FA7B17"/>
          </p15:clr>
        </p15:guide>
        <p15:guide id="6" pos="551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 b="1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edium"/>
              <a:buNone/>
              <a:defRPr sz="2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669375" y="1497775"/>
            <a:ext cx="615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461">
          <p15:clr>
            <a:srgbClr val="EA4335"/>
          </p15:clr>
        </p15:guide>
        <p15:guide id="3" pos="425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it.ru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720725" y="1164375"/>
            <a:ext cx="7437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ru" sz="3800"/>
              <a:t>Авторское право</a:t>
            </a:r>
            <a:endParaRPr sz="3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ru" sz="3800"/>
              <a:t>в цифровую эпоху</a:t>
            </a:r>
            <a:endParaRPr sz="3800"/>
          </a:p>
        </p:txBody>
      </p:sp>
      <p:sp>
        <p:nvSpPr>
          <p:cNvPr id="55" name="Google Shape;55;p1"/>
          <p:cNvSpPr txBox="1"/>
          <p:nvPr/>
        </p:nvSpPr>
        <p:spPr>
          <a:xfrm>
            <a:off x="1782800" y="3074325"/>
            <a:ext cx="428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Владимир Ершов,</a:t>
            </a:r>
            <a:endParaRPr sz="2000" b="1" i="0" u="none" strike="noStrike" cap="none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690600" y="3429250"/>
            <a:ext cx="438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Главный редактор по контенту Образовательной платформы «Юрайт»</a:t>
            </a:r>
            <a:endParaRPr sz="16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225" y="2518874"/>
            <a:ext cx="1895550" cy="18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e8870c973_1_80"/>
          <p:cNvSpPr txBox="1">
            <a:spLocks noGrp="1"/>
          </p:cNvSpPr>
          <p:nvPr>
            <p:ph type="title"/>
          </p:nvPr>
        </p:nvSpPr>
        <p:spPr>
          <a:xfrm>
            <a:off x="720000" y="607850"/>
            <a:ext cx="7024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Способы перехода/передачи исключительного права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g16e8870c973_1_80"/>
          <p:cNvSpPr txBox="1">
            <a:spLocks noGrp="1"/>
          </p:cNvSpPr>
          <p:nvPr>
            <p:ph type="body" idx="1"/>
          </p:nvPr>
        </p:nvSpPr>
        <p:spPr>
          <a:xfrm>
            <a:off x="836050" y="1752850"/>
            <a:ext cx="33720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900" b="1">
                <a:solidFill>
                  <a:schemeClr val="dk1"/>
                </a:solidFill>
              </a:rPr>
              <a:t>По договору: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•Договор авторского заказа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•Лицензионный договор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•Сублицензионный договор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•Служебное произведение</a:t>
            </a:r>
            <a:endParaRPr sz="1900">
              <a:solidFill>
                <a:schemeClr val="dk1"/>
              </a:solidFill>
            </a:endParaRPr>
          </a:p>
          <a:p>
            <a:pPr marL="12700" marR="12700" lvl="0" indent="0" algn="l" rtl="0">
              <a:lnSpc>
                <a:spcPct val="8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150"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360"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260"/>
              <a:buNone/>
            </a:pPr>
            <a:endParaRPr sz="1360">
              <a:solidFill>
                <a:srgbClr val="191919"/>
              </a:solidFill>
            </a:endParaRPr>
          </a:p>
        </p:txBody>
      </p:sp>
      <p:sp>
        <p:nvSpPr>
          <p:cNvPr id="124" name="Google Shape;124;g16e8870c973_1_80"/>
          <p:cNvSpPr txBox="1">
            <a:spLocks noGrp="1"/>
          </p:cNvSpPr>
          <p:nvPr>
            <p:ph type="body" idx="1"/>
          </p:nvPr>
        </p:nvSpPr>
        <p:spPr>
          <a:xfrm>
            <a:off x="4415975" y="1752850"/>
            <a:ext cx="45303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7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>
                <a:solidFill>
                  <a:schemeClr val="dk1"/>
                </a:solidFill>
              </a:rPr>
              <a:t>Иные способы: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•Открытая лицензия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•Наследование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•Общественное достояние</a:t>
            </a:r>
            <a:endParaRPr sz="1900">
              <a:solidFill>
                <a:schemeClr val="dk1"/>
              </a:solidFill>
            </a:endParaRPr>
          </a:p>
          <a:p>
            <a:pPr marL="12700" marR="1270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e8870c973_1_91"/>
          <p:cNvSpPr txBox="1">
            <a:spLocks noGrp="1"/>
          </p:cNvSpPr>
          <p:nvPr>
            <p:ph type="title"/>
          </p:nvPr>
        </p:nvSpPr>
        <p:spPr>
          <a:xfrm>
            <a:off x="720000" y="607850"/>
            <a:ext cx="702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Договор авторского заказа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16e8870c973_1_91"/>
          <p:cNvSpPr txBox="1">
            <a:spLocks noGrp="1"/>
          </p:cNvSpPr>
          <p:nvPr>
            <p:ph type="body" idx="1"/>
          </p:nvPr>
        </p:nvSpPr>
        <p:spPr>
          <a:xfrm>
            <a:off x="495650" y="1810300"/>
            <a:ext cx="33720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По договору авторского заказа одна сторона (автор) обязуется по заказу другой стороны (заказчика) создать обусловленное договором произведение науки, литературы или искусства на материальном носителе или в иной форме.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760"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260"/>
              <a:buNone/>
            </a:pPr>
            <a:endParaRPr sz="760">
              <a:solidFill>
                <a:srgbClr val="191919"/>
              </a:solidFill>
            </a:endParaRPr>
          </a:p>
        </p:txBody>
      </p:sp>
      <p:sp>
        <p:nvSpPr>
          <p:cNvPr id="131" name="Google Shape;131;g16e8870c973_1_91"/>
          <p:cNvSpPr txBox="1">
            <a:spLocks noGrp="1"/>
          </p:cNvSpPr>
          <p:nvPr>
            <p:ph type="body" idx="1"/>
          </p:nvPr>
        </p:nvSpPr>
        <p:spPr>
          <a:xfrm>
            <a:off x="4047200" y="1488100"/>
            <a:ext cx="48141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" sz="1633">
                <a:solidFill>
                  <a:schemeClr val="dk1"/>
                </a:solidFill>
              </a:rPr>
              <a:t>•Предметом данного договора являются работа по созданию произведения и само произведение, выраженное в объективной форме.</a:t>
            </a:r>
            <a:endParaRPr sz="16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" sz="1633">
                <a:solidFill>
                  <a:schemeClr val="dk1"/>
                </a:solidFill>
              </a:rPr>
              <a:t>•Сторонами являются автор (физическое лицо) и заказчик (физическое либо юридическое лицо, включая публичные образования).</a:t>
            </a:r>
            <a:endParaRPr sz="16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ru" sz="1633">
                <a:solidFill>
                  <a:schemeClr val="dk1"/>
                </a:solidFill>
              </a:rPr>
              <a:t>•Цена и срок подготовки и срок передачи лицензии произведения определяется Сторонами</a:t>
            </a:r>
            <a:endParaRPr sz="163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672" b="1">
              <a:solidFill>
                <a:schemeClr val="dk1"/>
              </a:solidFill>
            </a:endParaRPr>
          </a:p>
          <a:p>
            <a:pPr marL="12700" marR="1270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595"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95"/>
              <a:buNone/>
            </a:pPr>
            <a:endParaRPr sz="1595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e8870c973_1_99"/>
          <p:cNvSpPr txBox="1">
            <a:spLocks noGrp="1"/>
          </p:cNvSpPr>
          <p:nvPr>
            <p:ph type="title"/>
          </p:nvPr>
        </p:nvSpPr>
        <p:spPr>
          <a:xfrm>
            <a:off x="720000" y="607850"/>
            <a:ext cx="702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Безвозмездный договор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16e8870c973_1_99"/>
          <p:cNvSpPr txBox="1">
            <a:spLocks noGrp="1"/>
          </p:cNvSpPr>
          <p:nvPr>
            <p:ph type="body" idx="1"/>
          </p:nvPr>
        </p:nvSpPr>
        <p:spPr>
          <a:xfrm>
            <a:off x="720725" y="1488000"/>
            <a:ext cx="4111200" cy="21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2700" lvl="0" indent="0" algn="l" rtl="0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Безвозмездным признается договор, по которому одна сторона обязуется предоставить что-либо другой стороне без получения от нее платы или иного встречного предоставления (п. 2</a:t>
            </a:r>
            <a:endParaRPr sz="1700">
              <a:solidFill>
                <a:schemeClr val="dk1"/>
              </a:solidFill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ст. 423 ГК РФ)</a:t>
            </a:r>
            <a:endParaRPr sz="1700">
              <a:solidFill>
                <a:schemeClr val="dk1"/>
              </a:solidFill>
            </a:endParaRPr>
          </a:p>
          <a:p>
            <a:pPr marL="127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600"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260"/>
              <a:buNone/>
            </a:pPr>
            <a:endParaRPr sz="1600">
              <a:solidFill>
                <a:srgbClr val="191919"/>
              </a:solidFill>
            </a:endParaRPr>
          </a:p>
        </p:txBody>
      </p:sp>
      <p:sp>
        <p:nvSpPr>
          <p:cNvPr id="138" name="Google Shape;138;g16e8870c973_1_99"/>
          <p:cNvSpPr txBox="1">
            <a:spLocks noGrp="1"/>
          </p:cNvSpPr>
          <p:nvPr>
            <p:ph type="body" idx="1"/>
          </p:nvPr>
        </p:nvSpPr>
        <p:spPr>
          <a:xfrm>
            <a:off x="5125550" y="1488000"/>
            <a:ext cx="36594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•Простота администрирования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•Более широкие возможности для обмена информацией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95"/>
              <a:buNone/>
            </a:pPr>
            <a:endParaRPr sz="795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e8870c973_1_107"/>
          <p:cNvSpPr txBox="1">
            <a:spLocks noGrp="1"/>
          </p:cNvSpPr>
          <p:nvPr>
            <p:ph type="title"/>
          </p:nvPr>
        </p:nvSpPr>
        <p:spPr>
          <a:xfrm>
            <a:off x="720000" y="607850"/>
            <a:ext cx="702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Лицензионный договор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16e8870c973_1_107"/>
          <p:cNvSpPr txBox="1">
            <a:spLocks noGrp="1"/>
          </p:cNvSpPr>
          <p:nvPr>
            <p:ph type="body" idx="1"/>
          </p:nvPr>
        </p:nvSpPr>
        <p:spPr>
          <a:xfrm>
            <a:off x="720725" y="1488000"/>
            <a:ext cx="41112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По лицензионному договору одна сторона —</a:t>
            </a:r>
            <a:endParaRPr sz="1400">
              <a:solidFill>
                <a:schemeClr val="dk1"/>
              </a:solidFill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обладатель исключительного права</a:t>
            </a:r>
            <a:endParaRPr sz="1400">
              <a:solidFill>
                <a:schemeClr val="dk1"/>
              </a:solidFill>
            </a:endParaRPr>
          </a:p>
          <a:p>
            <a:pPr marL="12700" marR="1270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на результат интеллектуальной деятельности или на средство индивидуализации (лицензиар), предоставляет или обязуется предоставить другой стороне (лицензиату) право использования такого результата</a:t>
            </a:r>
            <a:endParaRPr sz="1400">
              <a:solidFill>
                <a:schemeClr val="dk1"/>
              </a:solidFill>
            </a:endParaRPr>
          </a:p>
          <a:p>
            <a:pPr marL="12700" marR="60960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или такого средства в предусмотренных договором пределах (ст. 1235 ГК РФ)</a:t>
            </a:r>
            <a:endParaRPr sz="1400">
              <a:solidFill>
                <a:schemeClr val="dk1"/>
              </a:solidFill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127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000"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260"/>
              <a:buNone/>
            </a:pPr>
            <a:endParaRPr sz="1000">
              <a:solidFill>
                <a:srgbClr val="191919"/>
              </a:solidFill>
            </a:endParaRPr>
          </a:p>
        </p:txBody>
      </p:sp>
      <p:sp>
        <p:nvSpPr>
          <p:cNvPr id="145" name="Google Shape;145;g16e8870c973_1_107"/>
          <p:cNvSpPr txBox="1">
            <a:spLocks noGrp="1"/>
          </p:cNvSpPr>
          <p:nvPr>
            <p:ph type="body" idx="1"/>
          </p:nvPr>
        </p:nvSpPr>
        <p:spPr>
          <a:xfrm>
            <a:off x="5125550" y="1488000"/>
            <a:ext cx="36594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270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Договор должен содержать указание на: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•срок использования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•вид лицензии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•территорию действия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•способы использования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1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•размер вознаграждения и условия оплаты.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95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640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Лицензионный договор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-1385025" y="4460400"/>
            <a:ext cx="1842300" cy="1805100"/>
          </a:xfrm>
          <a:prstGeom prst="donut">
            <a:avLst>
              <a:gd name="adj" fmla="val 9810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007000" y="1542350"/>
            <a:ext cx="3142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Исключительная лицензия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предоставление лицензиату права использования результата интеллектуальной деятельности или средства индивидуализации без сохранения за лицензиаром права выдачи лицензий другим лицам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459900" y="1542350"/>
            <a:ext cx="3970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Неисключительная лицензия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предоставление лицензиату права использования результата интеллектуальной деятельности или средства индивидуализации с сохранением за лицензиаром права выдачи лицензий другим лицам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141975" y="3923225"/>
            <a:ext cx="6948000" cy="748800"/>
          </a:xfrm>
          <a:prstGeom prst="roundRect">
            <a:avLst>
              <a:gd name="adj" fmla="val 16667"/>
            </a:avLst>
          </a:prstGeom>
          <a:solidFill>
            <a:srgbClr val="F28C00"/>
          </a:solidFill>
          <a:ln w="9525" cap="flat" cmpd="sng">
            <a:solidFill>
              <a:srgbClr val="731B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1361475" y="3989825"/>
            <a:ext cx="660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ВАЖНО! Если лицензионным договором не предусмотрено иное, лицензия предполагается простой (неисключительной)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e8870c973_1_121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640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Служебное произведение (ст. 1295 ГК РФ)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16e8870c973_1_121"/>
          <p:cNvSpPr/>
          <p:nvPr/>
        </p:nvSpPr>
        <p:spPr>
          <a:xfrm>
            <a:off x="-1385025" y="4460400"/>
            <a:ext cx="1842300" cy="1805100"/>
          </a:xfrm>
          <a:prstGeom prst="donut">
            <a:avLst>
              <a:gd name="adj" fmla="val 9810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6e8870c973_1_121"/>
          <p:cNvSpPr txBox="1"/>
          <p:nvPr/>
        </p:nvSpPr>
        <p:spPr>
          <a:xfrm>
            <a:off x="457275" y="1542350"/>
            <a:ext cx="36921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•Исключительное право на служебное произведение принадлежит работодателю, если трудовым или гражданско-правовым договором между работодателем и автором не предусмотрено иное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16e8870c973_1_121"/>
          <p:cNvSpPr txBox="1"/>
          <p:nvPr/>
        </p:nvSpPr>
        <p:spPr>
          <a:xfrm>
            <a:off x="4459900" y="1542350"/>
            <a:ext cx="4356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•Если исключительное право на служебное произведение принадлежит автору по договору, работодатель имеет право использования на условиях простой (неисключительной) лицензии с выплатой правообладателю вознаграждения.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16e8870c973_1_121"/>
          <p:cNvSpPr txBox="1"/>
          <p:nvPr/>
        </p:nvSpPr>
        <p:spPr>
          <a:xfrm>
            <a:off x="487050" y="3693250"/>
            <a:ext cx="81699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Пределы использования служебного произведения, размер, условия и порядок выплаты вознаграждения определяются договором между работодателем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 автором, а в случае спора — судом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e8870c973_1_133"/>
          <p:cNvSpPr txBox="1">
            <a:spLocks noGrp="1"/>
          </p:cNvSpPr>
          <p:nvPr>
            <p:ph type="title"/>
          </p:nvPr>
        </p:nvSpPr>
        <p:spPr>
          <a:xfrm>
            <a:off x="747600" y="76950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Распределение прав при создании курса</a:t>
            </a:r>
            <a:endParaRPr/>
          </a:p>
        </p:txBody>
      </p:sp>
      <p:sp>
        <p:nvSpPr>
          <p:cNvPr id="170" name="Google Shape;170;g16e8870c973_1_133"/>
          <p:cNvSpPr txBox="1">
            <a:spLocks noGrp="1"/>
          </p:cNvSpPr>
          <p:nvPr>
            <p:ph type="body" idx="1"/>
          </p:nvPr>
        </p:nvSpPr>
        <p:spPr>
          <a:xfrm>
            <a:off x="720725" y="1751350"/>
            <a:ext cx="5833200" cy="30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Элементы современного учебного курса: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теоретическая часть (лекции);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практическая часть;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контрольная часть;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видео и ссылки на внешние источники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e8870c973_0_111"/>
          <p:cNvSpPr txBox="1"/>
          <p:nvPr/>
        </p:nvSpPr>
        <p:spPr>
          <a:xfrm>
            <a:off x="521075" y="435225"/>
            <a:ext cx="642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Открытая лицензия (ст. 1286 ГК РФ)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16e8870c973_0_111"/>
          <p:cNvSpPr txBox="1"/>
          <p:nvPr/>
        </p:nvSpPr>
        <p:spPr>
          <a:xfrm>
            <a:off x="521075" y="1192000"/>
            <a:ext cx="3365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Это разновидность Лицензионного договора, который может быть заключен в упрощенном порядке и по которому автором или иным правообладателем (лицензиаром) предоставляется лицензиату простая (неисключительная) лицензия на использование произведения науки, литературы или искусства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g16e8870c973_0_111"/>
          <p:cNvSpPr txBox="1"/>
          <p:nvPr/>
        </p:nvSpPr>
        <p:spPr>
          <a:xfrm>
            <a:off x="4086225" y="1192000"/>
            <a:ext cx="44835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Открытая лицензия характеризуется тем, что оферта (предложение) предназначено для неопределенного круга лиц (публичная оферта).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Условия оферты:</a:t>
            </a:r>
            <a:r>
              <a:rPr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доступны неопределенному кругу лиц размещены таким образом, чтобы лицензиат ознакомился с ними перед началом использования соответствующего произведения. В этом случае письменная форма договора считается соблюденной.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e8870c973_0_102"/>
          <p:cNvSpPr txBox="1">
            <a:spLocks noGrp="1"/>
          </p:cNvSpPr>
          <p:nvPr>
            <p:ph type="title"/>
          </p:nvPr>
        </p:nvSpPr>
        <p:spPr>
          <a:xfrm>
            <a:off x="677100" y="595450"/>
            <a:ext cx="673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Creative Commons = Открытая лицензия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6e8870c973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04" y="1613675"/>
            <a:ext cx="3977450" cy="280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6e8870c973_0_102"/>
          <p:cNvSpPr txBox="1"/>
          <p:nvPr/>
        </p:nvSpPr>
        <p:spPr>
          <a:xfrm>
            <a:off x="5154925" y="1464650"/>
            <a:ext cx="34437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NB!</a:t>
            </a:r>
            <a:r>
              <a:rPr lang="ru" sz="1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 Размещая на своем произведении лицензию Creative Commons, автор добровольно отказывается от части своих прав</a:t>
            </a:r>
            <a:endParaRPr sz="15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Открытая лицензия</a:t>
            </a:r>
            <a:r>
              <a:rPr lang="ru" sz="1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 — вид лицензионного договора (ст. 1286.1 ГК РФ) </a:t>
            </a:r>
            <a:endParaRPr sz="15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Creative Commons</a:t>
            </a:r>
            <a:r>
              <a:rPr lang="ru" sz="15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 — некоммерческая организация, основанная в 2001 году в США (https:// creativecommons.org). </a:t>
            </a:r>
            <a:endParaRPr sz="13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e8870c973_0_93"/>
          <p:cNvSpPr txBox="1">
            <a:spLocks noGrp="1"/>
          </p:cNvSpPr>
          <p:nvPr>
            <p:ph type="title"/>
          </p:nvPr>
        </p:nvSpPr>
        <p:spPr>
          <a:xfrm>
            <a:off x="662850" y="44550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Материалы вебинаров — в новых сборниках</a:t>
            </a:r>
            <a:endParaRPr/>
          </a:p>
        </p:txBody>
      </p:sp>
      <p:sp>
        <p:nvSpPr>
          <p:cNvPr id="190" name="Google Shape;190;g16e8870c973_0_93"/>
          <p:cNvSpPr txBox="1">
            <a:spLocks noGrp="1"/>
          </p:cNvSpPr>
          <p:nvPr>
            <p:ph type="body" idx="1"/>
          </p:nvPr>
        </p:nvSpPr>
        <p:spPr>
          <a:xfrm>
            <a:off x="1655400" y="1451750"/>
            <a:ext cx="5833200" cy="30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457200" lvl="0" indent="0" algn="l" rtl="0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287" b="1">
                <a:solidFill>
                  <a:schemeClr val="dk1"/>
                </a:solidFill>
              </a:rPr>
              <a:t>Цифровые навыки для дистанта. Материалы вебинаров, бесед и исследований Юрайт.Академии. Выпуск 1</a:t>
            </a:r>
            <a:endParaRPr sz="1287" b="1"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912">
                <a:solidFill>
                  <a:schemeClr val="dk1"/>
                </a:solidFill>
              </a:rPr>
              <a:t>В сборник вошли материалы и тезисы онлайн-классов и дискуссий Юрайт. Академии</a:t>
            </a:r>
            <a:endParaRPr sz="912">
              <a:solidFill>
                <a:schemeClr val="dk1"/>
              </a:solidFill>
            </a:endParaRPr>
          </a:p>
          <a:p>
            <a:pPr marL="609600" marR="1270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912">
                <a:solidFill>
                  <a:schemeClr val="dk1"/>
                </a:solidFill>
              </a:rPr>
              <a:t>и VII Летней школы преподавателя, состоявшихся в 2020 г. Редакция Юрайта составила тексты на основе выступлений преподавателей, исследователей,</a:t>
            </a:r>
            <a:endParaRPr sz="912">
              <a:solidFill>
                <a:schemeClr val="dk1"/>
              </a:solidFill>
            </a:endParaRPr>
          </a:p>
          <a:p>
            <a:pPr marL="6096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912">
                <a:solidFill>
                  <a:schemeClr val="dk1"/>
                </a:solidFill>
              </a:rPr>
              <a:t>администраторов и представителей EdTech.</a:t>
            </a:r>
            <a:endParaRPr sz="912">
              <a:solidFill>
                <a:schemeClr val="dk1"/>
              </a:solidFill>
            </a:endParaRPr>
          </a:p>
          <a:p>
            <a:pPr marL="1003300" marR="1295400" lvl="0" indent="0" algn="r" rtl="0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287" b="1">
                <a:solidFill>
                  <a:schemeClr val="dk1"/>
                </a:solidFill>
              </a:rPr>
              <a:t>Тренды цифрового образования. Материалы вебинаров, бесед и исследований</a:t>
            </a:r>
            <a:endParaRPr sz="1287" b="1">
              <a:solidFill>
                <a:schemeClr val="dk1"/>
              </a:solidFill>
            </a:endParaRPr>
          </a:p>
          <a:p>
            <a:pPr marL="0" marR="1295400" lvl="0" indent="0" algn="r" rtl="0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287" b="1">
                <a:solidFill>
                  <a:schemeClr val="dk1"/>
                </a:solidFill>
              </a:rPr>
              <a:t>Юрайт.Академии. Выпуск </a:t>
            </a:r>
            <a:r>
              <a:rPr lang="ru" sz="1193" b="1">
                <a:solidFill>
                  <a:schemeClr val="dk1"/>
                </a:solidFill>
              </a:rPr>
              <a:t>2</a:t>
            </a:r>
            <a:endParaRPr sz="1193" b="1">
              <a:solidFill>
                <a:schemeClr val="dk1"/>
              </a:solidFill>
            </a:endParaRPr>
          </a:p>
          <a:p>
            <a:pPr marL="76200" marR="1270000" lvl="0" indent="0" algn="r" rtl="0">
              <a:lnSpc>
                <a:spcPct val="8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912">
                <a:solidFill>
                  <a:schemeClr val="dk1"/>
                </a:solidFill>
              </a:rPr>
              <a:t>В сборник вошли материалы и тезисы онлайн-классов и дискуссий VIII Зимней школы преподавателя, состоявшейся в январе 2021 г. Сборник освещает новые инструменты для преподавания на дистанте и разработку современных цифровых учебно-методических комплексов, цифровую трансформацию авторства, библиотек, учебного контента и вовлеченность работодателей, цифровую этику и коммуникации преподавателя и учащегося и многое другое.</a:t>
            </a:r>
            <a:endParaRPr sz="912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225"/>
          </a:p>
        </p:txBody>
      </p:sp>
      <p:pic>
        <p:nvPicPr>
          <p:cNvPr id="191" name="Google Shape;191;g16e8870c973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725" y="1654150"/>
            <a:ext cx="1587500" cy="22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6e8870c973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050" y="2502594"/>
            <a:ext cx="1663250" cy="23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20000" y="607850"/>
            <a:ext cx="640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Автор результата интеллектуальной деятельности (ст. 1228)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1063000" y="1898600"/>
            <a:ext cx="22869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700" marR="1270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191919"/>
                </a:solidFill>
              </a:rPr>
              <a:t>Автором результата интеллектуальной деятельности признается гражданин, творческим трудом которого создан такой результат.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rgbClr val="191919"/>
              </a:solidFill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3999900" y="1832375"/>
            <a:ext cx="45303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2700" marR="7620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rgbClr val="191919"/>
                </a:solidFill>
              </a:rPr>
              <a:t>Не признаются авторами результата интеллектуальной деятельности граждане, не внесшие личного творческого вклада</a:t>
            </a:r>
            <a:endParaRPr>
              <a:solidFill>
                <a:srgbClr val="191919"/>
              </a:solidFill>
            </a:endParaRPr>
          </a:p>
          <a:p>
            <a:pPr marL="12700" marR="15240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rgbClr val="191919"/>
                </a:solidFill>
              </a:rPr>
              <a:t>в создание такого результата, в том числе оказавшие его автору только техническое, консультационное, организационное</a:t>
            </a:r>
            <a:endParaRPr>
              <a:solidFill>
                <a:srgbClr val="191919"/>
              </a:solidFill>
            </a:endParaRPr>
          </a:p>
          <a:p>
            <a:pPr marL="12700" marR="7620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rgbClr val="191919"/>
                </a:solidFill>
              </a:rPr>
              <a:t>или материальное содействие или помощь либо только способствовавшие оформлению прав на такой результат</a:t>
            </a:r>
            <a:endParaRPr>
              <a:solidFill>
                <a:srgbClr val="191919"/>
              </a:solidFill>
            </a:endParaRPr>
          </a:p>
          <a:p>
            <a:pPr marL="12700" marR="1270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">
                <a:solidFill>
                  <a:srgbClr val="191919"/>
                </a:solidFill>
              </a:rPr>
              <a:t>или его использованию, а также граждане, осуществлявшие контроль за выполнением соответствующих работ.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>
              <a:solidFill>
                <a:srgbClr val="191919"/>
              </a:solidFill>
            </a:endParaRPr>
          </a:p>
        </p:txBody>
      </p:sp>
      <p:pic>
        <p:nvPicPr>
          <p:cNvPr id="65" name="Google Shape;6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25" y="2039450"/>
            <a:ext cx="706800" cy="7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5251" y="1983001"/>
            <a:ext cx="706800" cy="7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e8870c973_0_84"/>
          <p:cNvSpPr txBox="1">
            <a:spLocks noGrp="1"/>
          </p:cNvSpPr>
          <p:nvPr>
            <p:ph type="title"/>
          </p:nvPr>
        </p:nvSpPr>
        <p:spPr>
          <a:xfrm>
            <a:off x="617200" y="410975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Переход в общественное достояние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b="1">
                <a:latin typeface="Roboto"/>
                <a:ea typeface="Roboto"/>
                <a:cs typeface="Roboto"/>
                <a:sym typeface="Roboto"/>
              </a:rPr>
              <a:t>(ст. 1282 ГК РФ)</a:t>
            </a:r>
            <a:endParaRPr/>
          </a:p>
        </p:txBody>
      </p:sp>
      <p:sp>
        <p:nvSpPr>
          <p:cNvPr id="198" name="Google Shape;198;g16e8870c973_0_84"/>
          <p:cNvSpPr txBox="1">
            <a:spLocks noGrp="1"/>
          </p:cNvSpPr>
          <p:nvPr>
            <p:ph type="body" idx="1"/>
          </p:nvPr>
        </p:nvSpPr>
        <p:spPr>
          <a:xfrm>
            <a:off x="2396400" y="1536475"/>
            <a:ext cx="4351200" cy="30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lvl="0" indent="-317182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После прекращения действия исключительного права произведение науки, литературы или искусства, как обнародованное, так и необнародованное, переходит в </a:t>
            </a:r>
            <a:r>
              <a:rPr lang="ru" b="1">
                <a:solidFill>
                  <a:schemeClr val="dk1"/>
                </a:solidFill>
              </a:rPr>
              <a:t>общественное достояние.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182" algn="l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>
                <a:solidFill>
                  <a:schemeClr val="dk1"/>
                </a:solidFill>
              </a:rPr>
              <a:t>Произведение, перешедшее в общественное достояние, может </a:t>
            </a:r>
            <a:r>
              <a:rPr lang="ru" b="1">
                <a:solidFill>
                  <a:schemeClr val="dk1"/>
                </a:solidFill>
              </a:rPr>
              <a:t>свободно </a:t>
            </a:r>
            <a:r>
              <a:rPr lang="ru">
                <a:solidFill>
                  <a:schemeClr val="dk1"/>
                </a:solidFill>
              </a:rPr>
              <a:t>использоваться любым лицом без чьего-либо согласия или разрешения и без выплаты авторского вознаграждения. При этом охраняются авторство, имя автора и неприкосновенность произведения.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g16e8870c973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25" y="1727550"/>
            <a:ext cx="1500925" cy="23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6e8870c973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0151" y="1668450"/>
            <a:ext cx="1576525" cy="24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e8870c973_0_70"/>
          <p:cNvSpPr txBox="1">
            <a:spLocks noGrp="1"/>
          </p:cNvSpPr>
          <p:nvPr>
            <p:ph type="title"/>
          </p:nvPr>
        </p:nvSpPr>
        <p:spPr>
          <a:xfrm>
            <a:off x="677325" y="44550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latin typeface="Roboto"/>
                <a:ea typeface="Roboto"/>
                <a:cs typeface="Roboto"/>
                <a:sym typeface="Roboto"/>
              </a:rPr>
              <a:t>Защита авторских прав</a:t>
            </a:r>
            <a:endParaRPr/>
          </a:p>
        </p:txBody>
      </p:sp>
      <p:pic>
        <p:nvPicPr>
          <p:cNvPr id="206" name="Google Shape;206;g16e8870c973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471" y="1286650"/>
            <a:ext cx="4647058" cy="349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e8870c973_0_59"/>
          <p:cNvSpPr txBox="1">
            <a:spLocks noGrp="1"/>
          </p:cNvSpPr>
          <p:nvPr>
            <p:ph type="title"/>
          </p:nvPr>
        </p:nvSpPr>
        <p:spPr>
          <a:xfrm>
            <a:off x="580200" y="58725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29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900" b="1">
                <a:latin typeface="Roboto"/>
                <a:ea typeface="Roboto"/>
                <a:cs typeface="Roboto"/>
                <a:sym typeface="Roboto"/>
              </a:rPr>
              <a:t>Знак охраны авторского права (ст. 1271 ГК РФ)</a:t>
            </a:r>
            <a:endParaRPr sz="1900"/>
          </a:p>
        </p:txBody>
      </p:sp>
      <p:sp>
        <p:nvSpPr>
          <p:cNvPr id="212" name="Google Shape;212;g16e8870c973_0_59"/>
          <p:cNvSpPr txBox="1">
            <a:spLocks noGrp="1"/>
          </p:cNvSpPr>
          <p:nvPr>
            <p:ph type="body" idx="1"/>
          </p:nvPr>
        </p:nvSpPr>
        <p:spPr>
          <a:xfrm>
            <a:off x="494625" y="1275300"/>
            <a:ext cx="4796400" cy="30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</a:rPr>
              <a:t>Правообладатель для оповещения о принадлежащем ему исключительном праве на произведение вправе использовать знак охраны авторского права, который помещается на каждом экземпляре произведения и состоит из следующих элементов: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</a:rPr>
              <a:t>Латинской буквы «C» в окружности;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</a:rPr>
              <a:t>Имени или наименования правообладателя;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</a:rPr>
              <a:t>Года первого опубликования произведения.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13" name="Google Shape;213;g16e8870c973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500" y="1580100"/>
            <a:ext cx="3163525" cy="22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6e8870c973_0_59"/>
          <p:cNvSpPr txBox="1"/>
          <p:nvPr/>
        </p:nvSpPr>
        <p:spPr>
          <a:xfrm>
            <a:off x="5360288" y="3991200"/>
            <a:ext cx="30000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© Позднякова Е. А., 2015</a:t>
            </a: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© Позднякова Е. А., 2021, с изменениями</a:t>
            </a: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© ООО «Издательство Юрайт», 2021</a:t>
            </a: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e8870c973_0_41"/>
          <p:cNvSpPr txBox="1">
            <a:spLocks noGrp="1"/>
          </p:cNvSpPr>
          <p:nvPr>
            <p:ph type="title"/>
          </p:nvPr>
        </p:nvSpPr>
        <p:spPr>
          <a:xfrm>
            <a:off x="628900" y="586050"/>
            <a:ext cx="598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35" b="1">
                <a:latin typeface="Roboto"/>
                <a:ea typeface="Roboto"/>
                <a:cs typeface="Roboto"/>
                <a:sym typeface="Roboto"/>
              </a:rPr>
              <a:t>Что делать, если ваши права нарушены</a:t>
            </a:r>
            <a:endParaRPr sz="1660"/>
          </a:p>
        </p:txBody>
      </p:sp>
      <p:sp>
        <p:nvSpPr>
          <p:cNvPr id="220" name="Google Shape;220;g16e8870c973_0_41"/>
          <p:cNvSpPr/>
          <p:nvPr/>
        </p:nvSpPr>
        <p:spPr>
          <a:xfrm>
            <a:off x="628900" y="1512375"/>
            <a:ext cx="2710200" cy="12951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6e8870c973_0_41"/>
          <p:cNvSpPr/>
          <p:nvPr/>
        </p:nvSpPr>
        <p:spPr>
          <a:xfrm>
            <a:off x="2867475" y="1512375"/>
            <a:ext cx="2837700" cy="1295100"/>
          </a:xfrm>
          <a:prstGeom prst="chevron">
            <a:avLst>
              <a:gd name="adj" fmla="val 50000"/>
            </a:avLst>
          </a:prstGeom>
          <a:solidFill>
            <a:srgbClr val="FFAB40">
              <a:alpha val="86290"/>
            </a:srgbClr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6e8870c973_0_41"/>
          <p:cNvSpPr/>
          <p:nvPr/>
        </p:nvSpPr>
        <p:spPr>
          <a:xfrm>
            <a:off x="5225850" y="1512375"/>
            <a:ext cx="2912400" cy="1295100"/>
          </a:xfrm>
          <a:prstGeom prst="chevron">
            <a:avLst>
              <a:gd name="adj" fmla="val 50000"/>
            </a:avLst>
          </a:prstGeom>
          <a:solidFill>
            <a:srgbClr val="FFAB40">
              <a:alpha val="54310"/>
            </a:srgbClr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6e8870c973_0_41"/>
          <p:cNvSpPr/>
          <p:nvPr/>
        </p:nvSpPr>
        <p:spPr>
          <a:xfrm>
            <a:off x="628900" y="3349975"/>
            <a:ext cx="2710200" cy="1295100"/>
          </a:xfrm>
          <a:prstGeom prst="homePlate">
            <a:avLst>
              <a:gd name="adj" fmla="val 50000"/>
            </a:avLst>
          </a:prstGeom>
          <a:solidFill>
            <a:srgbClr val="4F5CD5"/>
          </a:solidFill>
          <a:ln w="9525" cap="flat" cmpd="sng">
            <a:solidFill>
              <a:srgbClr val="4F5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6e8870c973_0_41"/>
          <p:cNvSpPr/>
          <p:nvPr/>
        </p:nvSpPr>
        <p:spPr>
          <a:xfrm>
            <a:off x="2867475" y="3349975"/>
            <a:ext cx="2837700" cy="1295100"/>
          </a:xfrm>
          <a:prstGeom prst="chevron">
            <a:avLst>
              <a:gd name="adj" fmla="val 50000"/>
            </a:avLst>
          </a:prstGeom>
          <a:solidFill>
            <a:srgbClr val="4F5CD5">
              <a:alpha val="81220"/>
            </a:srgbClr>
          </a:solidFill>
          <a:ln w="9525" cap="flat" cmpd="sng">
            <a:solidFill>
              <a:srgbClr val="4F5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6e8870c973_0_41"/>
          <p:cNvSpPr/>
          <p:nvPr/>
        </p:nvSpPr>
        <p:spPr>
          <a:xfrm>
            <a:off x="5225850" y="3349975"/>
            <a:ext cx="2912400" cy="1295100"/>
          </a:xfrm>
          <a:prstGeom prst="chevron">
            <a:avLst>
              <a:gd name="adj" fmla="val 50000"/>
            </a:avLst>
          </a:prstGeom>
          <a:solidFill>
            <a:srgbClr val="4F5CD5">
              <a:alpha val="45180"/>
            </a:srgbClr>
          </a:solidFill>
          <a:ln w="9525" cap="flat" cmpd="sng">
            <a:solidFill>
              <a:srgbClr val="4F5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6e8870c973_0_41"/>
          <p:cNvSpPr txBox="1"/>
          <p:nvPr/>
        </p:nvSpPr>
        <p:spPr>
          <a:xfrm>
            <a:off x="834250" y="1744275"/>
            <a:ext cx="184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Автор, передавший исключительную лицензию</a:t>
            </a:r>
            <a:endParaRPr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7" name="Google Shape;227;g16e8870c973_0_41"/>
          <p:cNvSpPr txBox="1"/>
          <p:nvPr/>
        </p:nvSpPr>
        <p:spPr>
          <a:xfrm>
            <a:off x="3365175" y="1559625"/>
            <a:ext cx="1842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Обратиться к правообладателю, предоставив данные о нарушении (ссылку на сайт / скриншот из книги и т. д.</a:t>
            </a:r>
            <a:endParaRPr sz="11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8" name="Google Shape;228;g16e8870c973_0_41"/>
          <p:cNvSpPr txBox="1"/>
          <p:nvPr/>
        </p:nvSpPr>
        <p:spPr>
          <a:xfrm>
            <a:off x="5781375" y="1667325"/>
            <a:ext cx="1842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Правообладатель предпримет меры для защиты Вашего авторского права</a:t>
            </a:r>
            <a:endParaRPr sz="13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9" name="Google Shape;229;g16e8870c973_0_41"/>
          <p:cNvSpPr txBox="1"/>
          <p:nvPr/>
        </p:nvSpPr>
        <p:spPr>
          <a:xfrm>
            <a:off x="735225" y="3366475"/>
            <a:ext cx="2058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Автор, не передавший исключительную лицензию, то есть правообладатель </a:t>
            </a:r>
            <a:endParaRPr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0" name="Google Shape;230;g16e8870c973_0_41"/>
          <p:cNvSpPr txBox="1"/>
          <p:nvPr/>
        </p:nvSpPr>
        <p:spPr>
          <a:xfrm>
            <a:off x="3345675" y="3481825"/>
            <a:ext cx="2033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Обратиться к нарушителю с официальным письмом по электронной почте и Почтой России с уведомлением</a:t>
            </a:r>
            <a:endParaRPr sz="11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1" name="Google Shape;231;g16e8870c973_0_41"/>
          <p:cNvSpPr txBox="1"/>
          <p:nvPr/>
        </p:nvSpPr>
        <p:spPr>
          <a:xfrm>
            <a:off x="5760900" y="3443425"/>
            <a:ext cx="1842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В течение 30 дней автор получит ответ от нарушителя или материалы будут убраны из доступа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e8870c973_0_8"/>
          <p:cNvSpPr txBox="1">
            <a:spLocks noGrp="1"/>
          </p:cNvSpPr>
          <p:nvPr>
            <p:ph type="ctrTitle"/>
          </p:nvPr>
        </p:nvSpPr>
        <p:spPr>
          <a:xfrm>
            <a:off x="338752" y="345475"/>
            <a:ext cx="6411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ru"/>
              <a:t>Проверка на антиплагиат</a:t>
            </a:r>
            <a:endParaRPr/>
          </a:p>
        </p:txBody>
      </p:sp>
      <p:sp>
        <p:nvSpPr>
          <p:cNvPr id="237" name="Google Shape;237;g16e8870c973_0_8"/>
          <p:cNvSpPr txBox="1"/>
          <p:nvPr/>
        </p:nvSpPr>
        <p:spPr>
          <a:xfrm>
            <a:off x="1070125" y="1050375"/>
            <a:ext cx="4289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Цитирование, самоплагиат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g16e8870c97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125" y="1464200"/>
            <a:ext cx="7003744" cy="321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6e8870c973_0_0"/>
          <p:cNvSpPr txBox="1">
            <a:spLocks noGrp="1"/>
          </p:cNvSpPr>
          <p:nvPr>
            <p:ph type="ctrTitle"/>
          </p:nvPr>
        </p:nvSpPr>
        <p:spPr>
          <a:xfrm>
            <a:off x="374502" y="344175"/>
            <a:ext cx="64113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ru" sz="2400"/>
              <a:t>Рекомендуемые программы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ru" sz="2400"/>
              <a:t>проверки на плагиат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endParaRPr/>
          </a:p>
        </p:txBody>
      </p:sp>
      <p:pic>
        <p:nvPicPr>
          <p:cNvPr id="244" name="Google Shape;244;g16e8870c97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9600" y="2030175"/>
            <a:ext cx="3867749" cy="40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6e8870c97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650" y="1713975"/>
            <a:ext cx="4731100" cy="25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>
            <a:spLocks noGrp="1"/>
          </p:cNvSpPr>
          <p:nvPr>
            <p:ph type="ctrTitle"/>
          </p:nvPr>
        </p:nvSpPr>
        <p:spPr>
          <a:xfrm>
            <a:off x="970627" y="411350"/>
            <a:ext cx="6411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ru" sz="2650" b="0"/>
              <a:t>Остались конкретные вопросы?</a:t>
            </a:r>
            <a:endParaRPr sz="2650" b="0"/>
          </a:p>
          <a:p>
            <a:pPr marL="0" lvl="0" indent="0" algn="l" rtl="0">
              <a:lnSpc>
                <a:spcPct val="288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50"/>
              <a:t>Ответим в чате</a:t>
            </a:r>
            <a:endParaRPr sz="26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603925" y="3016425"/>
            <a:ext cx="42891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Поддержка слушателей Школы</a:t>
            </a: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2700" marR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www.urait.ru</a:t>
            </a:r>
            <a:r>
              <a:rPr lang="ru" sz="1800">
                <a:solidFill>
                  <a:srgbClr val="4F5CD5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ru" sz="1800" u="sng">
                <a:solidFill>
                  <a:srgbClr val="4F5CD5"/>
                </a:solidFill>
                <a:latin typeface="Roboto Medium"/>
                <a:ea typeface="Roboto Medium"/>
                <a:cs typeface="Roboto Medium"/>
                <a:sym typeface="Roboto Medium"/>
              </a:rPr>
              <a:t>https://urait.ru/info/teacher-school</a:t>
            </a:r>
            <a:r>
              <a:rPr lang="ru" sz="1800">
                <a:solidFill>
                  <a:srgbClr val="4F5CD5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ru" sz="1800" u="sng">
                <a:solidFill>
                  <a:srgbClr val="4F5CD5"/>
                </a:solidFill>
                <a:latin typeface="Roboto Medium"/>
                <a:ea typeface="Roboto Medium"/>
                <a:cs typeface="Roboto Medium"/>
                <a:sym typeface="Roboto Medium"/>
              </a:rPr>
              <a:t>help@urait.ru</a:t>
            </a:r>
            <a:endParaRPr sz="1800" u="sng">
              <a:solidFill>
                <a:srgbClr val="4F5CD5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8825" y="1438175"/>
            <a:ext cx="3867749" cy="40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050" y="553225"/>
            <a:ext cx="521576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725" y="2559600"/>
            <a:ext cx="1546225" cy="4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1475" y="2559600"/>
            <a:ext cx="1469429" cy="4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6e8870c973_0_22"/>
          <p:cNvSpPr txBox="1">
            <a:spLocks noGrp="1"/>
          </p:cNvSpPr>
          <p:nvPr>
            <p:ph type="ctrTitle"/>
          </p:nvPr>
        </p:nvSpPr>
        <p:spPr>
          <a:xfrm>
            <a:off x="1259552" y="2823325"/>
            <a:ext cx="6411300" cy="16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50"/>
              <a:t>ВЛАДИМИР ЕРШОВ</a:t>
            </a:r>
            <a:endParaRPr sz="1750"/>
          </a:p>
          <a:p>
            <a:pPr marL="12700" marR="1270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50" b="0"/>
              <a:t>Главный редактор по контенту Образовательной платформы «Юрайт»</a:t>
            </a:r>
            <a:endParaRPr sz="175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g16e8870c973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777" y="556850"/>
            <a:ext cx="2254850" cy="22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6e8870c973_0_22"/>
          <p:cNvSpPr txBox="1"/>
          <p:nvPr/>
        </p:nvSpPr>
        <p:spPr>
          <a:xfrm>
            <a:off x="127575" y="45913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F5CD5"/>
                </a:solidFill>
                <a:latin typeface="Roboto"/>
                <a:ea typeface="Roboto"/>
                <a:cs typeface="Roboto"/>
                <a:sym typeface="Roboto"/>
              </a:rPr>
              <a:t>gred@urait.ru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g16e8870c973_0_22"/>
          <p:cNvSpPr txBox="1"/>
          <p:nvPr/>
        </p:nvSpPr>
        <p:spPr>
          <a:xfrm>
            <a:off x="5954300" y="45913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F5CD5"/>
                </a:solidFill>
                <a:latin typeface="Roboto"/>
                <a:ea typeface="Roboto"/>
                <a:cs typeface="Roboto"/>
                <a:sym typeface="Roboto"/>
              </a:rPr>
              <a:t>https://urait.ru/info/teacher-school</a:t>
            </a:r>
            <a:endParaRPr sz="1200" b="1">
              <a:solidFill>
                <a:srgbClr val="4F5C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16e8870c973_0_22"/>
          <p:cNvSpPr txBox="1"/>
          <p:nvPr/>
        </p:nvSpPr>
        <p:spPr>
          <a:xfrm>
            <a:off x="3072000" y="431572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+7 (495) 744 00 12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111123, Москва, ул. Плеханова, 4а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e8870c973_1_9"/>
          <p:cNvSpPr txBox="1">
            <a:spLocks noGrp="1"/>
          </p:cNvSpPr>
          <p:nvPr>
            <p:ph type="title"/>
          </p:nvPr>
        </p:nvSpPr>
        <p:spPr>
          <a:xfrm>
            <a:off x="1333875" y="730688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5" b="1">
                <a:latin typeface="Roboto"/>
                <a:ea typeface="Roboto"/>
                <a:cs typeface="Roboto"/>
                <a:sym typeface="Roboto"/>
              </a:rPr>
              <a:t>Объекты авторского права (ст. 1259)</a:t>
            </a:r>
            <a:endParaRPr sz="1760"/>
          </a:p>
        </p:txBody>
      </p:sp>
      <p:sp>
        <p:nvSpPr>
          <p:cNvPr id="72" name="Google Shape;72;g16e8870c973_1_9"/>
          <p:cNvSpPr txBox="1"/>
          <p:nvPr/>
        </p:nvSpPr>
        <p:spPr>
          <a:xfrm>
            <a:off x="720725" y="1575625"/>
            <a:ext cx="38385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•литературные произведения;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•драматические и музыкально- драматические произведения, сценарные произведения;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•хореографические произведения и пантомимы;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•музыкальные произведения с текстом или без текста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•аудиовизуальные произведения;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•произведения изобразительного искусства;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g16e8870c973_1_9"/>
          <p:cNvSpPr txBox="1"/>
          <p:nvPr/>
        </p:nvSpPr>
        <p:spPr>
          <a:xfrm>
            <a:off x="4698425" y="1575625"/>
            <a:ext cx="3838500" cy="3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•произведения декоративно-прикладного и сценографического искусства;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3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•произведения архитектуры, градостроительства и садово-паркового искусства, в том числе в виде проектов, чертежей, изображений и макетов;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•фотографии;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3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•географические и другие карты, планы, эскизы и пластические произведения, относящиеся к географии и к другим наукам;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•программы ЭВМ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g16e8870c973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47" y="607400"/>
            <a:ext cx="696000" cy="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6e8870c973_1_27"/>
          <p:cNvSpPr txBox="1">
            <a:spLocks noGrp="1"/>
          </p:cNvSpPr>
          <p:nvPr>
            <p:ph type="title"/>
          </p:nvPr>
        </p:nvSpPr>
        <p:spPr>
          <a:xfrm>
            <a:off x="1333875" y="730688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5" b="1">
                <a:latin typeface="Roboto"/>
                <a:ea typeface="Roboto"/>
                <a:cs typeface="Roboto"/>
                <a:sym typeface="Roboto"/>
              </a:rPr>
              <a:t>Объекты авторского права (ст. 1259)</a:t>
            </a:r>
            <a:endParaRPr sz="1760"/>
          </a:p>
        </p:txBody>
      </p:sp>
      <p:sp>
        <p:nvSpPr>
          <p:cNvPr id="80" name="Google Shape;80;g16e8870c973_1_27"/>
          <p:cNvSpPr txBox="1"/>
          <p:nvPr/>
        </p:nvSpPr>
        <p:spPr>
          <a:xfrm>
            <a:off x="720725" y="1575625"/>
            <a:ext cx="38385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•официальные документы государственных органов и органов местного самоуправления муниципальных образований, в том числе законы, другие нормативные акты, судебные решения, иные материалы законодательного, административного и судебного характера, официальные документы международных организаций, а также их официальные переводы;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•государственные символы и знаки (флаги, гербы, ордена,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16e8870c973_1_27"/>
          <p:cNvSpPr txBox="1"/>
          <p:nvPr/>
        </p:nvSpPr>
        <p:spPr>
          <a:xfrm>
            <a:off x="4698425" y="1575625"/>
            <a:ext cx="3838500" cy="3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064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денежные знаки и т. п.), а также символы и знаки муниципальных образований;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•произведения народного творчества (фольклор), не имеющие конкретных авторов;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•сообщения о событиях и фактах, имеющие исключительно информационный характер (сообщения о новостях дня, программы телепередач, расписания движения транспортных средств и т. п.).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g16e8870c973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00" y="711150"/>
            <a:ext cx="617263" cy="6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e8870c973_1_37"/>
          <p:cNvSpPr txBox="1">
            <a:spLocks noGrp="1"/>
          </p:cNvSpPr>
          <p:nvPr>
            <p:ph type="title"/>
          </p:nvPr>
        </p:nvSpPr>
        <p:spPr>
          <a:xfrm>
            <a:off x="389775" y="1922575"/>
            <a:ext cx="6664500" cy="1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882"/>
              <a:buFont typeface="Arial"/>
              <a:buNone/>
            </a:pPr>
            <a:r>
              <a:rPr lang="ru" sz="4250" b="1">
                <a:latin typeface="Roboto"/>
                <a:ea typeface="Roboto"/>
                <a:cs typeface="Roboto"/>
                <a:sym typeface="Roboto"/>
              </a:rPr>
              <a:t>Виды прав и сроки действия</a:t>
            </a:r>
            <a:endParaRPr sz="425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e8870c973_1_43"/>
          <p:cNvSpPr txBox="1">
            <a:spLocks noGrp="1"/>
          </p:cNvSpPr>
          <p:nvPr>
            <p:ph type="title"/>
          </p:nvPr>
        </p:nvSpPr>
        <p:spPr>
          <a:xfrm>
            <a:off x="747600" y="76950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latin typeface="Roboto"/>
                <a:ea typeface="Roboto"/>
                <a:cs typeface="Roboto"/>
                <a:sym typeface="Roboto"/>
              </a:rPr>
              <a:t>Виды авторских прав</a:t>
            </a:r>
            <a:endParaRPr sz="2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g16e8870c973_1_43"/>
          <p:cNvSpPr txBox="1">
            <a:spLocks noGrp="1"/>
          </p:cNvSpPr>
          <p:nvPr>
            <p:ph type="body" idx="1"/>
          </p:nvPr>
        </p:nvSpPr>
        <p:spPr>
          <a:xfrm>
            <a:off x="747600" y="1751625"/>
            <a:ext cx="6713100" cy="2178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3400"/>
              </a:spcBef>
              <a:spcAft>
                <a:spcPts val="0"/>
              </a:spcAft>
              <a:buNone/>
            </a:pPr>
            <a:r>
              <a:rPr lang="ru" sz="3413">
                <a:solidFill>
                  <a:schemeClr val="dk1"/>
                </a:solidFill>
              </a:rPr>
              <a:t>— Исключительное право на произведение (право использования произведения)</a:t>
            </a:r>
            <a:endParaRPr sz="341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" sz="3413">
                <a:solidFill>
                  <a:schemeClr val="dk1"/>
                </a:solidFill>
              </a:rPr>
              <a:t>— Личные неимущественные права</a:t>
            </a:r>
            <a:endParaRPr sz="341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" sz="3413">
                <a:solidFill>
                  <a:schemeClr val="dk1"/>
                </a:solidFill>
              </a:rPr>
              <a:t>— Иные права</a:t>
            </a:r>
            <a:endParaRPr sz="3413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e8870c973_1_50"/>
          <p:cNvSpPr txBox="1">
            <a:spLocks noGrp="1"/>
          </p:cNvSpPr>
          <p:nvPr>
            <p:ph type="title"/>
          </p:nvPr>
        </p:nvSpPr>
        <p:spPr>
          <a:xfrm>
            <a:off x="747600" y="76950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Roboto"/>
                <a:ea typeface="Roboto"/>
                <a:cs typeface="Roboto"/>
                <a:sym typeface="Roboto"/>
              </a:rPr>
              <a:t>Исключительное право на произведение (право использования произведения) — ст. 1229 ГК РФ</a:t>
            </a:r>
            <a:endParaRPr sz="1900"/>
          </a:p>
        </p:txBody>
      </p:sp>
      <p:sp>
        <p:nvSpPr>
          <p:cNvPr id="99" name="Google Shape;99;g16e8870c973_1_50"/>
          <p:cNvSpPr txBox="1">
            <a:spLocks noGrp="1"/>
          </p:cNvSpPr>
          <p:nvPr>
            <p:ph type="body" idx="1"/>
          </p:nvPr>
        </p:nvSpPr>
        <p:spPr>
          <a:xfrm>
            <a:off x="747600" y="1959650"/>
            <a:ext cx="5616300" cy="17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Исключительное право на произведение — право использовать произведение в любой форме и любым не противоречащим закону способом. Правообладатель может распоряжаться исключительным правом на произведение.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e8870c973_1_60"/>
          <p:cNvSpPr txBox="1">
            <a:spLocks noGrp="1"/>
          </p:cNvSpPr>
          <p:nvPr>
            <p:ph type="title"/>
          </p:nvPr>
        </p:nvSpPr>
        <p:spPr>
          <a:xfrm>
            <a:off x="711250" y="552025"/>
            <a:ext cx="608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290000"/>
              </a:lnSpc>
              <a:spcBef>
                <a:spcPts val="100"/>
              </a:spcBef>
              <a:spcAft>
                <a:spcPts val="0"/>
              </a:spcAft>
              <a:buSzPts val="990"/>
              <a:buNone/>
            </a:pPr>
            <a:r>
              <a:rPr lang="ru" sz="1975" b="1">
                <a:latin typeface="Roboto"/>
                <a:ea typeface="Roboto"/>
                <a:cs typeface="Roboto"/>
                <a:sym typeface="Roboto"/>
              </a:rPr>
              <a:t>Личные неимущественные права (ст. 1255 ГК) РФ)</a:t>
            </a:r>
            <a:endParaRPr sz="1660"/>
          </a:p>
        </p:txBody>
      </p:sp>
      <p:sp>
        <p:nvSpPr>
          <p:cNvPr id="105" name="Google Shape;105;g16e8870c973_1_60"/>
          <p:cNvSpPr/>
          <p:nvPr/>
        </p:nvSpPr>
        <p:spPr>
          <a:xfrm>
            <a:off x="4005500" y="1265275"/>
            <a:ext cx="4320000" cy="1708500"/>
          </a:xfrm>
          <a:prstGeom prst="roundRect">
            <a:avLst>
              <a:gd name="adj" fmla="val 16667"/>
            </a:avLst>
          </a:prstGeom>
          <a:solidFill>
            <a:srgbClr val="F28C00"/>
          </a:solidFill>
          <a:ln w="9525" cap="flat" cmpd="sng">
            <a:solidFill>
              <a:srgbClr val="D59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6e8870c973_1_60"/>
          <p:cNvSpPr/>
          <p:nvPr/>
        </p:nvSpPr>
        <p:spPr>
          <a:xfrm>
            <a:off x="711250" y="1265275"/>
            <a:ext cx="3032100" cy="1708500"/>
          </a:xfrm>
          <a:prstGeom prst="roundRect">
            <a:avLst>
              <a:gd name="adj" fmla="val 16667"/>
            </a:avLst>
          </a:prstGeom>
          <a:solidFill>
            <a:srgbClr val="F28C00"/>
          </a:solidFill>
          <a:ln w="9525" cap="flat" cmpd="sng">
            <a:solidFill>
              <a:srgbClr val="D59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6e8870c973_1_60"/>
          <p:cNvSpPr txBox="1"/>
          <p:nvPr/>
        </p:nvSpPr>
        <p:spPr>
          <a:xfrm>
            <a:off x="647500" y="1519225"/>
            <a:ext cx="3159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авторства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признаваться автором произведения, а также требовать ссылки на автора при его использовании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g16e8870c973_1_60"/>
          <p:cNvSpPr txBox="1"/>
          <p:nvPr/>
        </p:nvSpPr>
        <p:spPr>
          <a:xfrm>
            <a:off x="4088775" y="1306475"/>
            <a:ext cx="4117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на неприкосновенность произведения</a:t>
            </a:r>
            <a:endParaRPr sz="1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на неприкосновенность произведения не допускается без согласия автора внесение в его произведение изменений, сокращений и дополнений, снабжение произведения при его использовании иллюстрациями, предисловием, послесловием, комментариями или какими-либо пояснениями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g16e8870c973_1_60"/>
          <p:cNvSpPr/>
          <p:nvPr/>
        </p:nvSpPr>
        <p:spPr>
          <a:xfrm>
            <a:off x="711250" y="3114325"/>
            <a:ext cx="3032100" cy="1708500"/>
          </a:xfrm>
          <a:prstGeom prst="roundRect">
            <a:avLst>
              <a:gd name="adj" fmla="val 16667"/>
            </a:avLst>
          </a:prstGeom>
          <a:solidFill>
            <a:srgbClr val="F28C00"/>
          </a:solidFill>
          <a:ln w="9525" cap="flat" cmpd="sng">
            <a:solidFill>
              <a:srgbClr val="D59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6e8870c973_1_60"/>
          <p:cNvSpPr/>
          <p:nvPr/>
        </p:nvSpPr>
        <p:spPr>
          <a:xfrm>
            <a:off x="3987375" y="3114325"/>
            <a:ext cx="4320000" cy="1708500"/>
          </a:xfrm>
          <a:prstGeom prst="roundRect">
            <a:avLst>
              <a:gd name="adj" fmla="val 16667"/>
            </a:avLst>
          </a:prstGeom>
          <a:solidFill>
            <a:srgbClr val="F28C00"/>
          </a:solidFill>
          <a:ln w="9525" cap="flat" cmpd="sng">
            <a:solidFill>
              <a:srgbClr val="D59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6e8870c973_1_60"/>
          <p:cNvSpPr txBox="1"/>
          <p:nvPr/>
        </p:nvSpPr>
        <p:spPr>
          <a:xfrm>
            <a:off x="4155050" y="3204750"/>
            <a:ext cx="40209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на обнародование произведения </a:t>
            </a:r>
            <a:endParaRPr sz="1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автора осуществить действие или дать согласие на осуществление действия, которое впервые делает произведение доступным для всеобщего сведения путем его опубликования, показа, публичного исполнения, сообщения в эфир или по кабелю либо другим способом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g16e8870c973_1_60"/>
          <p:cNvSpPr txBox="1"/>
          <p:nvPr/>
        </p:nvSpPr>
        <p:spPr>
          <a:xfrm>
            <a:off x="727300" y="3283675"/>
            <a:ext cx="30000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автора на имя </a:t>
            </a:r>
            <a:endParaRPr sz="1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Право использовать или разрешать использование произведения под своим именем, под вымышленным именем (псевдонимом) или без указания имени, т. е. анонимно 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e8870c973_1_75"/>
          <p:cNvSpPr txBox="1">
            <a:spLocks noGrp="1"/>
          </p:cNvSpPr>
          <p:nvPr>
            <p:ph type="title"/>
          </p:nvPr>
        </p:nvSpPr>
        <p:spPr>
          <a:xfrm>
            <a:off x="77725" y="1515975"/>
            <a:ext cx="7468200" cy="1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46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50" b="1">
                <a:latin typeface="Roboto"/>
                <a:ea typeface="Roboto"/>
                <a:cs typeface="Roboto"/>
                <a:sym typeface="Roboto"/>
              </a:rPr>
              <a:t>Способы</a:t>
            </a:r>
            <a:endParaRPr sz="4250" b="1">
              <a:latin typeface="Roboto"/>
              <a:ea typeface="Roboto"/>
              <a:cs typeface="Roboto"/>
              <a:sym typeface="Roboto"/>
            </a:endParaRPr>
          </a:p>
          <a:p>
            <a:pPr marL="146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50" b="1">
                <a:latin typeface="Roboto"/>
                <a:ea typeface="Roboto"/>
                <a:cs typeface="Roboto"/>
                <a:sym typeface="Roboto"/>
              </a:rPr>
              <a:t>перехода/передачи исключительного права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Экран (16:9)</PresentationFormat>
  <Paragraphs>160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Verdana</vt:lpstr>
      <vt:lpstr>Roboto</vt:lpstr>
      <vt:lpstr>Roboto Medium</vt:lpstr>
      <vt:lpstr>Simple Light</vt:lpstr>
      <vt:lpstr>Авторское право в цифровую эпоху</vt:lpstr>
      <vt:lpstr>Автор результата интеллектуальной деятельности (ст. 1228) </vt:lpstr>
      <vt:lpstr>Объекты авторского права (ст. 1259)</vt:lpstr>
      <vt:lpstr>Объекты авторского права (ст. 1259)</vt:lpstr>
      <vt:lpstr>Виды прав и сроки действия </vt:lpstr>
      <vt:lpstr>Виды авторских прав</vt:lpstr>
      <vt:lpstr>Исключительное право на произведение (право использования произведения) — ст. 1229 ГК РФ</vt:lpstr>
      <vt:lpstr>Личные неимущественные права (ст. 1255 ГК) РФ)</vt:lpstr>
      <vt:lpstr>Способы перехода/передачи исключительного права</vt:lpstr>
      <vt:lpstr>Способы перехода/передачи исключительного права</vt:lpstr>
      <vt:lpstr>Договор авторского заказа</vt:lpstr>
      <vt:lpstr>Безвозмездный договор</vt:lpstr>
      <vt:lpstr>Лицензионный договор</vt:lpstr>
      <vt:lpstr>Лицензионный договор</vt:lpstr>
      <vt:lpstr>Служебное произведение (ст. 1295 ГК РФ)</vt:lpstr>
      <vt:lpstr>Распределение прав при создании курса</vt:lpstr>
      <vt:lpstr>Презентация PowerPoint</vt:lpstr>
      <vt:lpstr>Creative Commons = Открытая лицензия </vt:lpstr>
      <vt:lpstr>Материалы вебинаров — в новых сборниках</vt:lpstr>
      <vt:lpstr>Переход в общественное достояние (ст. 1282 ГК РФ)</vt:lpstr>
      <vt:lpstr>Защита авторских прав</vt:lpstr>
      <vt:lpstr>Знак охраны авторского права (ст. 1271 ГК РФ)</vt:lpstr>
      <vt:lpstr>Что делать, если ваши права нарушены</vt:lpstr>
      <vt:lpstr>Проверка на антиплагиат</vt:lpstr>
      <vt:lpstr>Рекомендуемые программы  проверки на плагиат </vt:lpstr>
      <vt:lpstr>Остались конкретные вопросы? Ответим в чате </vt:lpstr>
      <vt:lpstr>ВЛАДИМИР ЕРШОВ Главный редактор по контенту Образовательной платформы «Юрайт»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Авторское право в цифровую эпоху</dc:title>
  <dc:creator>Юлия Андреевна Пуляевская</dc:creator>
  <cp:lastModifiedBy>Юлия Андреевна Пуляевская</cp:lastModifiedBy>
  <cp:revision>1</cp:revision>
  <dcterms:modified xsi:type="dcterms:W3CDTF">2022-11-10T09:49:00Z</dcterms:modified>
</cp:coreProperties>
</file>