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  <p:sldId id="261" r:id="rId3"/>
    <p:sldId id="265" r:id="rId4"/>
    <p:sldId id="264" r:id="rId5"/>
    <p:sldId id="262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F9A3"/>
    <a:srgbClr val="FFDDDD"/>
    <a:srgbClr val="C86883"/>
    <a:srgbClr val="65C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1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58885DD-C834-914A-BA64-1C5442642F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439" y="6132570"/>
            <a:ext cx="1924128" cy="36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16EB3C20-3893-6645-99F9-1A94DECDBD23}"/>
              </a:ext>
            </a:extLst>
          </p:cNvPr>
          <p:cNvSpPr/>
          <p:nvPr userDrawn="1"/>
        </p:nvSpPr>
        <p:spPr>
          <a:xfrm flipV="1">
            <a:off x="0" y="850783"/>
            <a:ext cx="9256642" cy="45719"/>
          </a:xfrm>
          <a:prstGeom prst="roundRect">
            <a:avLst>
              <a:gd name="adj" fmla="val 0"/>
            </a:avLst>
          </a:prstGeom>
          <a:gradFill>
            <a:gsLst>
              <a:gs pos="100000">
                <a:srgbClr val="EA623C"/>
              </a:gs>
              <a:gs pos="0">
                <a:srgbClr val="1BA7BA"/>
              </a:gs>
              <a:gs pos="42000">
                <a:srgbClr val="20A7DE"/>
              </a:gs>
              <a:gs pos="42000">
                <a:srgbClr val="D91E3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</a:t>
            </a: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0F38778-C1F4-D54D-BE55-F29C3F0224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374" y="2228135"/>
            <a:ext cx="5348212" cy="429379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/>
              <a:t>Подзаголовок</a:t>
            </a:r>
          </a:p>
        </p:txBody>
      </p:sp>
      <p:sp>
        <p:nvSpPr>
          <p:cNvPr id="7" name="Рисунок 2">
            <a:extLst>
              <a:ext uri="{FF2B5EF4-FFF2-40B4-BE49-F238E27FC236}">
                <a16:creationId xmlns:a16="http://schemas.microsoft.com/office/drawing/2014/main" id="{8B394F1E-EC7A-AC4F-B51E-5E1D6A275C7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27374" y="1234130"/>
            <a:ext cx="869030" cy="8706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Иконка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3DECA93A-9D6E-5849-9AA9-8E489A69BBDF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6178539" y="1216761"/>
            <a:ext cx="869030" cy="8706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Иконка</a:t>
            </a:r>
          </a:p>
        </p:txBody>
      </p:sp>
      <p:sp>
        <p:nvSpPr>
          <p:cNvPr id="20" name="Текст 3">
            <a:extLst>
              <a:ext uri="{FF2B5EF4-FFF2-40B4-BE49-F238E27FC236}">
                <a16:creationId xmlns:a16="http://schemas.microsoft.com/office/drawing/2014/main" id="{56F4B1DA-C1CA-3C4B-A894-852ABC228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7374" y="2796580"/>
            <a:ext cx="5348212" cy="306636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id="{9A724157-42FF-D54B-827E-E0AB5924FD15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6178539" y="2796580"/>
            <a:ext cx="5344130" cy="306636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3">
            <a:extLst>
              <a:ext uri="{FF2B5EF4-FFF2-40B4-BE49-F238E27FC236}">
                <a16:creationId xmlns:a16="http://schemas.microsoft.com/office/drawing/2014/main" id="{B542D15B-06F7-D843-9234-B75BAE9DA887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178539" y="2228136"/>
            <a:ext cx="5344130" cy="42937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id="{0CF43888-A5F4-DC46-A990-D8789A95C1CA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327373" y="252591"/>
            <a:ext cx="8929269" cy="42937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34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538031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2">
            <a:extLst>
              <a:ext uri="{FF2B5EF4-FFF2-40B4-BE49-F238E27FC236}">
                <a16:creationId xmlns:a16="http://schemas.microsoft.com/office/drawing/2014/main" id="{956491E1-C1A6-C14D-9F91-D47332AE7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37601" y="-10904"/>
            <a:ext cx="5661600" cy="6890503"/>
          </a:xfrm>
          <a:custGeom>
            <a:avLst/>
            <a:gdLst>
              <a:gd name="connsiteX0" fmla="*/ 0 w 4876800"/>
              <a:gd name="connsiteY0" fmla="*/ 0 h 6858000"/>
              <a:gd name="connsiteX1" fmla="*/ 4876800 w 4876800"/>
              <a:gd name="connsiteY1" fmla="*/ 0 h 6858000"/>
              <a:gd name="connsiteX2" fmla="*/ 4876800 w 4876800"/>
              <a:gd name="connsiteY2" fmla="*/ 6858000 h 6858000"/>
              <a:gd name="connsiteX3" fmla="*/ 0 w 4876800"/>
              <a:gd name="connsiteY3" fmla="*/ 6858000 h 6858000"/>
              <a:gd name="connsiteX4" fmla="*/ 0 w 4876800"/>
              <a:gd name="connsiteY4" fmla="*/ 0 h 6858000"/>
              <a:gd name="connsiteX0" fmla="*/ 30480 w 4876800"/>
              <a:gd name="connsiteY0" fmla="*/ 10160 h 6858000"/>
              <a:gd name="connsiteX1" fmla="*/ 4876800 w 4876800"/>
              <a:gd name="connsiteY1" fmla="*/ 0 h 6858000"/>
              <a:gd name="connsiteX2" fmla="*/ 4876800 w 4876800"/>
              <a:gd name="connsiteY2" fmla="*/ 6858000 h 6858000"/>
              <a:gd name="connsiteX3" fmla="*/ 0 w 4876800"/>
              <a:gd name="connsiteY3" fmla="*/ 6858000 h 6858000"/>
              <a:gd name="connsiteX4" fmla="*/ 30480 w 4876800"/>
              <a:gd name="connsiteY4" fmla="*/ 10160 h 6858000"/>
              <a:gd name="connsiteX0" fmla="*/ 534030 w 5380350"/>
              <a:gd name="connsiteY0" fmla="*/ 10160 h 6858000"/>
              <a:gd name="connsiteX1" fmla="*/ 5380350 w 5380350"/>
              <a:gd name="connsiteY1" fmla="*/ 0 h 6858000"/>
              <a:gd name="connsiteX2" fmla="*/ 5380350 w 5380350"/>
              <a:gd name="connsiteY2" fmla="*/ 6858000 h 6858000"/>
              <a:gd name="connsiteX3" fmla="*/ 503550 w 5380350"/>
              <a:gd name="connsiteY3" fmla="*/ 6858000 h 6858000"/>
              <a:gd name="connsiteX4" fmla="*/ 534030 w 5380350"/>
              <a:gd name="connsiteY4" fmla="*/ 10160 h 6858000"/>
              <a:gd name="connsiteX0" fmla="*/ 378583 w 5224903"/>
              <a:gd name="connsiteY0" fmla="*/ 10160 h 6868160"/>
              <a:gd name="connsiteX1" fmla="*/ 5224903 w 5224903"/>
              <a:gd name="connsiteY1" fmla="*/ 0 h 6868160"/>
              <a:gd name="connsiteX2" fmla="*/ 5224903 w 5224903"/>
              <a:gd name="connsiteY2" fmla="*/ 6858000 h 6868160"/>
              <a:gd name="connsiteX3" fmla="*/ 1171063 w 5224903"/>
              <a:gd name="connsiteY3" fmla="*/ 6868160 h 6868160"/>
              <a:gd name="connsiteX4" fmla="*/ 378583 w 5224903"/>
              <a:gd name="connsiteY4" fmla="*/ 10160 h 6868160"/>
              <a:gd name="connsiteX0" fmla="*/ 775823 w 5622143"/>
              <a:gd name="connsiteY0" fmla="*/ 10160 h 6868160"/>
              <a:gd name="connsiteX1" fmla="*/ 5622143 w 5622143"/>
              <a:gd name="connsiteY1" fmla="*/ 0 h 6868160"/>
              <a:gd name="connsiteX2" fmla="*/ 5622143 w 5622143"/>
              <a:gd name="connsiteY2" fmla="*/ 6858000 h 6868160"/>
              <a:gd name="connsiteX3" fmla="*/ 1568303 w 5622143"/>
              <a:gd name="connsiteY3" fmla="*/ 6868160 h 6868160"/>
              <a:gd name="connsiteX4" fmla="*/ 775823 w 5622143"/>
              <a:gd name="connsiteY4" fmla="*/ 10160 h 6868160"/>
              <a:gd name="connsiteX0" fmla="*/ 788573 w 5634893"/>
              <a:gd name="connsiteY0" fmla="*/ 10160 h 6868160"/>
              <a:gd name="connsiteX1" fmla="*/ 5634893 w 5634893"/>
              <a:gd name="connsiteY1" fmla="*/ 0 h 6868160"/>
              <a:gd name="connsiteX2" fmla="*/ 5634893 w 5634893"/>
              <a:gd name="connsiteY2" fmla="*/ 6858000 h 6868160"/>
              <a:gd name="connsiteX3" fmla="*/ 1581053 w 5634893"/>
              <a:gd name="connsiteY3" fmla="*/ 6868160 h 6868160"/>
              <a:gd name="connsiteX4" fmla="*/ 788573 w 5634893"/>
              <a:gd name="connsiteY4" fmla="*/ 10160 h 68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4893" h="6868160">
                <a:moveTo>
                  <a:pt x="788573" y="10160"/>
                </a:moveTo>
                <a:lnTo>
                  <a:pt x="5634893" y="0"/>
                </a:lnTo>
                <a:lnTo>
                  <a:pt x="5634893" y="6858000"/>
                </a:lnTo>
                <a:lnTo>
                  <a:pt x="1581053" y="6868160"/>
                </a:lnTo>
                <a:cubicBezTo>
                  <a:pt x="-329027" y="4748092"/>
                  <a:pt x="-400147" y="2038773"/>
                  <a:pt x="788573" y="10160"/>
                </a:cubicBezTo>
                <a:close/>
              </a:path>
            </a:pathLst>
          </a:cu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5C9EC11D-241A-B142-A8D6-478F8175EC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439" y="396347"/>
            <a:ext cx="3435863" cy="65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5A5A70C9-C116-A64D-919E-A354C3E31F14}"/>
              </a:ext>
            </a:extLst>
          </p:cNvPr>
          <p:cNvSpPr txBox="1"/>
          <p:nvPr userDrawn="1"/>
        </p:nvSpPr>
        <p:spPr>
          <a:xfrm>
            <a:off x="358219" y="6252461"/>
            <a:ext cx="80351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49" name="Заголовок 1">
            <a:extLst>
              <a:ext uri="{FF2B5EF4-FFF2-40B4-BE49-F238E27FC236}">
                <a16:creationId xmlns:a16="http://schemas.microsoft.com/office/drawing/2014/main" id="{576A7CA3-CD48-744C-AC2E-6191E21560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9535" y="2288809"/>
            <a:ext cx="4223918" cy="155504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3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52" name="Текст 3">
            <a:extLst>
              <a:ext uri="{FF2B5EF4-FFF2-40B4-BE49-F238E27FC236}">
                <a16:creationId xmlns:a16="http://schemas.microsoft.com/office/drawing/2014/main" id="{6FD8D86C-FB3E-FA4B-B9B0-581C0959C253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369536" y="3987516"/>
            <a:ext cx="4223918" cy="1036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Подзаголовок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2C1A16D-8541-5D4B-83CC-ECCBF186DD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249" y="-9000"/>
            <a:ext cx="2707616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6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4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00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9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3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9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5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7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750A2-18E6-49B3-A394-8533CBB882C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A408-F80E-4515-9A55-1EE710975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5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48E2BCFE-E68F-3847-9572-0EBA2898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978" y="2631059"/>
            <a:ext cx="5288881" cy="1135183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сервиса «Биржевой мост»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79E2BDBA-4238-F543-918E-DF1E3A9B6189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288055" y="6223722"/>
            <a:ext cx="825521" cy="537717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2022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5" y="388339"/>
            <a:ext cx="3681093" cy="1219094"/>
          </a:xfrm>
          <a:prstGeom prst="rect">
            <a:avLst/>
          </a:prstGeom>
        </p:spPr>
      </p:pic>
      <p:pic>
        <p:nvPicPr>
          <p:cNvPr id="14" name="Рисунок 13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404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>
            <a:extLst>
              <a:ext uri="{FF2B5EF4-FFF2-40B4-BE49-F238E27FC236}">
                <a16:creationId xmlns:a16="http://schemas.microsoft.com/office/drawing/2014/main" id="{172E60C3-9C58-8744-9A11-9A1C14C754C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27372" y="89627"/>
            <a:ext cx="11316760" cy="761831"/>
          </a:xfrm>
        </p:spPr>
        <p:txBody>
          <a:bodyPr anchor="ctr"/>
          <a:lstStyle/>
          <a:p>
            <a:r>
              <a:rPr lang="ru-RU" sz="2800" b="1" dirty="0">
                <a:latin typeface="Century Gothic" panose="020B0502020202020204" pitchFamily="34" charset="0"/>
              </a:rPr>
              <a:t>Основные факторы, влияющие на изменение курса валюты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1438" y="1172819"/>
            <a:ext cx="5843560" cy="482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350" b="1" dirty="0"/>
              <a:t>Процентная ставка. </a:t>
            </a:r>
            <a:r>
              <a:rPr lang="ru-RU" sz="1350" dirty="0"/>
              <a:t>Процентная ставка – основной инструмент денежно-кредитной политики. Когда ставка растет, стоимость местной валюты растет вслед за ней. Глядя на высокие процентные ставки, инвесторы будут привлечены для инвестирования в экономику. Этот повышенный спрос на валюту страны также приводит к колебаниям валютных курсов.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8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350" b="1" dirty="0" smtClean="0"/>
              <a:t>Инфляция. </a:t>
            </a:r>
            <a:r>
              <a:rPr lang="ru-RU" sz="1350" dirty="0" smtClean="0"/>
              <a:t>Инфляция является одной из основных причин колебаний валютных курсов. Если уровень инфляции в одной стране ниже по сравнению с другими, то стоимость валюты этой страны будет расти. Низкий уровень инфляции привлекает инвесторов и, соответственно, капитал. </a:t>
            </a:r>
          </a:p>
          <a:p>
            <a:pPr marL="342900" indent="-342900" algn="just">
              <a:buFont typeface="+mj-lt"/>
              <a:buAutoNum type="arabicPeriod"/>
            </a:pPr>
            <a:endParaRPr lang="ru-RU" sz="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350" b="1" dirty="0" smtClean="0"/>
              <a:t>Политические факторы. </a:t>
            </a:r>
            <a:r>
              <a:rPr lang="ru-RU" sz="1350" dirty="0" smtClean="0"/>
              <a:t>Помимо экономических показателей, значительное влияние на курсы иностранных валют оказывает политический контекст. Инвестиции из-за рубежа требуют политической стабильности в стране. Приток иностранного капитала приводит к удорожанию национальной валюты. Помимо этого, другие факторы, такие как мировая торговля и общая деловая и экономическая среда оказывают глубокое влияние на валютный курс. </a:t>
            </a:r>
          </a:p>
          <a:p>
            <a:pPr marL="342900" indent="-342900" algn="just">
              <a:buFont typeface="+mj-lt"/>
              <a:buAutoNum type="arabicPeriod"/>
            </a:pPr>
            <a:endParaRPr lang="ru-RU" sz="8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350" b="1" dirty="0" smtClean="0"/>
              <a:t>Действия Центральных банков </a:t>
            </a:r>
            <a:r>
              <a:rPr lang="ru-RU" sz="1350" dirty="0" smtClean="0"/>
              <a:t>по покупке-продаже национальной валюты. Снижение спроса со стороны ЦБ в отношении иностранной валюты приводит к укреплению национальной валюты.</a:t>
            </a:r>
            <a:endParaRPr lang="ru-RU" sz="13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640" y="1886578"/>
            <a:ext cx="5471057" cy="281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>
            <a:extLst>
              <a:ext uri="{FF2B5EF4-FFF2-40B4-BE49-F238E27FC236}">
                <a16:creationId xmlns:a16="http://schemas.microsoft.com/office/drawing/2014/main" id="{172E60C3-9C58-8744-9A11-9A1C14C754C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273052" y="71522"/>
            <a:ext cx="10847666" cy="851932"/>
          </a:xfrm>
        </p:spPr>
        <p:txBody>
          <a:bodyPr/>
          <a:lstStyle/>
          <a:p>
            <a:r>
              <a:rPr lang="ru-RU" sz="2800" b="1" dirty="0" smtClean="0">
                <a:latin typeface="Century Gothic" panose="020B0502020202020204" pitchFamily="34" charset="0"/>
              </a:rPr>
              <a:t>Пример. Фиксирование курса покупки долларов США на год вперед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327" y="1116989"/>
            <a:ext cx="37023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Клиент ежемесячно получает доход в рублях, при этом заинтересован в хранении и сбережении денежных средств в иностранной валюте.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8327" y="2421929"/>
            <a:ext cx="37267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рамках сервиса «Биржевой мост» есть возможность заключить конверсионные сделки и зафиксировать курс покупки </a:t>
            </a:r>
            <a:r>
              <a:rPr lang="en-US" dirty="0" smtClean="0"/>
              <a:t>USD </a:t>
            </a:r>
            <a:r>
              <a:rPr lang="ru-RU" dirty="0" smtClean="0"/>
              <a:t>до двух лет вперед.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45058"/>
              </p:ext>
            </p:extLst>
          </p:nvPr>
        </p:nvGraphicFramePr>
        <p:xfrm>
          <a:off x="540941" y="4092792"/>
          <a:ext cx="3654143" cy="17878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08060">
                  <a:extLst>
                    <a:ext uri="{9D8B030D-6E8A-4147-A177-3AD203B41FA5}">
                      <a16:colId xmlns:a16="http://schemas.microsoft.com/office/drawing/2014/main" val="3029590573"/>
                    </a:ext>
                  </a:extLst>
                </a:gridCol>
                <a:gridCol w="2046083">
                  <a:extLst>
                    <a:ext uri="{9D8B030D-6E8A-4147-A177-3AD203B41FA5}">
                      <a16:colId xmlns:a16="http://schemas.microsoft.com/office/drawing/2014/main" val="2455310127"/>
                    </a:ext>
                  </a:extLst>
                </a:gridCol>
              </a:tblGrid>
              <a:tr h="375747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Зафиксированный курс 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73</a:t>
                      </a:r>
                      <a:r>
                        <a:rPr lang="ru-RU" sz="1400" b="0" baseline="0" dirty="0" smtClean="0"/>
                        <a:t> руб. </a:t>
                      </a:r>
                      <a:endParaRPr lang="ru-RU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956605"/>
                  </a:ext>
                </a:extLst>
              </a:tr>
              <a:tr h="375747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Дата</a:t>
                      </a:r>
                      <a:r>
                        <a:rPr lang="ru-RU" sz="1400" b="0" baseline="0" dirty="0" smtClean="0"/>
                        <a:t> расчетов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 число каждого месяца</a:t>
                      </a:r>
                      <a:endParaRPr lang="ru-RU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305621"/>
                  </a:ext>
                </a:extLst>
              </a:tr>
              <a:tr h="375747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Количество</a:t>
                      </a:r>
                      <a:r>
                        <a:rPr lang="ru-RU" sz="1400" b="0" baseline="0" dirty="0" smtClean="0"/>
                        <a:t> сделок 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</a:t>
                      </a:r>
                      <a:endParaRPr lang="ru-RU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101757"/>
                  </a:ext>
                </a:extLst>
              </a:tr>
              <a:tr h="375747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Объем сделки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1000 </a:t>
                      </a:r>
                      <a:r>
                        <a:rPr lang="en-US" sz="1400" b="0" dirty="0" smtClean="0"/>
                        <a:t>USD</a:t>
                      </a:r>
                      <a:endParaRPr lang="ru-RU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825570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955" y="1630475"/>
            <a:ext cx="6640946" cy="398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4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>
            <a:extLst>
              <a:ext uri="{FF2B5EF4-FFF2-40B4-BE49-F238E27FC236}">
                <a16:creationId xmlns:a16="http://schemas.microsoft.com/office/drawing/2014/main" id="{172E60C3-9C58-8744-9A11-9A1C14C754C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27372" y="252591"/>
            <a:ext cx="4787836" cy="417366"/>
          </a:xfrm>
        </p:spPr>
        <p:txBody>
          <a:bodyPr/>
          <a:lstStyle/>
          <a:p>
            <a:r>
              <a:rPr lang="ru-RU" sz="2800" b="1" dirty="0" smtClean="0">
                <a:latin typeface="Century Gothic" panose="020B0502020202020204" pitchFamily="34" charset="0"/>
              </a:rPr>
              <a:t>Что получает клиент?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654" y="1030039"/>
            <a:ext cx="3347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Если в дату расчетов по сделке:</a:t>
            </a:r>
            <a:endParaRPr lang="ru-RU" b="1" dirty="0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B921F6BB-36F9-F64A-BC92-BDB7B0BE41A2}"/>
              </a:ext>
            </a:extLst>
          </p:cNvPr>
          <p:cNvSpPr/>
          <p:nvPr/>
        </p:nvSpPr>
        <p:spPr>
          <a:xfrm rot="16200000">
            <a:off x="5297735" y="2241067"/>
            <a:ext cx="1437536" cy="45719"/>
          </a:xfrm>
          <a:prstGeom prst="roundRect">
            <a:avLst>
              <a:gd name="adj" fmla="val 0"/>
            </a:avLst>
          </a:prstGeom>
          <a:gradFill>
            <a:gsLst>
              <a:gs pos="100000">
                <a:srgbClr val="EA623C"/>
              </a:gs>
              <a:gs pos="0">
                <a:srgbClr val="1BA7BA"/>
              </a:gs>
              <a:gs pos="42000">
                <a:srgbClr val="20A7DE"/>
              </a:gs>
              <a:gs pos="42000">
                <a:srgbClr val="D91E3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5240" y="1500842"/>
            <a:ext cx="4718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u="sng" dirty="0" smtClean="0"/>
              <a:t>Курс, зафиксированный клиентом,</a:t>
            </a:r>
            <a:r>
              <a:rPr lang="ru-RU" sz="1600" b="1" u="sng" dirty="0" smtClean="0"/>
              <a:t> ниже </a:t>
            </a:r>
            <a:r>
              <a:rPr lang="ru-RU" sz="1600" u="sng" dirty="0" smtClean="0"/>
              <a:t>рыночного</a:t>
            </a:r>
            <a:endParaRPr lang="ru-RU" sz="1600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26517" y="1505388"/>
            <a:ext cx="47433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u="sng" dirty="0" smtClean="0"/>
              <a:t>Курс, зафиксированный клиентом, </a:t>
            </a:r>
            <a:r>
              <a:rPr lang="ru-RU" sz="1600" b="1" u="sng" dirty="0" smtClean="0"/>
              <a:t>выше</a:t>
            </a:r>
            <a:r>
              <a:rPr lang="ru-RU" sz="1600" u="sng" dirty="0" smtClean="0"/>
              <a:t> рыночного</a:t>
            </a:r>
            <a:endParaRPr lang="ru-RU" sz="1600" u="sng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7361" y="3837589"/>
            <a:ext cx="2668574" cy="557693"/>
          </a:xfrm>
          <a:prstGeom prst="roundRect">
            <a:avLst/>
          </a:prstGeom>
          <a:solidFill>
            <a:srgbClr val="65C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Экономический эффект + 8 700.8 </a:t>
            </a:r>
            <a:r>
              <a:rPr lang="en-US" dirty="0" smtClean="0">
                <a:solidFill>
                  <a:schemeClr val="tx1"/>
                </a:solidFill>
              </a:rPr>
              <a:t>USD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2704" y="2028588"/>
            <a:ext cx="5203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В случае, если курс</a:t>
            </a:r>
            <a:r>
              <a:rPr lang="ru-RU" sz="1400" dirty="0"/>
              <a:t>, зафиксированный клиентом,</a:t>
            </a:r>
            <a:r>
              <a:rPr lang="ru-RU" sz="1400" b="1" dirty="0"/>
              <a:t> </a:t>
            </a:r>
            <a:r>
              <a:rPr lang="ru-RU" sz="1400" dirty="0"/>
              <a:t>ниже</a:t>
            </a:r>
            <a:r>
              <a:rPr lang="ru-RU" sz="1400" b="1" dirty="0"/>
              <a:t> </a:t>
            </a:r>
            <a:r>
              <a:rPr lang="ru-RU" sz="1400" dirty="0" smtClean="0"/>
              <a:t>рыночного, то у клиента формируется положительная курсовая разница, соответственно, клиент получает дополнительный доход.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96420" y="2010279"/>
            <a:ext cx="52035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В случае, если курс, зафиксированный клиентом, </a:t>
            </a:r>
            <a:r>
              <a:rPr lang="ru-RU" sz="1400" dirty="0" smtClean="0"/>
              <a:t>выше </a:t>
            </a:r>
            <a:r>
              <a:rPr lang="ru-RU" sz="1400" dirty="0"/>
              <a:t>рыночного, то у клиента формируется </a:t>
            </a:r>
            <a:r>
              <a:rPr lang="ru-RU" sz="1400" dirty="0" smtClean="0"/>
              <a:t>отрицательная </a:t>
            </a:r>
            <a:r>
              <a:rPr lang="ru-RU" sz="1400" dirty="0"/>
              <a:t>курсовая разница, соответственно, клиент </a:t>
            </a:r>
            <a:r>
              <a:rPr lang="ru-RU" sz="1400" dirty="0" smtClean="0"/>
              <a:t>получает убыток. </a:t>
            </a:r>
            <a:endParaRPr lang="ru-RU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610758" y="3827675"/>
            <a:ext cx="2668574" cy="557693"/>
          </a:xfrm>
          <a:prstGeom prst="roundRect">
            <a:avLst/>
          </a:prstGeom>
          <a:solidFill>
            <a:srgbClr val="C868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Экономический эффект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6 435,9 </a:t>
            </a:r>
            <a:r>
              <a:rPr lang="en-US" dirty="0" smtClean="0">
                <a:solidFill>
                  <a:schemeClr val="tx1"/>
                </a:solidFill>
              </a:rPr>
              <a:t>USD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39088" y="575286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За год клиент получил </a:t>
            </a:r>
            <a:r>
              <a:rPr lang="ru-RU" b="1" dirty="0" smtClean="0"/>
              <a:t>дополнительный доход </a:t>
            </a:r>
            <a:r>
              <a:rPr lang="ru-RU" dirty="0" smtClean="0"/>
              <a:t>от курсовой разницы в размере </a:t>
            </a:r>
            <a:r>
              <a:rPr lang="ru-RU" b="1" dirty="0" smtClean="0"/>
              <a:t>2 264,9 </a:t>
            </a:r>
            <a:r>
              <a:rPr lang="en-US" b="1" dirty="0" smtClean="0"/>
              <a:t>USD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20179"/>
              </p:ext>
            </p:extLst>
          </p:nvPr>
        </p:nvGraphicFramePr>
        <p:xfrm>
          <a:off x="4165069" y="3085861"/>
          <a:ext cx="3702867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305">
                  <a:extLst>
                    <a:ext uri="{9D8B030D-6E8A-4147-A177-3AD203B41FA5}">
                      <a16:colId xmlns:a16="http://schemas.microsoft.com/office/drawing/2014/main" val="244895507"/>
                    </a:ext>
                  </a:extLst>
                </a:gridCol>
                <a:gridCol w="1108948">
                  <a:extLst>
                    <a:ext uri="{9D8B030D-6E8A-4147-A177-3AD203B41FA5}">
                      <a16:colId xmlns:a16="http://schemas.microsoft.com/office/drawing/2014/main" val="3828230250"/>
                    </a:ext>
                  </a:extLst>
                </a:gridCol>
                <a:gridCol w="770338">
                  <a:extLst>
                    <a:ext uri="{9D8B030D-6E8A-4147-A177-3AD203B41FA5}">
                      <a16:colId xmlns:a16="http://schemas.microsoft.com/office/drawing/2014/main" val="2225183686"/>
                    </a:ext>
                  </a:extLst>
                </a:gridCol>
                <a:gridCol w="724276">
                  <a:extLst>
                    <a:ext uri="{9D8B030D-6E8A-4147-A177-3AD203B41FA5}">
                      <a16:colId xmlns:a16="http://schemas.microsoft.com/office/drawing/2014/main" val="230460562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Дата расчетов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Рыночный курс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Курс сделки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Разница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8575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01.01.2021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97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02.02.2021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75,51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2,41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3543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02.03.2021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74,04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916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01.04.2021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75,64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2,34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1343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01.05.2021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74,85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1,45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845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01.06.2021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-0,20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578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01.07.2021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72,72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-0,88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56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03.08.2021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-0,68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989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01.09.2021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-0,52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586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01.10.2021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72,66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73,9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-1,24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24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02.11.2021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71,09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-2,91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5790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01.12.2021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74,89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74,1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0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6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2617" y="1521143"/>
            <a:ext cx="940957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Регулярное поступление дохода в рублях/иностранной валюте, </a:t>
            </a:r>
            <a:r>
              <a:rPr lang="ru-RU" dirty="0"/>
              <a:t>например, арендная плата, % по депозитам или купонный доход по ценным </a:t>
            </a:r>
            <a:r>
              <a:rPr lang="ru-RU" dirty="0" smtClean="0"/>
              <a:t>бумагам и фиксация будущих доходов </a:t>
            </a:r>
            <a:r>
              <a:rPr lang="ru-RU" dirty="0"/>
              <a:t>или </a:t>
            </a:r>
            <a:r>
              <a:rPr lang="ru-RU" dirty="0" smtClean="0"/>
              <a:t>расходов;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Выплата кредита в иностранной валюте;</a:t>
            </a:r>
            <a:endParaRPr lang="ru-RU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Ожидание поступления крупной суммы денежных средств;</a:t>
            </a:r>
            <a:endParaRPr lang="ru-RU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Накопление на отпуск, поездку за границу или подготовка к крупной покупке;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/>
              <a:t>Получение дохода от курсовых разниц</a:t>
            </a:r>
            <a:r>
              <a:rPr lang="ru-RU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5" name="Текст 13">
            <a:extLst>
              <a:ext uri="{FF2B5EF4-FFF2-40B4-BE49-F238E27FC236}">
                <a16:creationId xmlns:a16="http://schemas.microsoft.com/office/drawing/2014/main" id="{172E60C3-9C58-8744-9A11-9A1C14C754C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27373" y="252590"/>
            <a:ext cx="9142552" cy="471687"/>
          </a:xfrm>
        </p:spPr>
        <p:txBody>
          <a:bodyPr/>
          <a:lstStyle/>
          <a:p>
            <a:r>
              <a:rPr lang="ru-RU" sz="2800" b="1" dirty="0" smtClean="0">
                <a:latin typeface="Century Gothic" panose="020B0502020202020204" pitchFamily="34" charset="0"/>
              </a:rPr>
              <a:t>Применение сервиса </a:t>
            </a:r>
            <a:r>
              <a:rPr lang="ru-RU" sz="2800" b="1" dirty="0">
                <a:latin typeface="Century Gothic" panose="020B0502020202020204" pitchFamily="34" charset="0"/>
              </a:rPr>
              <a:t>«Биржевой мост»</a:t>
            </a:r>
          </a:p>
        </p:txBody>
      </p:sp>
    </p:spTree>
    <p:extLst>
      <p:ext uri="{BB962C8B-B14F-4D97-AF65-F5344CB8AC3E}">
        <p14:creationId xmlns:p14="http://schemas.microsoft.com/office/powerpoint/2010/main" val="330359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>
            <a:extLst>
              <a:ext uri="{FF2B5EF4-FFF2-40B4-BE49-F238E27FC236}">
                <a16:creationId xmlns:a16="http://schemas.microsoft.com/office/drawing/2014/main" id="{172E60C3-9C58-8744-9A11-9A1C14C754C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27373" y="252590"/>
            <a:ext cx="2098956" cy="489793"/>
          </a:xfrm>
        </p:spPr>
        <p:txBody>
          <a:bodyPr/>
          <a:lstStyle/>
          <a:p>
            <a:r>
              <a:rPr lang="en-US" sz="2800" b="1" dirty="0">
                <a:latin typeface="Century Gothic" panose="020B0502020202020204" pitchFamily="34" charset="0"/>
              </a:rPr>
              <a:t>Disclaimer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7373" y="1061915"/>
            <a:ext cx="11326447" cy="51905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900" dirty="0"/>
              <a:t>Представленный аналитический и информационный материал (далее и по тексту также – «Материал») подготовлен ПАО «Банк «Санкт - Петербург» (далее и по тексту также «Банк»). 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Обращаем Ваше внимание на следующие существенные условия, факты и обстоятельства в связи с Материалом.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Материал, как полностью, так и частично, носит исключительно информационный характер. 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Банк, а равно как и его работник и/или уполномоченный представитель, любым образом предоставляя Материал лицу или лицам (далее и по тексту также «Потребитель Материала»), включая лиц, самостоятельно ознакомившихся с Материалом или получивших любым образом информацию из Материала или связанную с Материалом, не оказывает Потребителю Материала какого-либо инвестиционного консультирования и/или не предоставляет индивидуальных инвестиционных рекомендаций. В случае принятия решения о заключении какой-либо сделки/договора, такое решение принимается Потребителем Материала, не полагаясь на Материал как на индивидуальную инвестиционную рекомендацию, а исключительно самостоятельно и/или с привлечением сторонних (третьих) лиц, не связанных с Банком и не являющихся работниками Банка. 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Настоящий Материал ни в какой мере: 1) не является рекламой; 2) не носит характер любой оферты (предложения); 3) не имеет в качестве основной цели продвижение каких-либо объектов в виде ценных бумаг и/или производных финансовых инструментов, и/или финансовых услуг, в том числе объектов, информация о которых приведена или содержится любым образом в Материале (далее и по тексту также – «Объект» или «Объекты»); 4) не содержит какого-либо обещания выплат и/или доходов; 5) не включает любых гарантий или обещаний относительно прогнозов или результатов; 6) не направлен на побуждение приобретать, продавать, обменивать или совершать какие-либо сделки с одним или несколькими Объектами; 7) должен рассматриваться исключительно в качестве информации или частного мнения и не может являться основанием для предъявления требований к Банку, включая его органы и работников, а также к третьим лицам, включая тех, информация о которых тем или иным образом имеется в Материале.  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Вся информация и сведения, содержащиеся в Материале, получены Банком из открытых публичных источников, которые Банк, по своему усмотрению, рассматривает в качестве достоверных, актуальных и точных, а также не составляющих коммерческую или иную охраняемую тайну. Несмотря ни на что, проверка информации не проводилась и Банк, включая его органы и работников, не делают никаких заявлений и не дают никаких гарантий ни в прямой, ни в косвенной форме относительно достоверности, актуальности или точности Материала и информации. Банк, включая его органы и работников, не несет ответственность за действия (бездействия) Потребителя Материала, любых третьих лиц, а также за любые убытки и/или за любой ущерб, возникший или могущий возникнуть в связи с любым использованием Материала или информации и/или сведений, размещенных в Материале или связанных с ним дополнительных сведениях и данных, а также за неточность или отсутствие какой-либо информации или сведений как в самом Материале, так и в прочих связанных с ним сведений и данных.</a:t>
            </a:r>
          </a:p>
          <a:p>
            <a:pPr algn="l"/>
            <a:r>
              <a:rPr lang="ru-RU" sz="900" dirty="0"/>
              <a:t>Любая приведенная в Материале информация может измениться, быть изменена и/или дополнена Банком в любое время без предварительного уведомления Потребителя Материала или третьих лиц. Вместе с тем, Банк не имеет каких-либо обязательств по внесению в Материал исправлений, изменений и/или дополнений и не несет какой-либо связанной с этим ответственности. 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Банк не дает заверений и гарантий, что Материал предназначен для каждого из его получателей или Потребителей Материала. Каждый Потребитель Материала самостоятельно принимает решение о совершении любого рода сделки или операции, самостоятельно и за свой счет несёт различного рода риски, включая риск убытков. Понимание Материала и принятие решений о совершении сделок и операций с Объектами требуют или могут требовать от Потребителя Материала соответствующих специальных знаний и/или опыта, а в ряде случаев отнесения или признания Потребителя Материала к квалифицированным инвесторам или отнесения к иному установленному законодательством статусу.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Информация в Материале подвержена влиянию различных рисков, в том числе неопределенности или иных факторов, которые находятся вне пределов контроля Банка и возможности точного прогнозирования, вследствие чего заявленные данные, результаты и информация могут не соответствовать заявленному.  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Материал не заменяет консультации и не должен использоваться вместо неё. 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Все существенные условия и данные относительно Объектов, информация о которых содержится в Материале, в большинстве случаев требует более детального изучения, а также необходимости ознакомления с документами относительно каждого конкретного Объекта.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r>
              <a:rPr lang="ru-RU" sz="900" dirty="0"/>
              <a:t>Распространение, воспроизведение и копирование, внесение изменений в материал, не допускается без получения предварительного письменного разрешения ПАО «Банк «Санкт-Петербург». ПАО «Банк «Санкт-Петербург» не несет ответственности за несанкционированные действия третьих лиц, связанные с несоблюдением приведенных ограничений. </a:t>
            </a:r>
            <a:r>
              <a:rPr lang="ru-RU" sz="900" i="1" dirty="0"/>
              <a:t>©</a:t>
            </a:r>
            <a:r>
              <a:rPr lang="ru-RU" sz="900" dirty="0"/>
              <a:t> </a:t>
            </a:r>
            <a:r>
              <a:rPr lang="ru-RU" sz="900" dirty="0" smtClean="0"/>
              <a:t>2022 </a:t>
            </a:r>
            <a:r>
              <a:rPr lang="ru-RU" sz="900" dirty="0"/>
              <a:t>ОАО «Банк «Санкт-Петербург».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endParaRPr lang="ru-RU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94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Широкоэкранный</PresentationFormat>
  <Paragraphs>113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</vt:lpstr>
      <vt:lpstr>Тема Office</vt:lpstr>
      <vt:lpstr>Применение сервиса «Биржевой мост»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2022-04-04T13:31:33Z</dcterms:created>
  <dcterms:modified xsi:type="dcterms:W3CDTF">2022-04-04T13:31:38Z</dcterms:modified>
</cp:coreProperties>
</file>