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4" r:id="rId1"/>
  </p:sldMasterIdLst>
  <p:notesMasterIdLst>
    <p:notesMasterId r:id="rId25"/>
  </p:notesMasterIdLst>
  <p:handoutMasterIdLst>
    <p:handoutMasterId r:id="rId26"/>
  </p:handoutMasterIdLst>
  <p:sldIdLst>
    <p:sldId id="295" r:id="rId2"/>
    <p:sldId id="257" r:id="rId3"/>
    <p:sldId id="258" r:id="rId4"/>
    <p:sldId id="259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6" r:id="rId22"/>
    <p:sldId id="292" r:id="rId23"/>
    <p:sldId id="293" r:id="rId24"/>
  </p:sldIdLst>
  <p:sldSz cx="20105688" cy="11309350"/>
  <p:notesSz cx="20104100" cy="113093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585A"/>
    <a:srgbClr val="CA0010"/>
    <a:srgbClr val="C00000"/>
    <a:srgbClr val="CF1518"/>
    <a:srgbClr val="EF63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86410" autoAdjust="0"/>
  </p:normalViewPr>
  <p:slideViewPr>
    <p:cSldViewPr snapToGrid="0">
      <p:cViewPr varScale="1">
        <p:scale>
          <a:sx n="70" d="100"/>
          <a:sy n="70" d="100"/>
        </p:scale>
        <p:origin x="240" y="6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16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>
              <a:ea typeface="HarmonyOS Sans SC" panose="00000500000000000000" pitchFamily="2" charset="-122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0D276A-856F-4F2D-9540-9639A2E65EDB}" type="datetimeFigureOut">
              <a:rPr lang="ru-RU" smtClean="0">
                <a:ea typeface="HarmonyOS Sans SC" panose="00000500000000000000" pitchFamily="2" charset="-122"/>
              </a:rPr>
              <a:t>06.11.2024</a:t>
            </a:fld>
            <a:endParaRPr lang="ru-RU" dirty="0">
              <a:ea typeface="HarmonyOS Sans SC" panose="00000500000000000000" pitchFamily="2" charset="-122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>
              <a:ea typeface="HarmonyOS Sans SC" panose="00000500000000000000" pitchFamily="2" charset="-122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2E76F-DF5A-4B7F-95BD-60FCEB908D98}" type="slidenum">
              <a:rPr lang="ru-RU" smtClean="0">
                <a:ea typeface="HarmonyOS Sans SC" panose="00000500000000000000" pitchFamily="2" charset="-122"/>
              </a:rPr>
              <a:t>‹#›</a:t>
            </a:fld>
            <a:endParaRPr lang="ru-RU" dirty="0">
              <a:ea typeface="HarmonyOS Sans SC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61095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8712200" cy="565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11387138" y="0"/>
            <a:ext cx="8712200" cy="565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281738" y="847725"/>
            <a:ext cx="7540625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2009775" y="5372100"/>
            <a:ext cx="16084550" cy="5089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742613"/>
            <a:ext cx="8712200" cy="565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11387138" y="10742613"/>
            <a:ext cx="8712200" cy="565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817537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:notes"/>
          <p:cNvSpPr txBox="1">
            <a:spLocks noGrp="1"/>
          </p:cNvSpPr>
          <p:nvPr>
            <p:ph type="body" idx="1"/>
          </p:nvPr>
        </p:nvSpPr>
        <p:spPr>
          <a:xfrm>
            <a:off x="2009775" y="5372100"/>
            <a:ext cx="16084550" cy="50895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1" name="Google Shape;20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1738" y="847725"/>
            <a:ext cx="7540625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87017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:notes"/>
          <p:cNvSpPr txBox="1">
            <a:spLocks noGrp="1"/>
          </p:cNvSpPr>
          <p:nvPr>
            <p:ph type="body" idx="1"/>
          </p:nvPr>
        </p:nvSpPr>
        <p:spPr>
          <a:xfrm>
            <a:off x="2009775" y="5372100"/>
            <a:ext cx="16084550" cy="50895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1738" y="847725"/>
            <a:ext cx="7540625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41183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:notes"/>
          <p:cNvSpPr txBox="1">
            <a:spLocks noGrp="1"/>
          </p:cNvSpPr>
          <p:nvPr>
            <p:ph type="body" idx="1"/>
          </p:nvPr>
        </p:nvSpPr>
        <p:spPr>
          <a:xfrm>
            <a:off x="2009775" y="5372100"/>
            <a:ext cx="16084550" cy="50895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1738" y="847725"/>
            <a:ext cx="7540625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21526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4:notes"/>
          <p:cNvSpPr txBox="1">
            <a:spLocks noGrp="1"/>
          </p:cNvSpPr>
          <p:nvPr>
            <p:ph type="body" idx="1"/>
          </p:nvPr>
        </p:nvSpPr>
        <p:spPr>
          <a:xfrm>
            <a:off x="2009775" y="5372100"/>
            <a:ext cx="16084550" cy="50895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1738" y="847725"/>
            <a:ext cx="7540625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39267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ru-RU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5605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ru-RU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8487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lang="ru-RU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7323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>
            <a:spLocks noGrp="1"/>
          </p:cNvSpPr>
          <p:nvPr>
            <p:ph type="title"/>
          </p:nvPr>
        </p:nvSpPr>
        <p:spPr>
          <a:xfrm>
            <a:off x="451645" y="601664"/>
            <a:ext cx="19202398" cy="8620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ea typeface="HarmonyOS Sans SC" panose="00000500000000000000" pitchFamily="2" charset="-122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1"/>
          </p:nvPr>
        </p:nvSpPr>
        <p:spPr>
          <a:xfrm>
            <a:off x="451644" y="1768475"/>
            <a:ext cx="19202399" cy="8418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>
                <a:ea typeface="HarmonyOS Sans SC" panose="00000500000000000000" pitchFamily="2" charset="-122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106" name="Google Shape;106;p15"/>
          <p:cNvSpPr txBox="1">
            <a:spLocks noGrp="1"/>
          </p:cNvSpPr>
          <p:nvPr>
            <p:ph type="dt" idx="10"/>
          </p:nvPr>
        </p:nvSpPr>
        <p:spPr>
          <a:xfrm>
            <a:off x="451644" y="10448926"/>
            <a:ext cx="4523144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07" name="Google Shape;107;p15"/>
          <p:cNvSpPr txBox="1">
            <a:spLocks noGrp="1"/>
          </p:cNvSpPr>
          <p:nvPr>
            <p:ph type="ftr" idx="11"/>
          </p:nvPr>
        </p:nvSpPr>
        <p:spPr>
          <a:xfrm>
            <a:off x="6660087" y="10482263"/>
            <a:ext cx="6785511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08" name="Google Shape;108;p15"/>
          <p:cNvSpPr txBox="1">
            <a:spLocks noGrp="1"/>
          </p:cNvSpPr>
          <p:nvPr>
            <p:ph type="sldNum" idx="12"/>
          </p:nvPr>
        </p:nvSpPr>
        <p:spPr>
          <a:xfrm>
            <a:off x="15130898" y="10482263"/>
            <a:ext cx="4523145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>
          <p15:clr>
            <a:srgbClr val="FBAE40"/>
          </p15:clr>
        </p15:guide>
        <p15:guide id="2" pos="633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6"/>
          <p:cNvSpPr txBox="1">
            <a:spLocks noGrp="1"/>
          </p:cNvSpPr>
          <p:nvPr>
            <p:ph type="title"/>
          </p:nvPr>
        </p:nvSpPr>
        <p:spPr>
          <a:xfrm>
            <a:off x="451645" y="601664"/>
            <a:ext cx="19202398" cy="8620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ea typeface="HarmonyOS Sans SC" panose="00000500000000000000" pitchFamily="2" charset="-122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1"/>
          </p:nvPr>
        </p:nvSpPr>
        <p:spPr>
          <a:xfrm rot="5400000">
            <a:off x="5881687" y="-3585368"/>
            <a:ext cx="8342313" cy="19202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>
                <a:ea typeface="HarmonyOS Sans SC" panose="00000500000000000000" pitchFamily="2" charset="-122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190" name="Google Shape;190;p26"/>
          <p:cNvSpPr txBox="1">
            <a:spLocks noGrp="1"/>
          </p:cNvSpPr>
          <p:nvPr>
            <p:ph type="dt" idx="10"/>
          </p:nvPr>
        </p:nvSpPr>
        <p:spPr>
          <a:xfrm>
            <a:off x="451644" y="10448926"/>
            <a:ext cx="4523144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91" name="Google Shape;191;p26"/>
          <p:cNvSpPr txBox="1">
            <a:spLocks noGrp="1"/>
          </p:cNvSpPr>
          <p:nvPr>
            <p:ph type="ftr" idx="11"/>
          </p:nvPr>
        </p:nvSpPr>
        <p:spPr>
          <a:xfrm>
            <a:off x="6660087" y="10482263"/>
            <a:ext cx="6785511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92" name="Google Shape;192;p26"/>
          <p:cNvSpPr txBox="1">
            <a:spLocks noGrp="1"/>
          </p:cNvSpPr>
          <p:nvPr>
            <p:ph type="sldNum" idx="12"/>
          </p:nvPr>
        </p:nvSpPr>
        <p:spPr>
          <a:xfrm>
            <a:off x="15130898" y="10482263"/>
            <a:ext cx="4523145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7"/>
          <p:cNvSpPr txBox="1">
            <a:spLocks noGrp="1"/>
          </p:cNvSpPr>
          <p:nvPr>
            <p:ph type="title"/>
          </p:nvPr>
        </p:nvSpPr>
        <p:spPr>
          <a:xfrm rot="5400000">
            <a:off x="12228684" y="2761630"/>
            <a:ext cx="9585325" cy="5265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ea typeface="HarmonyOS Sans SC" panose="00000500000000000000" pitchFamily="2" charset="-122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95" name="Google Shape;195;p27"/>
          <p:cNvSpPr txBox="1">
            <a:spLocks noGrp="1"/>
          </p:cNvSpPr>
          <p:nvPr>
            <p:ph type="body" idx="1"/>
          </p:nvPr>
        </p:nvSpPr>
        <p:spPr>
          <a:xfrm rot="5400000">
            <a:off x="2551278" y="-1497970"/>
            <a:ext cx="9585325" cy="13784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>
                <a:ea typeface="HarmonyOS Sans SC" panose="00000500000000000000" pitchFamily="2" charset="-122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196" name="Google Shape;196;p27"/>
          <p:cNvSpPr txBox="1">
            <a:spLocks noGrp="1"/>
          </p:cNvSpPr>
          <p:nvPr>
            <p:ph type="dt" idx="10"/>
          </p:nvPr>
        </p:nvSpPr>
        <p:spPr>
          <a:xfrm>
            <a:off x="451644" y="10448926"/>
            <a:ext cx="4523144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97" name="Google Shape;197;p27"/>
          <p:cNvSpPr txBox="1">
            <a:spLocks noGrp="1"/>
          </p:cNvSpPr>
          <p:nvPr>
            <p:ph type="ftr" idx="11"/>
          </p:nvPr>
        </p:nvSpPr>
        <p:spPr>
          <a:xfrm>
            <a:off x="6660087" y="10482263"/>
            <a:ext cx="6785511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5130898" y="10482263"/>
            <a:ext cx="4523145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9269752" y="2631589"/>
            <a:ext cx="9906000" cy="2285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1"/>
              <a:buFont typeface="Arial"/>
              <a:buNone/>
              <a:defRPr sz="6001">
                <a:ea typeface="HarmonyOS Sans SC" panose="00000500000000000000" pitchFamily="2" charset="-122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1" name="Google Shape;21;p2"/>
          <p:cNvSpPr txBox="1">
            <a:spLocks noGrp="1"/>
          </p:cNvSpPr>
          <p:nvPr>
            <p:ph type="dt" idx="10"/>
          </p:nvPr>
        </p:nvSpPr>
        <p:spPr>
          <a:xfrm>
            <a:off x="451644" y="10448926"/>
            <a:ext cx="4523144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22" name="Google Shape;22;p2"/>
          <p:cNvSpPr txBox="1">
            <a:spLocks noGrp="1"/>
          </p:cNvSpPr>
          <p:nvPr>
            <p:ph type="ftr" idx="11"/>
          </p:nvPr>
        </p:nvSpPr>
        <p:spPr>
          <a:xfrm>
            <a:off x="6660087" y="10482263"/>
            <a:ext cx="6785511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23" name="Google Shape;23;p2"/>
          <p:cNvSpPr txBox="1">
            <a:spLocks noGrp="1"/>
          </p:cNvSpPr>
          <p:nvPr>
            <p:ph type="sldNum" idx="12"/>
          </p:nvPr>
        </p:nvSpPr>
        <p:spPr>
          <a:xfrm>
            <a:off x="15112641" y="10448925"/>
            <a:ext cx="4523145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>
          <a:xfrm>
            <a:off x="0" y="0"/>
            <a:ext cx="20105688" cy="856343"/>
          </a:xfrm>
          <a:prstGeom prst="rect">
            <a:avLst/>
          </a:prstGeom>
          <a:solidFill>
            <a:srgbClr val="CF151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9246" y="284724"/>
            <a:ext cx="3206537" cy="286894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5258481" y="9091177"/>
            <a:ext cx="4343400" cy="521170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latin typeface="TacticSans-Reg" panose="00000500000000000000" pitchFamily="50" charset="-52"/>
              </a:defRPr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1" name="Прямая соединительная линия 50"/>
          <p:cNvCxnSpPr/>
          <p:nvPr userDrawn="1"/>
        </p:nvCxnSpPr>
        <p:spPr>
          <a:xfrm>
            <a:off x="8621486" y="9371021"/>
            <a:ext cx="6774881" cy="4791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2783" y="4917465"/>
            <a:ext cx="14458074" cy="583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78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>
            <a:spLocks noGrp="1"/>
          </p:cNvSpPr>
          <p:nvPr>
            <p:ph type="title"/>
          </p:nvPr>
        </p:nvSpPr>
        <p:spPr>
          <a:xfrm>
            <a:off x="451645" y="601664"/>
            <a:ext cx="19202398" cy="8620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ea typeface="HarmonyOS Sans SC" panose="00000500000000000000" pitchFamily="2" charset="-122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11" name="Google Shape;111;p16"/>
          <p:cNvSpPr txBox="1">
            <a:spLocks noGrp="1"/>
          </p:cNvSpPr>
          <p:nvPr>
            <p:ph type="body" idx="1"/>
          </p:nvPr>
        </p:nvSpPr>
        <p:spPr>
          <a:xfrm>
            <a:off x="451644" y="1758950"/>
            <a:ext cx="8915400" cy="8430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>
                <a:ea typeface="HarmonyOS Sans SC" panose="00000500000000000000" pitchFamily="2" charset="-122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112" name="Google Shape;112;p16"/>
          <p:cNvSpPr txBox="1">
            <a:spLocks noGrp="1"/>
          </p:cNvSpPr>
          <p:nvPr>
            <p:ph type="body" idx="2"/>
          </p:nvPr>
        </p:nvSpPr>
        <p:spPr>
          <a:xfrm>
            <a:off x="10738644" y="1756655"/>
            <a:ext cx="8915399" cy="8430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>
                <a:ea typeface="HarmonyOS Sans SC" panose="00000500000000000000" pitchFamily="2" charset="-122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113" name="Google Shape;113;p16"/>
          <p:cNvSpPr txBox="1">
            <a:spLocks noGrp="1"/>
          </p:cNvSpPr>
          <p:nvPr>
            <p:ph type="dt" idx="10"/>
          </p:nvPr>
        </p:nvSpPr>
        <p:spPr>
          <a:xfrm>
            <a:off x="451644" y="10448926"/>
            <a:ext cx="4523144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14" name="Google Shape;114;p16"/>
          <p:cNvSpPr txBox="1">
            <a:spLocks noGrp="1"/>
          </p:cNvSpPr>
          <p:nvPr>
            <p:ph type="ftr" idx="11"/>
          </p:nvPr>
        </p:nvSpPr>
        <p:spPr>
          <a:xfrm>
            <a:off x="6660087" y="10482263"/>
            <a:ext cx="6785511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15" name="Google Shape;115;p16"/>
          <p:cNvSpPr txBox="1">
            <a:spLocks noGrp="1"/>
          </p:cNvSpPr>
          <p:nvPr>
            <p:ph type="sldNum" idx="12"/>
          </p:nvPr>
        </p:nvSpPr>
        <p:spPr>
          <a:xfrm>
            <a:off x="15130898" y="10482263"/>
            <a:ext cx="4523145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>
          <p15:clr>
            <a:srgbClr val="FBAE40"/>
          </p15:clr>
        </p15:guide>
        <p15:guide id="2" pos="633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 txBox="1">
            <a:spLocks noGrp="1"/>
          </p:cNvSpPr>
          <p:nvPr>
            <p:ph type="body" idx="1"/>
          </p:nvPr>
        </p:nvSpPr>
        <p:spPr>
          <a:xfrm>
            <a:off x="451645" y="1738313"/>
            <a:ext cx="8915400" cy="48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ea typeface="HarmonyOS Sans SC" panose="00000500000000000000" pitchFamily="2" charset="-122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118" name="Google Shape;118;p17"/>
          <p:cNvSpPr txBox="1">
            <a:spLocks noGrp="1"/>
          </p:cNvSpPr>
          <p:nvPr>
            <p:ph type="body" idx="2"/>
          </p:nvPr>
        </p:nvSpPr>
        <p:spPr>
          <a:xfrm>
            <a:off x="451644" y="2500313"/>
            <a:ext cx="8915401" cy="770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>
                <a:ea typeface="HarmonyOS Sans SC" panose="00000500000000000000" pitchFamily="2" charset="-122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119" name="Google Shape;119;p17"/>
          <p:cNvSpPr txBox="1">
            <a:spLocks noGrp="1"/>
          </p:cNvSpPr>
          <p:nvPr>
            <p:ph type="body" idx="3"/>
          </p:nvPr>
        </p:nvSpPr>
        <p:spPr>
          <a:xfrm>
            <a:off x="10046493" y="1738313"/>
            <a:ext cx="9607549" cy="48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ea typeface="HarmonyOS Sans SC" panose="00000500000000000000" pitchFamily="2" charset="-122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120" name="Google Shape;120;p17"/>
          <p:cNvSpPr txBox="1">
            <a:spLocks noGrp="1"/>
          </p:cNvSpPr>
          <p:nvPr>
            <p:ph type="body" idx="4"/>
          </p:nvPr>
        </p:nvSpPr>
        <p:spPr>
          <a:xfrm>
            <a:off x="10052842" y="2500313"/>
            <a:ext cx="9601200" cy="770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>
                <a:ea typeface="HarmonyOS Sans SC" panose="00000500000000000000" pitchFamily="2" charset="-122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121" name="Google Shape;121;p17"/>
          <p:cNvSpPr txBox="1">
            <a:spLocks noGrp="1"/>
          </p:cNvSpPr>
          <p:nvPr>
            <p:ph type="dt" idx="10"/>
          </p:nvPr>
        </p:nvSpPr>
        <p:spPr>
          <a:xfrm>
            <a:off x="451644" y="10448926"/>
            <a:ext cx="4523144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22" name="Google Shape;122;p17"/>
          <p:cNvSpPr txBox="1">
            <a:spLocks noGrp="1"/>
          </p:cNvSpPr>
          <p:nvPr>
            <p:ph type="ftr" idx="11"/>
          </p:nvPr>
        </p:nvSpPr>
        <p:spPr>
          <a:xfrm>
            <a:off x="6660087" y="10482263"/>
            <a:ext cx="6785511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23" name="Google Shape;123;p17"/>
          <p:cNvSpPr txBox="1">
            <a:spLocks noGrp="1"/>
          </p:cNvSpPr>
          <p:nvPr>
            <p:ph type="sldNum" idx="12"/>
          </p:nvPr>
        </p:nvSpPr>
        <p:spPr>
          <a:xfrm>
            <a:off x="15130898" y="10482263"/>
            <a:ext cx="4523145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4" name="Google Shape;124;p17"/>
          <p:cNvSpPr txBox="1">
            <a:spLocks noGrp="1"/>
          </p:cNvSpPr>
          <p:nvPr>
            <p:ph type="title"/>
          </p:nvPr>
        </p:nvSpPr>
        <p:spPr>
          <a:xfrm>
            <a:off x="451645" y="601664"/>
            <a:ext cx="18271223" cy="8620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ea typeface="HarmonyOS Sans SC" panose="00000500000000000000" pitchFamily="2" charset="-122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>
          <p15:clr>
            <a:srgbClr val="FBAE40"/>
          </p15:clr>
        </p15:guide>
        <p15:guide id="2" pos="633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9"/>
          <p:cNvSpPr txBox="1">
            <a:spLocks noGrp="1"/>
          </p:cNvSpPr>
          <p:nvPr>
            <p:ph type="ctrTitle"/>
          </p:nvPr>
        </p:nvSpPr>
        <p:spPr>
          <a:xfrm>
            <a:off x="2513212" y="1851025"/>
            <a:ext cx="15079266" cy="3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1"/>
              <a:buFont typeface="Arial"/>
              <a:buNone/>
              <a:defRPr sz="6001">
                <a:ea typeface="HarmonyOS Sans SC" panose="00000500000000000000" pitchFamily="2" charset="-122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47" name="Google Shape;147;p19"/>
          <p:cNvSpPr txBox="1">
            <a:spLocks noGrp="1"/>
          </p:cNvSpPr>
          <p:nvPr>
            <p:ph type="subTitle" idx="1"/>
          </p:nvPr>
        </p:nvSpPr>
        <p:spPr>
          <a:xfrm>
            <a:off x="2513212" y="5940425"/>
            <a:ext cx="15079266" cy="27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Arial"/>
                <a:ea typeface="HarmonyOS Sans SC" panose="00000500000000000000" pitchFamily="2" charset="-122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 dirty="0"/>
          </a:p>
        </p:txBody>
      </p:sp>
      <p:sp>
        <p:nvSpPr>
          <p:cNvPr id="148" name="Google Shape;148;p19"/>
          <p:cNvSpPr txBox="1">
            <a:spLocks noGrp="1"/>
          </p:cNvSpPr>
          <p:nvPr>
            <p:ph type="dt" idx="10"/>
          </p:nvPr>
        </p:nvSpPr>
        <p:spPr>
          <a:xfrm>
            <a:off x="451644" y="10448926"/>
            <a:ext cx="4523144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49" name="Google Shape;149;p19"/>
          <p:cNvSpPr txBox="1">
            <a:spLocks noGrp="1"/>
          </p:cNvSpPr>
          <p:nvPr>
            <p:ph type="ftr" idx="11"/>
          </p:nvPr>
        </p:nvSpPr>
        <p:spPr>
          <a:xfrm>
            <a:off x="6660087" y="10482263"/>
            <a:ext cx="6785511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50" name="Google Shape;150;p19"/>
          <p:cNvSpPr txBox="1">
            <a:spLocks noGrp="1"/>
          </p:cNvSpPr>
          <p:nvPr>
            <p:ph type="sldNum" idx="12"/>
          </p:nvPr>
        </p:nvSpPr>
        <p:spPr>
          <a:xfrm>
            <a:off x="15130898" y="10482263"/>
            <a:ext cx="4523145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0"/>
          <p:cNvSpPr txBox="1">
            <a:spLocks noGrp="1"/>
          </p:cNvSpPr>
          <p:nvPr>
            <p:ph type="title"/>
          </p:nvPr>
        </p:nvSpPr>
        <p:spPr>
          <a:xfrm>
            <a:off x="1371709" y="2819401"/>
            <a:ext cx="17341633" cy="4703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1"/>
              <a:buFont typeface="Arial"/>
              <a:buNone/>
              <a:defRPr sz="6001">
                <a:ea typeface="HarmonyOS Sans SC" panose="00000500000000000000" pitchFamily="2" charset="-122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53" name="Google Shape;153;p20"/>
          <p:cNvSpPr txBox="1">
            <a:spLocks noGrp="1"/>
          </p:cNvSpPr>
          <p:nvPr>
            <p:ph type="body" idx="1"/>
          </p:nvPr>
        </p:nvSpPr>
        <p:spPr>
          <a:xfrm>
            <a:off x="1371709" y="7567613"/>
            <a:ext cx="17341633" cy="2474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Arial"/>
                <a:ea typeface="HarmonyOS Sans SC" panose="00000500000000000000" pitchFamily="2" charset="-122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 dirty="0"/>
          </a:p>
        </p:txBody>
      </p:sp>
      <p:sp>
        <p:nvSpPr>
          <p:cNvPr id="154" name="Google Shape;154;p20"/>
          <p:cNvSpPr txBox="1">
            <a:spLocks noGrp="1"/>
          </p:cNvSpPr>
          <p:nvPr>
            <p:ph type="dt" idx="10"/>
          </p:nvPr>
        </p:nvSpPr>
        <p:spPr>
          <a:xfrm>
            <a:off x="451644" y="10448926"/>
            <a:ext cx="4523144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55" name="Google Shape;155;p20"/>
          <p:cNvSpPr txBox="1">
            <a:spLocks noGrp="1"/>
          </p:cNvSpPr>
          <p:nvPr>
            <p:ph type="ftr" idx="11"/>
          </p:nvPr>
        </p:nvSpPr>
        <p:spPr>
          <a:xfrm>
            <a:off x="6660087" y="10482263"/>
            <a:ext cx="6785511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56" name="Google Shape;156;p20"/>
          <p:cNvSpPr txBox="1">
            <a:spLocks noGrp="1"/>
          </p:cNvSpPr>
          <p:nvPr>
            <p:ph type="sldNum" idx="12"/>
          </p:nvPr>
        </p:nvSpPr>
        <p:spPr>
          <a:xfrm>
            <a:off x="15130898" y="10482263"/>
            <a:ext cx="4523145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1" descr="image3-filtere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56250" y="4740275"/>
            <a:ext cx="16871223" cy="6678911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 txBox="1">
            <a:spLocks noGrp="1"/>
          </p:cNvSpPr>
          <p:nvPr>
            <p:ph type="title"/>
          </p:nvPr>
        </p:nvSpPr>
        <p:spPr>
          <a:xfrm>
            <a:off x="451645" y="601664"/>
            <a:ext cx="19202398" cy="8620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ea typeface="HarmonyOS Sans SC" panose="00000500000000000000" pitchFamily="2" charset="-122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60" name="Google Shape;160;p21"/>
          <p:cNvSpPr txBox="1">
            <a:spLocks noGrp="1"/>
          </p:cNvSpPr>
          <p:nvPr>
            <p:ph type="body" idx="1"/>
          </p:nvPr>
        </p:nvSpPr>
        <p:spPr>
          <a:xfrm>
            <a:off x="451644" y="1768475"/>
            <a:ext cx="19202399" cy="8418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>
                <a:ea typeface="HarmonyOS Sans SC" panose="00000500000000000000" pitchFamily="2" charset="-122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161" name="Google Shape;161;p21"/>
          <p:cNvSpPr txBox="1">
            <a:spLocks noGrp="1"/>
          </p:cNvSpPr>
          <p:nvPr>
            <p:ph type="dt" idx="10"/>
          </p:nvPr>
        </p:nvSpPr>
        <p:spPr>
          <a:xfrm>
            <a:off x="451644" y="10448926"/>
            <a:ext cx="4523144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62" name="Google Shape;162;p21"/>
          <p:cNvSpPr txBox="1">
            <a:spLocks noGrp="1"/>
          </p:cNvSpPr>
          <p:nvPr>
            <p:ph type="ftr" idx="11"/>
          </p:nvPr>
        </p:nvSpPr>
        <p:spPr>
          <a:xfrm>
            <a:off x="6660087" y="10482263"/>
            <a:ext cx="6785511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63" name="Google Shape;163;p21"/>
          <p:cNvSpPr txBox="1">
            <a:spLocks noGrp="1"/>
          </p:cNvSpPr>
          <p:nvPr>
            <p:ph type="sldNum" idx="12"/>
          </p:nvPr>
        </p:nvSpPr>
        <p:spPr>
          <a:xfrm>
            <a:off x="15130898" y="10482263"/>
            <a:ext cx="4523145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>
          <p15:clr>
            <a:srgbClr val="FBAE40"/>
          </p15:clr>
        </p15:guide>
        <p15:guide id="2" pos="633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 txBox="1">
            <a:spLocks noGrp="1"/>
          </p:cNvSpPr>
          <p:nvPr>
            <p:ph type="title"/>
          </p:nvPr>
        </p:nvSpPr>
        <p:spPr>
          <a:xfrm>
            <a:off x="451644" y="625475"/>
            <a:ext cx="741821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>
                <a:ea typeface="HarmonyOS Sans SC" panose="00000500000000000000" pitchFamily="2" charset="-122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66" name="Google Shape;166;p22"/>
          <p:cNvSpPr txBox="1">
            <a:spLocks noGrp="1"/>
          </p:cNvSpPr>
          <p:nvPr>
            <p:ph type="body" idx="1"/>
          </p:nvPr>
        </p:nvSpPr>
        <p:spPr>
          <a:xfrm>
            <a:off x="8547776" y="625475"/>
            <a:ext cx="10178267" cy="9039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  <a:defRPr sz="3200">
                <a:ea typeface="HarmonyOS Sans SC" panose="00000500000000000000" pitchFamily="2" charset="-122"/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 dirty="0"/>
          </a:p>
        </p:txBody>
      </p:sp>
      <p:sp>
        <p:nvSpPr>
          <p:cNvPr id="167" name="Google Shape;167;p22"/>
          <p:cNvSpPr txBox="1">
            <a:spLocks noGrp="1"/>
          </p:cNvSpPr>
          <p:nvPr>
            <p:ph type="body" idx="2"/>
          </p:nvPr>
        </p:nvSpPr>
        <p:spPr>
          <a:xfrm>
            <a:off x="451644" y="2911475"/>
            <a:ext cx="7418215" cy="6767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ea typeface="HarmonyOS Sans SC" panose="00000500000000000000" pitchFamily="2" charset="-122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168" name="Google Shape;168;p22"/>
          <p:cNvSpPr txBox="1">
            <a:spLocks noGrp="1"/>
          </p:cNvSpPr>
          <p:nvPr>
            <p:ph type="dt" idx="10"/>
          </p:nvPr>
        </p:nvSpPr>
        <p:spPr>
          <a:xfrm>
            <a:off x="451644" y="10448926"/>
            <a:ext cx="4523144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69" name="Google Shape;169;p22"/>
          <p:cNvSpPr txBox="1">
            <a:spLocks noGrp="1"/>
          </p:cNvSpPr>
          <p:nvPr>
            <p:ph type="ftr" idx="11"/>
          </p:nvPr>
        </p:nvSpPr>
        <p:spPr>
          <a:xfrm>
            <a:off x="6660087" y="10482263"/>
            <a:ext cx="6785511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70" name="Google Shape;170;p22"/>
          <p:cNvSpPr txBox="1">
            <a:spLocks noGrp="1"/>
          </p:cNvSpPr>
          <p:nvPr>
            <p:ph type="sldNum" idx="12"/>
          </p:nvPr>
        </p:nvSpPr>
        <p:spPr>
          <a:xfrm>
            <a:off x="15130898" y="10482263"/>
            <a:ext cx="4523145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4"/>
          <p:cNvSpPr txBox="1">
            <a:spLocks noGrp="1"/>
          </p:cNvSpPr>
          <p:nvPr>
            <p:ph type="dt" idx="10"/>
          </p:nvPr>
        </p:nvSpPr>
        <p:spPr>
          <a:xfrm>
            <a:off x="451644" y="10448926"/>
            <a:ext cx="4523144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78" name="Google Shape;178;p24"/>
          <p:cNvSpPr txBox="1">
            <a:spLocks noGrp="1"/>
          </p:cNvSpPr>
          <p:nvPr>
            <p:ph type="ftr" idx="11"/>
          </p:nvPr>
        </p:nvSpPr>
        <p:spPr>
          <a:xfrm>
            <a:off x="6660087" y="10482263"/>
            <a:ext cx="6785511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79" name="Google Shape;179;p24"/>
          <p:cNvSpPr txBox="1">
            <a:spLocks noGrp="1"/>
          </p:cNvSpPr>
          <p:nvPr>
            <p:ph type="sldNum" idx="12"/>
          </p:nvPr>
        </p:nvSpPr>
        <p:spPr>
          <a:xfrm>
            <a:off x="15130898" y="10482263"/>
            <a:ext cx="4523145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"/>
          <p:cNvSpPr txBox="1">
            <a:spLocks noGrp="1"/>
          </p:cNvSpPr>
          <p:nvPr>
            <p:ph type="title"/>
          </p:nvPr>
        </p:nvSpPr>
        <p:spPr>
          <a:xfrm>
            <a:off x="451644" y="854075"/>
            <a:ext cx="7418215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ea typeface="HarmonyOS Sans SC" panose="00000500000000000000" pitchFamily="2" charset="-122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82" name="Google Shape;182;p25"/>
          <p:cNvSpPr>
            <a:spLocks noGrp="1"/>
          </p:cNvSpPr>
          <p:nvPr>
            <p:ph type="pic" idx="2"/>
          </p:nvPr>
        </p:nvSpPr>
        <p:spPr>
          <a:xfrm>
            <a:off x="8547776" y="854076"/>
            <a:ext cx="11106267" cy="8810626"/>
          </a:xfrm>
          <a:prstGeom prst="rect">
            <a:avLst/>
          </a:prstGeom>
          <a:noFill/>
          <a:ln>
            <a:noFill/>
          </a:ln>
        </p:spPr>
      </p:sp>
      <p:sp>
        <p:nvSpPr>
          <p:cNvPr id="183" name="Google Shape;183;p25"/>
          <p:cNvSpPr txBox="1">
            <a:spLocks noGrp="1"/>
          </p:cNvSpPr>
          <p:nvPr>
            <p:ph type="body" idx="1"/>
          </p:nvPr>
        </p:nvSpPr>
        <p:spPr>
          <a:xfrm>
            <a:off x="451644" y="2911476"/>
            <a:ext cx="7418215" cy="6767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ea typeface="HarmonyOS Sans SC" panose="00000500000000000000" pitchFamily="2" charset="-122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184" name="Google Shape;184;p25"/>
          <p:cNvSpPr txBox="1">
            <a:spLocks noGrp="1"/>
          </p:cNvSpPr>
          <p:nvPr>
            <p:ph type="dt" idx="10"/>
          </p:nvPr>
        </p:nvSpPr>
        <p:spPr>
          <a:xfrm>
            <a:off x="451644" y="10448926"/>
            <a:ext cx="4523144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85" name="Google Shape;185;p25"/>
          <p:cNvSpPr txBox="1">
            <a:spLocks noGrp="1"/>
          </p:cNvSpPr>
          <p:nvPr>
            <p:ph type="ftr" idx="11"/>
          </p:nvPr>
        </p:nvSpPr>
        <p:spPr>
          <a:xfrm>
            <a:off x="6660087" y="10482263"/>
            <a:ext cx="6785511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86" name="Google Shape;186;p25"/>
          <p:cNvSpPr txBox="1">
            <a:spLocks noGrp="1"/>
          </p:cNvSpPr>
          <p:nvPr>
            <p:ph type="sldNum" idx="12"/>
          </p:nvPr>
        </p:nvSpPr>
        <p:spPr>
          <a:xfrm>
            <a:off x="15130898" y="10482263"/>
            <a:ext cx="4523145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451645" y="601664"/>
            <a:ext cx="17144999" cy="8620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1"/>
          </p:nvPr>
        </p:nvSpPr>
        <p:spPr>
          <a:xfrm>
            <a:off x="451644" y="1844675"/>
            <a:ext cx="19202399" cy="8342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99" name="Google Shape;99;p14"/>
          <p:cNvSpPr txBox="1">
            <a:spLocks noGrp="1"/>
          </p:cNvSpPr>
          <p:nvPr>
            <p:ph type="dt" idx="10"/>
          </p:nvPr>
        </p:nvSpPr>
        <p:spPr>
          <a:xfrm>
            <a:off x="451644" y="10448926"/>
            <a:ext cx="4523144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HarmonyOS Sans SC" panose="00000500000000000000" pitchFamily="2" charset="-122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00" name="Google Shape;100;p14"/>
          <p:cNvSpPr txBox="1">
            <a:spLocks noGrp="1"/>
          </p:cNvSpPr>
          <p:nvPr>
            <p:ph type="ftr" idx="11"/>
          </p:nvPr>
        </p:nvSpPr>
        <p:spPr>
          <a:xfrm>
            <a:off x="6660087" y="10482263"/>
            <a:ext cx="6785511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HarmonyOS Sans SC" panose="00000500000000000000" pitchFamily="2" charset="-122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ru-RU" dirty="0">
              <a:latin typeface="HarmonyOS Sans SC" panose="00000500000000000000" pitchFamily="2" charset="-122"/>
            </a:endParaRPr>
          </a:p>
        </p:txBody>
      </p:sp>
      <p:sp>
        <p:nvSpPr>
          <p:cNvPr id="101" name="Google Shape;101;p14"/>
          <p:cNvSpPr txBox="1">
            <a:spLocks noGrp="1"/>
          </p:cNvSpPr>
          <p:nvPr>
            <p:ph type="sldNum" idx="12"/>
          </p:nvPr>
        </p:nvSpPr>
        <p:spPr>
          <a:xfrm>
            <a:off x="15130898" y="10482263"/>
            <a:ext cx="4523145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HarmonyOS Sans SC" panose="00000500000000000000" pitchFamily="2" charset="-122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" name="Google Shape;102;p14"/>
          <p:cNvPicPr preferRelativeResize="0"/>
          <p:nvPr/>
        </p:nvPicPr>
        <p:blipFill rotWithShape="1">
          <a:blip r:embed="rId14">
            <a:alphaModFix/>
          </a:blip>
          <a:srcRect t="-67264" r="-1512" b="-72026"/>
          <a:stretch/>
        </p:blipFill>
        <p:spPr>
          <a:xfrm>
            <a:off x="17977644" y="207624"/>
            <a:ext cx="1867985" cy="39721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4" r:id="rId4"/>
    <p:sldLayoutId id="2147483665" r:id="rId5"/>
    <p:sldLayoutId id="2147483666" r:id="rId6"/>
    <p:sldLayoutId id="2147483667" r:id="rId7"/>
    <p:sldLayoutId id="2147483669" r:id="rId8"/>
    <p:sldLayoutId id="2147483670" r:id="rId9"/>
    <p:sldLayoutId id="2147483671" r:id="rId10"/>
    <p:sldLayoutId id="2147483672" r:id="rId11"/>
    <p:sldLayoutId id="2147483675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HarmonyOS Sans SC" panose="00000500000000000000" pitchFamily="2" charset="-122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HarmonyOS Sans SC" panose="00000500000000000000" pitchFamily="2" charset="-122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8"/>
          <p:cNvSpPr txBox="1">
            <a:spLocks noGrp="1"/>
          </p:cNvSpPr>
          <p:nvPr>
            <p:ph type="ctrTitle"/>
          </p:nvPr>
        </p:nvSpPr>
        <p:spPr>
          <a:xfrm>
            <a:off x="7315200" y="4193329"/>
            <a:ext cx="12324957" cy="2285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ru-RU" sz="11000" dirty="0">
                <a:solidFill>
                  <a:schemeClr val="bg1"/>
                </a:solidFill>
                <a:latin typeface="+mj-lt"/>
                <a:ea typeface="HarmonyOS Sans SC Black" panose="00000A00000000000000" pitchFamily="2" charset="-122"/>
              </a:rPr>
              <a:t>Заявка кандидата</a:t>
            </a:r>
            <a:endParaRPr sz="11000" dirty="0">
              <a:solidFill>
                <a:schemeClr val="bg1"/>
              </a:solidFill>
              <a:latin typeface="+mj-lt"/>
              <a:ea typeface="HarmonyOS Sans SC Black" panose="00000A00000000000000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2437" y="601663"/>
            <a:ext cx="19200813" cy="862012"/>
          </a:xfrm>
        </p:spPr>
        <p:txBody>
          <a:bodyPr/>
          <a:lstStyle/>
          <a:p>
            <a:r>
              <a:rPr lang="ru-RU" dirty="0">
                <a:latin typeface="+mj-lt"/>
              </a:rPr>
              <a:t>ПРОГНОЗ ПО ОКУПАЕМОСТИ И ИНВЕСТИЦИИ В ПРОЕКТ</a:t>
            </a:r>
          </a:p>
        </p:txBody>
      </p:sp>
      <p:graphicFrame>
        <p:nvGraphicFramePr>
          <p:cNvPr id="5" name="Group 1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763890"/>
              </p:ext>
            </p:extLst>
          </p:nvPr>
        </p:nvGraphicFramePr>
        <p:xfrm>
          <a:off x="451645" y="1616239"/>
          <a:ext cx="17751115" cy="5039985"/>
        </p:xfrm>
        <a:graphic>
          <a:graphicData uri="http://schemas.openxmlformats.org/drawingml/2006/table">
            <a:tbl>
              <a:tblPr/>
              <a:tblGrid>
                <a:gridCol w="4120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0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941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786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476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21832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Payback period of the project</a:t>
                      </a: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/ Срок окупаемости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(необходимо выбрать соответствующие показатели) </a:t>
                      </a:r>
                    </a:p>
                  </a:txBody>
                  <a:tcPr marL="154019" marR="154019" marT="77010" marB="7701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50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+mn-lt"/>
                          <a:ea typeface="Calibri"/>
                        </a:rPr>
                        <a:t>Срок окупаемости</a:t>
                      </a:r>
                      <a:endParaRPr lang="ru-RU" sz="20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115515" marR="115515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&gt; </a:t>
                      </a:r>
                      <a:r>
                        <a:rPr lang="en-US" sz="1800" dirty="0">
                          <a:effectLst/>
                          <a:latin typeface="+mn-lt"/>
                          <a:ea typeface="Calibri"/>
                        </a:rPr>
                        <a:t>7</a:t>
                      </a: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 лет</a:t>
                      </a:r>
                    </a:p>
                  </a:txBody>
                  <a:tcPr marL="115515" marR="115515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&gt; 4 лет</a:t>
                      </a:r>
                    </a:p>
                  </a:txBody>
                  <a:tcPr marL="115515" marR="115515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2-4 года</a:t>
                      </a:r>
                    </a:p>
                  </a:txBody>
                  <a:tcPr marL="115515" marR="115515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&lt; </a:t>
                      </a:r>
                      <a:r>
                        <a:rPr lang="en-US" sz="1800" dirty="0">
                          <a:effectLst/>
                          <a:latin typeface="+mn-lt"/>
                          <a:ea typeface="Calibri"/>
                        </a:rPr>
                        <a:t>2</a:t>
                      </a: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 лет</a:t>
                      </a:r>
                    </a:p>
                  </a:txBody>
                  <a:tcPr marL="115515" marR="115515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79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+mn-lt"/>
                          <a:ea typeface="Calibri"/>
                        </a:rPr>
                        <a:t>Собственные средства вложенные в проект</a:t>
                      </a:r>
                      <a:endParaRPr lang="ru-RU" sz="20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115515" marR="115515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&lt; 30%</a:t>
                      </a:r>
                    </a:p>
                  </a:txBody>
                  <a:tcPr marL="115515" marR="115515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&lt; 50%</a:t>
                      </a:r>
                    </a:p>
                  </a:txBody>
                  <a:tcPr marL="115515" marR="115515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&gt; 50%</a:t>
                      </a:r>
                    </a:p>
                  </a:txBody>
                  <a:tcPr marL="115515" marR="115515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&gt; 85%</a:t>
                      </a:r>
                    </a:p>
                  </a:txBody>
                  <a:tcPr marL="115515" marR="115515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79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Кол-во инвестиционных проектов в настоящее время</a:t>
                      </a:r>
                    </a:p>
                  </a:txBody>
                  <a:tcPr marL="115515" marR="115515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&gt;3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&gt;2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&gt;1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&gt;0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8EB52793-9D0B-4AE6-B700-1E5E8CBEC0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330126"/>
              </p:ext>
            </p:extLst>
          </p:nvPr>
        </p:nvGraphicFramePr>
        <p:xfrm>
          <a:off x="451645" y="6808788"/>
          <a:ext cx="17751114" cy="3050573"/>
        </p:xfrm>
        <a:graphic>
          <a:graphicData uri="http://schemas.openxmlformats.org/drawingml/2006/table">
            <a:tbl>
              <a:tblPr firstRow="1" firstCol="1" bandRow="1"/>
              <a:tblGrid>
                <a:gridCol w="4436403">
                  <a:extLst>
                    <a:ext uri="{9D8B030D-6E8A-4147-A177-3AD203B41FA5}">
                      <a16:colId xmlns:a16="http://schemas.microsoft.com/office/drawing/2014/main" val="3901101260"/>
                    </a:ext>
                  </a:extLst>
                </a:gridCol>
                <a:gridCol w="4438237">
                  <a:extLst>
                    <a:ext uri="{9D8B030D-6E8A-4147-A177-3AD203B41FA5}">
                      <a16:colId xmlns:a16="http://schemas.microsoft.com/office/drawing/2014/main" val="3086820332"/>
                    </a:ext>
                  </a:extLst>
                </a:gridCol>
                <a:gridCol w="4438237">
                  <a:extLst>
                    <a:ext uri="{9D8B030D-6E8A-4147-A177-3AD203B41FA5}">
                      <a16:colId xmlns:a16="http://schemas.microsoft.com/office/drawing/2014/main" val="2643806892"/>
                    </a:ext>
                  </a:extLst>
                </a:gridCol>
                <a:gridCol w="4438237">
                  <a:extLst>
                    <a:ext uri="{9D8B030D-6E8A-4147-A177-3AD203B41FA5}">
                      <a16:colId xmlns:a16="http://schemas.microsoft.com/office/drawing/2014/main" val="3071938676"/>
                    </a:ext>
                  </a:extLst>
                </a:gridCol>
              </a:tblGrid>
              <a:tr h="7023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  <a:sym typeface="Arial"/>
                        </a:rPr>
                        <a:t>Инвестиции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  <a:sym typeface="Arial"/>
                        </a:rPr>
                        <a:t>Всего (Млн Руб.)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  <a:sym typeface="Arial"/>
                        </a:rPr>
                        <a:t>Собственные средства 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  <a:sym typeface="Arial"/>
                        </a:rPr>
                        <a:t>(%)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  <a:sym typeface="Arial"/>
                        </a:rPr>
                        <a:t>Кредитная линия 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  <a:sym typeface="Arial"/>
                        </a:rPr>
                        <a:t>(%)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753038"/>
                  </a:ext>
                </a:extLst>
              </a:tr>
              <a:tr h="11741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  <a:sym typeface="Arial"/>
                        </a:rPr>
                        <a:t>Оборотный средства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ru-RU" sz="18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+mn-cs"/>
                          <a:sym typeface="Arial"/>
                        </a:rPr>
                        <a:t>00</a:t>
                      </a:r>
                      <a:r>
                        <a:rPr lang="en-US" sz="18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+mn-cs"/>
                          <a:sym typeface="Arial"/>
                        </a:rPr>
                        <a:t>0 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  <a:sym typeface="Arial"/>
                        </a:rPr>
                        <a:t>Млн </a:t>
                      </a:r>
                      <a:r>
                        <a:rPr kumimoji="0" lang="ru-RU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  <a:sym typeface="Arial"/>
                        </a:rPr>
                        <a:t>Руб</a:t>
                      </a:r>
                      <a:endParaRPr lang="ru-RU" sz="1800" b="0" i="0" u="none" strike="noStrike" cap="none" dirty="0"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ru-RU" sz="18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+mn-cs"/>
                          <a:sym typeface="Arial"/>
                        </a:rPr>
                        <a:t>0</a:t>
                      </a:r>
                      <a:r>
                        <a:rPr lang="en-US" sz="18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+mn-cs"/>
                          <a:sym typeface="Arial"/>
                        </a:rPr>
                        <a:t>0%</a:t>
                      </a:r>
                      <a:endParaRPr lang="ru-RU" sz="1800" b="0" i="0" u="none" strike="noStrike" cap="none" dirty="0"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ru-RU" sz="18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+mn-cs"/>
                          <a:sym typeface="Arial"/>
                        </a:rPr>
                        <a:t>0</a:t>
                      </a:r>
                      <a:r>
                        <a:rPr lang="en-US" sz="18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+mn-cs"/>
                          <a:sym typeface="Arial"/>
                        </a:rPr>
                        <a:t>0%</a:t>
                      </a:r>
                      <a:endParaRPr lang="ru-RU" sz="1800" b="0" i="0" u="none" strike="noStrike" cap="none" dirty="0"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235870"/>
                  </a:ext>
                </a:extLst>
              </a:tr>
              <a:tr h="11741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  <a:sym typeface="Arial"/>
                        </a:rPr>
                        <a:t>Инвестиции в здание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ru-RU" sz="18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+mn-cs"/>
                          <a:sym typeface="Arial"/>
                        </a:rPr>
                        <a:t>00</a:t>
                      </a:r>
                      <a:r>
                        <a:rPr lang="en-US" sz="18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+mn-cs"/>
                          <a:sym typeface="Arial"/>
                        </a:rPr>
                        <a:t>0 </a:t>
                      </a:r>
                      <a:r>
                        <a:rPr lang="ru-RU" sz="18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+mn-cs"/>
                          <a:sym typeface="Arial"/>
                        </a:rPr>
                        <a:t>Млн </a:t>
                      </a:r>
                      <a:r>
                        <a:rPr lang="ru-RU" sz="1800" b="0" i="0" u="none" strike="noStrike" cap="none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+mn-cs"/>
                          <a:sym typeface="Arial"/>
                        </a:rPr>
                        <a:t>Руб</a:t>
                      </a:r>
                      <a:endParaRPr lang="ru-RU" sz="1800" b="0" i="0" u="none" strike="noStrike" cap="none" dirty="0"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en-US" sz="18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+mn-cs"/>
                          <a:sym typeface="Arial"/>
                        </a:rPr>
                        <a:t>00%</a:t>
                      </a:r>
                      <a:endParaRPr lang="ru-RU" sz="1800" b="0" i="0" u="none" strike="noStrike" cap="none" dirty="0"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ru-RU" sz="18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+mn-cs"/>
                          <a:sym typeface="Arial"/>
                        </a:rPr>
                        <a:t> 0</a:t>
                      </a:r>
                      <a:r>
                        <a:rPr lang="en-US" sz="18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+mn-cs"/>
                          <a:sym typeface="Arial"/>
                        </a:rPr>
                        <a:t>0%</a:t>
                      </a:r>
                      <a:endParaRPr lang="ru-RU" sz="1800" b="0" i="0" u="none" strike="noStrike" cap="none" dirty="0"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297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8771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049" y="754047"/>
            <a:ext cx="19202398" cy="862011"/>
          </a:xfrm>
        </p:spPr>
        <p:txBody>
          <a:bodyPr/>
          <a:lstStyle/>
          <a:p>
            <a:r>
              <a:rPr lang="ru-RU" dirty="0">
                <a:latin typeface="+mj-lt"/>
              </a:rPr>
              <a:t>ПРОГНОЗНЫЙ ОТЧЕТ О ПРИБЫЛЯХ И УБЫТКАХ</a:t>
            </a:r>
          </a:p>
        </p:txBody>
      </p:sp>
      <p:graphicFrame>
        <p:nvGraphicFramePr>
          <p:cNvPr id="5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574996"/>
              </p:ext>
            </p:extLst>
          </p:nvPr>
        </p:nvGraphicFramePr>
        <p:xfrm>
          <a:off x="763490" y="1740469"/>
          <a:ext cx="9618761" cy="5952096"/>
        </p:xfrm>
        <a:graphic>
          <a:graphicData uri="http://schemas.openxmlformats.org/drawingml/2006/table">
            <a:tbl>
              <a:tblPr/>
              <a:tblGrid>
                <a:gridCol w="54806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93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93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93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530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Отдел продаж а/м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Итого 2025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Итого 2026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Итого 2027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Розничные продажи Штуки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Розничные продажи Выручка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Розничные продажи Валовая Прибыль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Оптовые продажи Штуки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Оптовые продажи Выручка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Оптовые продажи Валовая Прибыль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5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Доходы от продажи страховых/кредитных услуг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Продажа аксессуаров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50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Прочие доходы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Переменные расходы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Расходы на персонал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Постоянные расходы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24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Итого прибыль от продаж новых а/м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813" marR="4813" marT="48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9530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Отдел продаж подержанных а/м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Продажи Штуки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Продажи Выручка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Продажи Валовая Прибыль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Другие доходы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Переменные расходы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3062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Расходы на персонал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Постоянные расходы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40567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Итого прибыль от продаж подержанных а/м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graphicFrame>
        <p:nvGraphicFramePr>
          <p:cNvPr id="6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639868"/>
              </p:ext>
            </p:extLst>
          </p:nvPr>
        </p:nvGraphicFramePr>
        <p:xfrm>
          <a:off x="10553701" y="1740455"/>
          <a:ext cx="8562099" cy="8446151"/>
        </p:xfrm>
        <a:graphic>
          <a:graphicData uri="http://schemas.openxmlformats.org/drawingml/2006/table">
            <a:tbl>
              <a:tblPr/>
              <a:tblGrid>
                <a:gridCol w="48785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78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78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78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183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Механический цех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Итого 2025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Итого 2026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Итого 2027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Продажи Часы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Продажи Заказ наряды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Продажи Выручка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Продажи Валовая Прибыль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Другие доходы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Расходы на персонал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Постоянные расходы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Итого прибыль механического цеха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5654" marR="5654" marT="56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5654" marR="5654" marT="56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5654" marR="5654" marT="56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5654" marR="5654" marT="56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2183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Кузовной цех (при наличии)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Продажи Часы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Продажи Заказ наряды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Продажи Выручка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Продажи Валовая Прибыль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Другие дохды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Расходы на персонал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Постоянные расходы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Итого прибыль кузовного цеха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5654" marR="5654" marT="56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5654" marR="5654" marT="56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5654" marR="5654" marT="56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5654" marR="5654" marT="56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52183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Продажи з/ч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Продажи з/ч выручка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Продажи з/ч прибыль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Продажи аксессуаров выручка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Продажи аксессуаров прибыль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Другие доходы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Расходы на персонал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Постоянные расходы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264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Итого прибыль от продажи з/ч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54" marR="5654" marT="56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</a:tbl>
          </a:graphicData>
        </a:graphic>
      </p:graphicFrame>
      <p:graphicFrame>
        <p:nvGraphicFramePr>
          <p:cNvPr id="7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440535"/>
              </p:ext>
            </p:extLst>
          </p:nvPr>
        </p:nvGraphicFramePr>
        <p:xfrm>
          <a:off x="763490" y="7816962"/>
          <a:ext cx="9618758" cy="2369644"/>
        </p:xfrm>
        <a:graphic>
          <a:graphicData uri="http://schemas.openxmlformats.org/drawingml/2006/table">
            <a:tbl>
              <a:tblPr/>
              <a:tblGrid>
                <a:gridCol w="5489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3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4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26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Итоговые данные</a:t>
                      </a:r>
                    </a:p>
                  </a:txBody>
                  <a:tcPr marL="4706" marR="4706" marT="470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706" marR="4706" marT="470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706" marR="4706" marT="470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706" marR="4706" marT="470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2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Итого прибыль отделов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2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Административные расходы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2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Расходы на собственность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2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Проценты уплаченные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02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Прочие расходы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6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Итого чистая прибыль периода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06" marR="4706" marT="47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9242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645" y="1004233"/>
            <a:ext cx="19202398" cy="862011"/>
          </a:xfrm>
        </p:spPr>
        <p:txBody>
          <a:bodyPr/>
          <a:lstStyle/>
          <a:p>
            <a:r>
              <a:rPr lang="ru-RU" dirty="0">
                <a:latin typeface="+mj-lt"/>
              </a:rPr>
              <a:t>ИНФОРМАЦИЯ О ПРЕДЛОЖЕНИИ</a:t>
            </a:r>
          </a:p>
        </p:txBody>
      </p:sp>
      <p:graphicFrame>
        <p:nvGraphicFramePr>
          <p:cNvPr id="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901854"/>
              </p:ext>
            </p:extLst>
          </p:nvPr>
        </p:nvGraphicFramePr>
        <p:xfrm>
          <a:off x="451645" y="1988455"/>
          <a:ext cx="18903155" cy="8316662"/>
        </p:xfrm>
        <a:graphic>
          <a:graphicData uri="http://schemas.openxmlformats.org/drawingml/2006/table">
            <a:tbl>
              <a:tblPr/>
              <a:tblGrid>
                <a:gridCol w="2099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242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789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2457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Investment type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Формат инвестиций </a:t>
                      </a:r>
                      <a:r>
                        <a:rPr kumimoji="0" lang="ru-RU" sz="20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+mn-cs"/>
                        </a:rPr>
                        <a:t>(нужное подчеркнуть)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0338" marR="0" lvl="0" indent="-1603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arenR"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Greenfield/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Новое строительство</a:t>
                      </a:r>
                    </a:p>
                    <a:p>
                      <a:pPr marL="160338" marR="0" lvl="0" indent="-1603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2)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Reconstruction/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Реконструкция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  <a:p>
                      <a:pPr marL="160338" marR="0" lvl="0" indent="-1603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3)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Rebranding/</a:t>
                      </a:r>
                      <a:r>
                        <a:rPr kumimoji="0" lang="ru-RU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Ребрендинг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040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Facility type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Тип дилерского центра </a:t>
                      </a:r>
                      <a:r>
                        <a:rPr kumimoji="0" lang="ru-RU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(нужное подчеркнуть)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Mono/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Моно-бренд/</a:t>
                      </a: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Multy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Мульти-бренд / 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0407">
                <a:tc row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Facility details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Данные по помещению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Address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Адрес центра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35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Property status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Статус собственности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04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Landplot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size/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Размер земельного участка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Га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57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Showroom size/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Шоу-</a:t>
                      </a:r>
                      <a:r>
                        <a:rPr kumimoji="0" lang="ru-RU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рум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(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Размер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: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Длина Х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Ширина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)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㎡ </a:t>
                      </a: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(  m x   m)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245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W/S Size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Слесарный цех</a:t>
                      </a:r>
                      <a:b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</a:b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(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Размер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: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Длина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Х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Ширина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)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㎡ </a:t>
                      </a: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(  m x   m)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188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Warehouse size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Склад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(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Размер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: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Длина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Х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Ширина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)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㎡ </a:t>
                      </a: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(  m x   m)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2457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Communications availability (electricity, water, heating)/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Наличие коммуникаций (электричество, вода, отопление)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6040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Terms of launching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Срок готовности к запуску центра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ММ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 ГГГГГ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9221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644" y="642607"/>
            <a:ext cx="19202398" cy="862011"/>
          </a:xfrm>
        </p:spPr>
        <p:txBody>
          <a:bodyPr/>
          <a:lstStyle/>
          <a:p>
            <a:r>
              <a:rPr lang="ru-RU" dirty="0">
                <a:latin typeface="+mj-lt"/>
              </a:rPr>
              <a:t>СРОКИ ВВОДА ОБЪЕКТА В ЭКСПЛУАТАЦИЮ</a:t>
            </a:r>
          </a:p>
        </p:txBody>
      </p:sp>
      <p:graphicFrame>
        <p:nvGraphicFramePr>
          <p:cNvPr id="5" name="Group 1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942887"/>
              </p:ext>
            </p:extLst>
          </p:nvPr>
        </p:nvGraphicFramePr>
        <p:xfrm>
          <a:off x="451644" y="1722986"/>
          <a:ext cx="18103055" cy="8654153"/>
        </p:xfrm>
        <a:graphic>
          <a:graphicData uri="http://schemas.openxmlformats.org/drawingml/2006/table">
            <a:tbl>
              <a:tblPr/>
              <a:tblGrid>
                <a:gridCol w="10861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8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33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1705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Construction schedule/</a:t>
                      </a: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Сроки и этапы строительства</a:t>
                      </a: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07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Stage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Этапы</a:t>
                      </a: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Start/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Начало этапа</a:t>
                      </a: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Finish/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Завершение этапа</a:t>
                      </a: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07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Project development and approvals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Проектирование/Получение разрешительной документации</a:t>
                      </a: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ММ/ ГГГГ</a:t>
                      </a: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ММ / ГГГГ</a:t>
                      </a: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97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Ground works/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Земельные работы</a:t>
                      </a: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98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Basement construction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Фундаментные работы</a:t>
                      </a: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97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Cage construction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Закрытие теплового контура здания</a:t>
                      </a: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2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Interior wall construction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Возведение внутренних стен и перегородок</a:t>
                      </a: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762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Finishing Work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Проведение внутренних и внешних отделочных работ по стандартам бренда</a:t>
                      </a: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97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Technical Audit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Готовность к техническому аудиту</a:t>
                      </a: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093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Start of operation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Начало операционной деятельности центра</a:t>
                      </a: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40379" marR="140379" marT="70190" marB="70190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0631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+mj-lt"/>
              </a:rPr>
              <a:t>КАРТА РОССИИ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2809646" y="1597025"/>
            <a:ext cx="14486397" cy="7927975"/>
            <a:chOff x="251520" y="1423531"/>
            <a:chExt cx="8532827" cy="4669763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1423531"/>
              <a:ext cx="8532827" cy="4669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직사각형 3"/>
            <p:cNvSpPr/>
            <p:nvPr/>
          </p:nvSpPr>
          <p:spPr>
            <a:xfrm rot="20057490">
              <a:off x="1465510" y="2243016"/>
              <a:ext cx="3096344" cy="504056"/>
            </a:xfrm>
            <a:prstGeom prst="rect">
              <a:avLst/>
            </a:prstGeom>
            <a:solidFill>
              <a:srgbClr val="CA001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/>
                <a:t>Пример</a:t>
              </a:r>
            </a:p>
          </p:txBody>
        </p:sp>
        <p:cxnSp>
          <p:nvCxnSpPr>
            <p:cNvPr id="10" name="Прямая со стрелкой 9"/>
            <p:cNvCxnSpPr/>
            <p:nvPr/>
          </p:nvCxnSpPr>
          <p:spPr>
            <a:xfrm>
              <a:off x="7587100" y="3613626"/>
              <a:ext cx="585300" cy="977955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080815" y="2981156"/>
              <a:ext cx="1045479" cy="24622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ru-RU" sz="1000" b="1" dirty="0">
                  <a:solidFill>
                    <a:srgbClr val="FF0000"/>
                  </a:solidFill>
                  <a:ea typeface="Modern H Medium" panose="020B0603000000020004" pitchFamily="34" charset="-128"/>
                </a:rPr>
                <a:t>ПРЕДЛОЖЕНИЕ</a:t>
              </a:r>
            </a:p>
          </p:txBody>
        </p:sp>
        <p:cxnSp>
          <p:nvCxnSpPr>
            <p:cNvPr id="12" name="Прямая со стрелкой 11"/>
            <p:cNvCxnSpPr/>
            <p:nvPr/>
          </p:nvCxnSpPr>
          <p:spPr>
            <a:xfrm flipV="1">
              <a:off x="7623105" y="2276872"/>
              <a:ext cx="693311" cy="1306597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 flipV="1">
              <a:off x="1259632" y="3613628"/>
              <a:ext cx="6258963" cy="185864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774978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645" y="622427"/>
            <a:ext cx="19202398" cy="862011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+mj-lt"/>
              </a:rPr>
              <a:t>КАРТА ГОРОДА </a:t>
            </a:r>
            <a:br>
              <a:rPr lang="ru-RU" dirty="0">
                <a:latin typeface="+mj-lt"/>
              </a:rPr>
            </a:br>
            <a:r>
              <a:rPr lang="ru-RU" sz="2700" dirty="0">
                <a:latin typeface="+mj-lt"/>
              </a:rPr>
              <a:t>(необходимо обозначить расположение других брендов и других точек притяжения) 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2266950" y="2111244"/>
            <a:ext cx="14820900" cy="8175755"/>
            <a:chOff x="323528" y="1234946"/>
            <a:chExt cx="8364152" cy="5410986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1234946"/>
              <a:ext cx="8364152" cy="5410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83568" y="1405225"/>
              <a:ext cx="2160240" cy="631460"/>
            </a:xfrm>
            <a:prstGeom prst="rect">
              <a:avLst/>
            </a:prstGeom>
            <a:solidFill>
              <a:schemeClr val="bg1"/>
            </a:solidFill>
            <a:ln w="3492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>
                  <a:latin typeface="+mn-lt"/>
                  <a:ea typeface="Modern H Medium" panose="020B0603000000020004" pitchFamily="34" charset="-128"/>
                </a:rPr>
                <a:t>Указать расстояния от места нахождения здания по заявке до Ближайших существующих центров</a:t>
              </a:r>
            </a:p>
            <a:p>
              <a:r>
                <a:rPr lang="en-US" dirty="0">
                  <a:latin typeface="+mn-lt"/>
                  <a:ea typeface="Modern H Medium" panose="020B0603000000020004" pitchFamily="34" charset="-128"/>
                </a:rPr>
                <a:t>Chery, </a:t>
              </a:r>
              <a:r>
                <a:rPr lang="en-US" dirty="0" err="1">
                  <a:latin typeface="+mn-lt"/>
                  <a:ea typeface="Modern H Medium" panose="020B0603000000020004" pitchFamily="34" charset="-128"/>
                </a:rPr>
                <a:t>Lifan</a:t>
              </a:r>
              <a:r>
                <a:rPr lang="en-US" dirty="0">
                  <a:latin typeface="+mn-lt"/>
                  <a:ea typeface="Modern H Medium" panose="020B0603000000020004" pitchFamily="34" charset="-128"/>
                </a:rPr>
                <a:t>, Lada, Renault</a:t>
              </a:r>
              <a:endParaRPr lang="ru-RU" dirty="0">
                <a:latin typeface="+mn-lt"/>
                <a:ea typeface="Modern H Medium" panose="020B0603000000020004" pitchFamily="34" charset="-128"/>
              </a:endParaRPr>
            </a:p>
          </p:txBody>
        </p:sp>
        <p:sp>
          <p:nvSpPr>
            <p:cNvPr id="8" name="Выноска 2 7"/>
            <p:cNvSpPr/>
            <p:nvPr/>
          </p:nvSpPr>
          <p:spPr>
            <a:xfrm>
              <a:off x="2432098" y="5877272"/>
              <a:ext cx="2073506" cy="561656"/>
            </a:xfrm>
            <a:prstGeom prst="borderCallout2">
              <a:avLst>
                <a:gd name="adj1" fmla="val 21235"/>
                <a:gd name="adj2" fmla="val 100317"/>
                <a:gd name="adj3" fmla="val -78483"/>
                <a:gd name="adj4" fmla="val 131396"/>
                <a:gd name="adj5" fmla="val -330711"/>
                <a:gd name="adj6" fmla="val 133042"/>
              </a:avLst>
            </a:prstGeom>
            <a:solidFill>
              <a:srgbClr val="CA0010">
                <a:alpha val="40000"/>
              </a:srgbClr>
            </a:solidFill>
            <a:ln w="22225">
              <a:solidFill>
                <a:srgbClr val="CA0010"/>
              </a:solidFill>
              <a:tailEnd type="oval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dirty="0">
                  <a:solidFill>
                    <a:schemeClr val="bg1"/>
                  </a:solidFill>
                </a:rPr>
                <a:t>Предложение</a:t>
              </a:r>
            </a:p>
          </p:txBody>
        </p:sp>
        <p:cxnSp>
          <p:nvCxnSpPr>
            <p:cNvPr id="9" name="Прямая со стрелкой 8"/>
            <p:cNvCxnSpPr/>
            <p:nvPr/>
          </p:nvCxnSpPr>
          <p:spPr>
            <a:xfrm>
              <a:off x="4505604" y="4005064"/>
              <a:ext cx="634543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582264" y="3686199"/>
              <a:ext cx="4812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>
                  <a:solidFill>
                    <a:srgbClr val="FF0000"/>
                  </a:solidFill>
                </a:rPr>
                <a:t>8км</a:t>
              </a:r>
            </a:p>
          </p:txBody>
        </p:sp>
        <p:cxnSp>
          <p:nvCxnSpPr>
            <p:cNvPr id="11" name="Прямая со стрелкой 10"/>
            <p:cNvCxnSpPr/>
            <p:nvPr/>
          </p:nvCxnSpPr>
          <p:spPr>
            <a:xfrm flipV="1">
              <a:off x="5004048" y="4005064"/>
              <a:ext cx="136099" cy="504056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 rot="17107353">
              <a:off x="4720864" y="4058977"/>
              <a:ext cx="4812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>
                  <a:solidFill>
                    <a:srgbClr val="FF0000"/>
                  </a:solidFill>
                </a:rPr>
                <a:t>8км</a:t>
              </a:r>
            </a:p>
          </p:txBody>
        </p:sp>
        <p:cxnSp>
          <p:nvCxnSpPr>
            <p:cNvPr id="13" name="Прямая со стрелкой 12"/>
            <p:cNvCxnSpPr/>
            <p:nvPr/>
          </p:nvCxnSpPr>
          <p:spPr>
            <a:xfrm flipV="1">
              <a:off x="5224497" y="2420888"/>
              <a:ext cx="283607" cy="1573088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직사각형 3"/>
            <p:cNvSpPr/>
            <p:nvPr/>
          </p:nvSpPr>
          <p:spPr>
            <a:xfrm rot="20057490">
              <a:off x="3591975" y="2955404"/>
              <a:ext cx="3096344" cy="504056"/>
            </a:xfrm>
            <a:prstGeom prst="rect">
              <a:avLst/>
            </a:prstGeom>
            <a:solidFill>
              <a:srgbClr val="CA001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/>
                <a:t>Пример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06542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+mj-lt"/>
              </a:rPr>
              <a:t>КАРТА РАЙОНА</a:t>
            </a:r>
            <a:br>
              <a:rPr lang="ru-RU" dirty="0">
                <a:latin typeface="+mj-lt"/>
              </a:rPr>
            </a:br>
            <a:r>
              <a:rPr lang="ru-RU" sz="2700" dirty="0">
                <a:latin typeface="+mn-lt"/>
                <a:ea typeface="Modern H Medium" panose="020B0603000000020004" pitchFamily="34" charset="-128"/>
              </a:rPr>
              <a:t>(указать важные объекты: направление основного трафика, ближайшие автомобильные ДЦ, Крупные торговые центры и другие точки притяжения)</a:t>
            </a:r>
            <a:br>
              <a:rPr lang="ru-RU" sz="4400" dirty="0">
                <a:latin typeface="+mn-lt"/>
                <a:ea typeface="Modern H Medium" panose="020B0603000000020004" pitchFamily="34" charset="-128"/>
              </a:rPr>
            </a:br>
            <a:endParaRPr lang="ru-RU" dirty="0">
              <a:latin typeface="+mj-lt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401840" y="1749203"/>
            <a:ext cx="13302009" cy="7589455"/>
            <a:chOff x="299691" y="1196754"/>
            <a:chExt cx="8640000" cy="492954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09" t="10460" r="333" b="5002"/>
            <a:stretch/>
          </p:blipFill>
          <p:spPr bwMode="auto">
            <a:xfrm>
              <a:off x="299691" y="1196754"/>
              <a:ext cx="8640000" cy="49295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олилиния 6"/>
            <p:cNvSpPr/>
            <p:nvPr/>
          </p:nvSpPr>
          <p:spPr>
            <a:xfrm>
              <a:off x="3779912" y="4119692"/>
              <a:ext cx="361200" cy="395159"/>
            </a:xfrm>
            <a:custGeom>
              <a:avLst/>
              <a:gdLst>
                <a:gd name="connsiteX0" fmla="*/ 0 w 371475"/>
                <a:gd name="connsiteY0" fmla="*/ 171450 h 406400"/>
                <a:gd name="connsiteX1" fmla="*/ 123825 w 371475"/>
                <a:gd name="connsiteY1" fmla="*/ 0 h 406400"/>
                <a:gd name="connsiteX2" fmla="*/ 371475 w 371475"/>
                <a:gd name="connsiteY2" fmla="*/ 174625 h 406400"/>
                <a:gd name="connsiteX3" fmla="*/ 225425 w 371475"/>
                <a:gd name="connsiteY3" fmla="*/ 406400 h 406400"/>
                <a:gd name="connsiteX4" fmla="*/ 88900 w 371475"/>
                <a:gd name="connsiteY4" fmla="*/ 307975 h 406400"/>
                <a:gd name="connsiteX5" fmla="*/ 120650 w 371475"/>
                <a:gd name="connsiteY5" fmla="*/ 260350 h 406400"/>
                <a:gd name="connsiteX6" fmla="*/ 0 w 371475"/>
                <a:gd name="connsiteY6" fmla="*/ 17145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1475" h="406400">
                  <a:moveTo>
                    <a:pt x="0" y="171450"/>
                  </a:moveTo>
                  <a:lnTo>
                    <a:pt x="123825" y="0"/>
                  </a:lnTo>
                  <a:lnTo>
                    <a:pt x="371475" y="174625"/>
                  </a:lnTo>
                  <a:lnTo>
                    <a:pt x="225425" y="406400"/>
                  </a:lnTo>
                  <a:lnTo>
                    <a:pt x="88900" y="307975"/>
                  </a:lnTo>
                  <a:lnTo>
                    <a:pt x="120650" y="260350"/>
                  </a:lnTo>
                  <a:lnTo>
                    <a:pt x="0" y="171450"/>
                  </a:lnTo>
                  <a:close/>
                </a:path>
              </a:pathLst>
            </a:custGeom>
            <a:pattFill prst="solidDmnd">
              <a:fgClr>
                <a:schemeClr val="tx2"/>
              </a:fgClr>
              <a:bgClr>
                <a:schemeClr val="bg1"/>
              </a:bgClr>
            </a:patt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Стрелка влево 7"/>
            <p:cNvSpPr/>
            <p:nvPr/>
          </p:nvSpPr>
          <p:spPr>
            <a:xfrm rot="18537169">
              <a:off x="-14557" y="3958940"/>
              <a:ext cx="2365927" cy="321503"/>
            </a:xfrm>
            <a:prstGeom prst="leftArrow">
              <a:avLst>
                <a:gd name="adj1" fmla="val 76120"/>
                <a:gd name="adj2" fmla="val 59274"/>
              </a:avLst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shade val="30000"/>
                    <a:satMod val="115000"/>
                  </a:schemeClr>
                </a:gs>
                <a:gs pos="50000">
                  <a:schemeClr val="tx1">
                    <a:lumMod val="50000"/>
                    <a:lumOff val="50000"/>
                    <a:shade val="67500"/>
                    <a:satMod val="115000"/>
                  </a:schemeClr>
                </a:gs>
                <a:gs pos="100000">
                  <a:schemeClr val="tx1">
                    <a:lumMod val="50000"/>
                    <a:lumOff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/>
                <a:t>Левый берег </a:t>
              </a:r>
              <a:r>
                <a:rPr lang="en-US" sz="1600" dirty="0"/>
                <a:t>(  ̴</a:t>
              </a:r>
              <a:r>
                <a:rPr lang="ru-RU" sz="1600" dirty="0"/>
                <a:t>3</a:t>
              </a:r>
              <a:r>
                <a:rPr lang="en-US" sz="1600" dirty="0"/>
                <a:t> </a:t>
              </a:r>
              <a:r>
                <a:rPr lang="ru-RU" sz="1600" dirty="0"/>
                <a:t>км)</a:t>
              </a:r>
            </a:p>
          </p:txBody>
        </p:sp>
        <p:sp>
          <p:nvSpPr>
            <p:cNvPr id="9" name="Стрелка вправо 8"/>
            <p:cNvSpPr/>
            <p:nvPr/>
          </p:nvSpPr>
          <p:spPr>
            <a:xfrm rot="2026046">
              <a:off x="6021834" y="5146085"/>
              <a:ext cx="2648319" cy="320400"/>
            </a:xfrm>
            <a:prstGeom prst="rightArrow">
              <a:avLst>
                <a:gd name="adj1" fmla="val 74033"/>
                <a:gd name="adj2" fmla="val 71761"/>
              </a:avLst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shade val="30000"/>
                    <a:satMod val="115000"/>
                  </a:schemeClr>
                </a:gs>
                <a:gs pos="50000">
                  <a:schemeClr val="tx1">
                    <a:lumMod val="50000"/>
                    <a:lumOff val="50000"/>
                    <a:shade val="67500"/>
                    <a:satMod val="115000"/>
                  </a:schemeClr>
                </a:gs>
                <a:gs pos="100000">
                  <a:schemeClr val="tx1">
                    <a:lumMod val="50000"/>
                    <a:lumOff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/>
                <a:t>Бердск, Искитим, Барнаул</a:t>
              </a:r>
            </a:p>
          </p:txBody>
        </p:sp>
        <p:sp>
          <p:nvSpPr>
            <p:cNvPr id="10" name="Выноска 2 9"/>
            <p:cNvSpPr/>
            <p:nvPr/>
          </p:nvSpPr>
          <p:spPr>
            <a:xfrm>
              <a:off x="1735361" y="5373215"/>
              <a:ext cx="1296144" cy="303075"/>
            </a:xfrm>
            <a:prstGeom prst="borderCallout2">
              <a:avLst>
                <a:gd name="adj1" fmla="val 18750"/>
                <a:gd name="adj2" fmla="val 104167"/>
                <a:gd name="adj3" fmla="val 18750"/>
                <a:gd name="adj4" fmla="val 113985"/>
                <a:gd name="adj5" fmla="val -345367"/>
                <a:gd name="adj6" fmla="val 174057"/>
              </a:avLst>
            </a:prstGeom>
            <a:ln>
              <a:tailEnd type="oval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/>
                <a:t>Предложение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 rot="2072078">
              <a:off x="5244781" y="3465579"/>
              <a:ext cx="1208737" cy="970973"/>
            </a:xfrm>
            <a:prstGeom prst="rect">
              <a:avLst/>
            </a:prstGeom>
            <a:noFill/>
            <a:ln>
              <a:solidFill>
                <a:srgbClr val="CA001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69878" y="3750359"/>
              <a:ext cx="619717" cy="259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>
                  <a:latin typeface="+mn-lt"/>
                </a:rPr>
                <a:t>Завод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 rot="2072078">
              <a:off x="1777096" y="2855265"/>
              <a:ext cx="2378971" cy="970973"/>
            </a:xfrm>
            <a:prstGeom prst="rect">
              <a:avLst/>
            </a:prstGeom>
            <a:noFill/>
            <a:ln>
              <a:solidFill>
                <a:srgbClr val="CA001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697118" y="3208510"/>
              <a:ext cx="519763" cy="259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>
                  <a:latin typeface="+mn-lt"/>
                </a:rPr>
                <a:t>Парк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461530" y="2318640"/>
              <a:ext cx="1373540" cy="239891"/>
            </a:xfrm>
            <a:prstGeom prst="rect">
              <a:avLst/>
            </a:prstGeom>
            <a:noFill/>
            <a:ln w="25400">
              <a:solidFill>
                <a:srgbClr val="CA001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ru-RU" sz="1800" b="1" dirty="0">
                  <a:latin typeface="+mn-lt"/>
                </a:rPr>
                <a:t>Жилые кварталы</a:t>
              </a:r>
            </a:p>
          </p:txBody>
        </p:sp>
        <p:sp>
          <p:nvSpPr>
            <p:cNvPr id="17" name="직사각형 3"/>
            <p:cNvSpPr/>
            <p:nvPr/>
          </p:nvSpPr>
          <p:spPr>
            <a:xfrm rot="20057490">
              <a:off x="3916591" y="4625949"/>
              <a:ext cx="3096344" cy="504056"/>
            </a:xfrm>
            <a:prstGeom prst="rect">
              <a:avLst/>
            </a:prstGeom>
            <a:solidFill>
              <a:srgbClr val="CA001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/>
                <a:t>Пример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82557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+mj-lt"/>
              </a:rPr>
              <a:t>СХЕМА ГЕНЕРАЛЬНОГО ПЛАНА</a:t>
            </a:r>
            <a:br>
              <a:rPr lang="en-US" dirty="0">
                <a:latin typeface="+mj-lt"/>
              </a:rPr>
            </a:br>
            <a:r>
              <a:rPr lang="en-US" sz="2000" dirty="0">
                <a:latin typeface="+mj-lt"/>
              </a:rPr>
              <a:t>(</a:t>
            </a:r>
            <a:r>
              <a:rPr lang="ru-RU" sz="2700" dirty="0">
                <a:latin typeface="+mj-lt"/>
              </a:rPr>
              <a:t>обязательно наличие легенды с обозначением количества парковочных мест для каждого назначения)</a:t>
            </a:r>
            <a:endParaRPr lang="ru-RU" dirty="0">
              <a:latin typeface="+mj-lt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2E8E899-86E6-4655-AB4F-BAB59955CC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08"/>
          <a:stretch/>
        </p:blipFill>
        <p:spPr>
          <a:xfrm>
            <a:off x="3138985" y="2062805"/>
            <a:ext cx="11546005" cy="8367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902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+mj-lt"/>
              </a:rPr>
              <a:t>ПОЭТАЖНАЯ ПЛАНИРОВКА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9582150" y="1939924"/>
            <a:ext cx="9220199" cy="8096244"/>
            <a:chOff x="3520380" y="1196974"/>
            <a:chExt cx="5372100" cy="5400675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20380" y="1196974"/>
              <a:ext cx="5372100" cy="540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직사각형 3"/>
            <p:cNvSpPr/>
            <p:nvPr/>
          </p:nvSpPr>
          <p:spPr>
            <a:xfrm rot="20057490">
              <a:off x="4255881" y="2566334"/>
              <a:ext cx="3096344" cy="504056"/>
            </a:xfrm>
            <a:prstGeom prst="rect">
              <a:avLst/>
            </a:prstGeom>
            <a:solidFill>
              <a:srgbClr val="CA001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>
                  <a:ea typeface="Modern H Medium" panose="020B0603000000020004" pitchFamily="34" charset="-128"/>
                </a:rPr>
                <a:t>Пример</a:t>
              </a:r>
            </a:p>
          </p:txBody>
        </p:sp>
      </p:grpSp>
      <p:graphicFrame>
        <p:nvGraphicFramePr>
          <p:cNvPr id="8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402117"/>
              </p:ext>
            </p:extLst>
          </p:nvPr>
        </p:nvGraphicFramePr>
        <p:xfrm>
          <a:off x="451645" y="2302323"/>
          <a:ext cx="8031991" cy="7122645"/>
        </p:xfrm>
        <a:graphic>
          <a:graphicData uri="http://schemas.openxmlformats.org/drawingml/2006/table">
            <a:tbl>
              <a:tblPr/>
              <a:tblGrid>
                <a:gridCol w="38636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83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73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Showroom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Шоу-рум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(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Размер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: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Длина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*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Ширина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)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202413" marR="202413" marT="101207" marB="101207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м</a:t>
                      </a:r>
                      <a:r>
                        <a:rPr kumimoji="0" lang="ru-RU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(m x m)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202413" marR="202413" marT="101207" marB="101207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96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Workshop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Слесарный цех</a:t>
                      </a:r>
                      <a:b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</a:b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(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Размер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: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Длина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*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Ширина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)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202413" marR="202413" marT="101207" marB="101207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м</a:t>
                      </a:r>
                      <a:r>
                        <a:rPr kumimoji="0" lang="ru-RU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(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m x m)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202413" marR="202413" marT="101207" marB="101207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96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Warehouse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Склад запасных частей</a:t>
                      </a:r>
                      <a:b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</a:b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(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Размер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: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Длина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*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Ширина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)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202413" marR="202413" marT="101207" marB="101207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м</a:t>
                      </a:r>
                      <a:r>
                        <a:rPr kumimoji="0" lang="ru-RU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(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m x m)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202413" marR="202413" marT="101207" marB="101207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383373"/>
                  </a:ext>
                </a:extLst>
              </a:tr>
              <a:tr h="18496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Bodyshop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Кузовной цех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(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Размер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: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Длина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*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Ширина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)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202413" marR="202413" marT="101207" marB="101207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м</a:t>
                      </a:r>
                      <a:r>
                        <a:rPr kumimoji="0" lang="ru-RU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(m x m)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202413" marR="202413" marT="101207" marB="101207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0218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+mj-lt"/>
              </a:rPr>
              <a:t>3-</a:t>
            </a:r>
            <a:r>
              <a:rPr lang="en-US" dirty="0">
                <a:latin typeface="+mj-lt"/>
              </a:rPr>
              <a:t>D </a:t>
            </a:r>
            <a:r>
              <a:rPr lang="ru-RU" dirty="0">
                <a:latin typeface="+mj-lt"/>
              </a:rPr>
              <a:t>ВИД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625689" y="1463675"/>
            <a:ext cx="18854310" cy="7927975"/>
            <a:chOff x="196535" y="2038265"/>
            <a:chExt cx="8892480" cy="3739164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6535" y="2038265"/>
              <a:ext cx="8892480" cy="3739164"/>
            </a:xfrm>
            <a:prstGeom prst="rect">
              <a:avLst/>
            </a:prstGeom>
            <a:solidFill>
              <a:srgbClr val="CA0010">
                <a:alpha val="4000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7" name="직사각형 3"/>
            <p:cNvSpPr/>
            <p:nvPr/>
          </p:nvSpPr>
          <p:spPr>
            <a:xfrm rot="20057490">
              <a:off x="3509844" y="2998382"/>
              <a:ext cx="3096344" cy="504056"/>
            </a:xfrm>
            <a:prstGeom prst="rect">
              <a:avLst/>
            </a:prstGeom>
            <a:solidFill>
              <a:srgbClr val="CA001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>
                  <a:ea typeface="Modern H Medium" panose="020B0603000000020004" pitchFamily="34" charset="-128"/>
                </a:rPr>
                <a:t>Пример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9956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073760"/>
              </p:ext>
            </p:extLst>
          </p:nvPr>
        </p:nvGraphicFramePr>
        <p:xfrm>
          <a:off x="3240803" y="3749868"/>
          <a:ext cx="13624082" cy="27963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99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4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32107">
                <a:tc>
                  <a:txBody>
                    <a:bodyPr/>
                    <a:lstStyle/>
                    <a:p>
                      <a:pPr algn="l"/>
                      <a:r>
                        <a:rPr lang="en-US" sz="4000" b="1" dirty="0">
                          <a:latin typeface="+mn-lt"/>
                          <a:cs typeface="Calibri" panose="020F0502020204030204" pitchFamily="34" charset="0"/>
                        </a:rPr>
                        <a:t>Company/</a:t>
                      </a:r>
                      <a:r>
                        <a:rPr lang="ru-RU" sz="4000" b="1" dirty="0">
                          <a:latin typeface="+mn-lt"/>
                          <a:cs typeface="Calibri" panose="020F0502020204030204" pitchFamily="34" charset="0"/>
                        </a:rPr>
                        <a:t>Компания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21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40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City/</a:t>
                      </a:r>
                      <a:r>
                        <a:rPr kumimoji="0" lang="ru-RU" sz="40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Город</a:t>
                      </a:r>
                    </a:p>
                    <a:p>
                      <a:pPr algn="l"/>
                      <a:endParaRPr lang="ru-RU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21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40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Date/</a:t>
                      </a:r>
                      <a:r>
                        <a:rPr kumimoji="0" lang="ru-RU" sz="40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Дата</a:t>
                      </a:r>
                    </a:p>
                    <a:p>
                      <a:pPr algn="l"/>
                      <a:endParaRPr lang="ru-RU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+mj-lt"/>
              </a:rPr>
              <a:t>СУЩЕСТВУЮЩИЙ ВИД (ФОТО)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3101215" y="1983506"/>
            <a:ext cx="13903258" cy="8455894"/>
            <a:chOff x="2324940" y="1678706"/>
            <a:chExt cx="13903258" cy="8455894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9443244" y="6014169"/>
              <a:ext cx="6784954" cy="4120431"/>
            </a:xfrm>
            <a:prstGeom prst="rect">
              <a:avLst/>
            </a:prstGeom>
            <a:solidFill>
              <a:schemeClr val="bg1">
                <a:lumMod val="65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dirty="0">
                  <a:latin typeface="+mn-lt"/>
                  <a:ea typeface="Modern H Medium" panose="020B0603000000020004" pitchFamily="34" charset="-128"/>
                </a:rPr>
                <a:t>Дополнительное фото</a:t>
              </a:r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2324940" y="6014169"/>
              <a:ext cx="6784954" cy="4120431"/>
            </a:xfrm>
            <a:prstGeom prst="rect">
              <a:avLst/>
            </a:prstGeom>
            <a:solidFill>
              <a:schemeClr val="bg1">
                <a:lumMod val="65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dirty="0">
                  <a:latin typeface="+mn-lt"/>
                  <a:ea typeface="Modern H Medium" panose="020B0603000000020004" pitchFamily="34" charset="-128"/>
                </a:rPr>
                <a:t>Дополнительное фото</a:t>
              </a:r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9443244" y="1678706"/>
              <a:ext cx="6784954" cy="4120431"/>
            </a:xfrm>
            <a:prstGeom prst="rect">
              <a:avLst/>
            </a:prstGeom>
            <a:solidFill>
              <a:schemeClr val="bg1">
                <a:lumMod val="65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dirty="0">
                  <a:latin typeface="+mn-lt"/>
                  <a:ea typeface="Modern H Medium" panose="020B0603000000020004" pitchFamily="34" charset="-128"/>
                </a:rPr>
                <a:t>Фото участка по фасаду справа</a:t>
              </a:r>
            </a:p>
          </p:txBody>
        </p:sp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2324940" y="1678706"/>
              <a:ext cx="6784954" cy="4120431"/>
            </a:xfrm>
            <a:prstGeom prst="rect">
              <a:avLst/>
            </a:prstGeom>
            <a:solidFill>
              <a:schemeClr val="bg1">
                <a:lumMod val="65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dirty="0">
                  <a:latin typeface="+mn-lt"/>
                  <a:ea typeface="Modern H Medium" panose="020B0603000000020004" pitchFamily="34" charset="-128"/>
                </a:rPr>
                <a:t>Фото участка по фасаду слева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42498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+mj-lt"/>
              </a:rPr>
              <a:t>СУЩЕСТВУЮЩИЙ ВИД (ФОТО)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3101215" y="2040656"/>
            <a:ext cx="13903258" cy="8455894"/>
            <a:chOff x="2324940" y="1678706"/>
            <a:chExt cx="13903258" cy="8455894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9443244" y="6014169"/>
              <a:ext cx="6784954" cy="4120431"/>
            </a:xfrm>
            <a:prstGeom prst="rect">
              <a:avLst/>
            </a:prstGeom>
            <a:solidFill>
              <a:schemeClr val="bg1">
                <a:lumMod val="65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dirty="0">
                  <a:latin typeface="+mn-lt"/>
                  <a:ea typeface="Modern H Medium" panose="020B0603000000020004" pitchFamily="34" charset="-128"/>
                </a:rPr>
                <a:t>Фото бокового фасада</a:t>
              </a: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324940" y="6014169"/>
              <a:ext cx="6784954" cy="4120431"/>
            </a:xfrm>
            <a:prstGeom prst="rect">
              <a:avLst/>
            </a:prstGeom>
            <a:solidFill>
              <a:schemeClr val="bg1">
                <a:lumMod val="65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dirty="0">
                  <a:latin typeface="+mn-lt"/>
                  <a:ea typeface="Modern H Medium" panose="020B0603000000020004" pitchFamily="34" charset="-128"/>
                </a:rPr>
                <a:t>Фото бокового фасада</a:t>
              </a:r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9443244" y="1678707"/>
              <a:ext cx="6784954" cy="4120431"/>
            </a:xfrm>
            <a:prstGeom prst="rect">
              <a:avLst/>
            </a:prstGeom>
            <a:solidFill>
              <a:schemeClr val="bg1">
                <a:lumMod val="65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dirty="0">
                  <a:latin typeface="+mn-lt"/>
                  <a:ea typeface="Modern H Medium" panose="020B0603000000020004" pitchFamily="34" charset="-128"/>
                </a:rPr>
                <a:t>Фото основного фасада</a:t>
              </a:r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2324940" y="1678706"/>
              <a:ext cx="6784954" cy="4120431"/>
            </a:xfrm>
            <a:prstGeom prst="rect">
              <a:avLst/>
            </a:prstGeom>
            <a:solidFill>
              <a:schemeClr val="bg1">
                <a:lumMod val="65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dirty="0">
                  <a:latin typeface="+mn-lt"/>
                  <a:ea typeface="Modern H Medium" panose="020B0603000000020004" pitchFamily="34" charset="-128"/>
                </a:rPr>
                <a:t>Фото основного фасада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370407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+mj-lt"/>
              </a:rPr>
              <a:t>СУЩЕСТВУЮЩИЙ ВИД (ФОТО)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3101215" y="2040656"/>
            <a:ext cx="13903258" cy="8455894"/>
            <a:chOff x="2324940" y="1678706"/>
            <a:chExt cx="13903258" cy="8455894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9443244" y="6014169"/>
              <a:ext cx="6784954" cy="4120431"/>
            </a:xfrm>
            <a:prstGeom prst="rect">
              <a:avLst/>
            </a:prstGeom>
            <a:solidFill>
              <a:schemeClr val="bg1">
                <a:lumMod val="65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dirty="0">
                  <a:latin typeface="+mn-lt"/>
                  <a:ea typeface="Modern H Medium" panose="020B0603000000020004" pitchFamily="34" charset="-128"/>
                </a:rPr>
                <a:t>Дополнительное фото</a:t>
              </a: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324940" y="6014169"/>
              <a:ext cx="6784954" cy="4120431"/>
            </a:xfrm>
            <a:prstGeom prst="rect">
              <a:avLst/>
            </a:prstGeom>
            <a:solidFill>
              <a:schemeClr val="bg1">
                <a:lumMod val="65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dirty="0">
                  <a:latin typeface="+mn-lt"/>
                  <a:ea typeface="Modern H Medium" panose="020B0603000000020004" pitchFamily="34" charset="-128"/>
                </a:rPr>
                <a:t>Дополнительное фото</a:t>
              </a:r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9443244" y="1678707"/>
              <a:ext cx="6784954" cy="4120431"/>
            </a:xfrm>
            <a:prstGeom prst="rect">
              <a:avLst/>
            </a:prstGeom>
            <a:solidFill>
              <a:schemeClr val="bg1">
                <a:lumMod val="65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dirty="0">
                  <a:latin typeface="+mn-lt"/>
                  <a:ea typeface="Modern H Medium" panose="020B0603000000020004" pitchFamily="34" charset="-128"/>
                </a:rPr>
                <a:t>Фото сервиса</a:t>
              </a:r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2324940" y="1678706"/>
              <a:ext cx="6784954" cy="4120431"/>
            </a:xfrm>
            <a:prstGeom prst="rect">
              <a:avLst/>
            </a:prstGeom>
            <a:solidFill>
              <a:schemeClr val="bg1">
                <a:lumMod val="65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dirty="0">
                  <a:latin typeface="+mn-lt"/>
                  <a:ea typeface="Modern H Medium" panose="020B0603000000020004" pitchFamily="34" charset="-128"/>
                </a:rPr>
                <a:t>Фото сервиса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45222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+mj-lt"/>
              </a:rPr>
              <a:t>СУЩЕСТВУЮЩИЙ ВИД (ФОТО)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3101215" y="1850155"/>
            <a:ext cx="13903258" cy="8455895"/>
            <a:chOff x="2324940" y="1678705"/>
            <a:chExt cx="13903258" cy="8455895"/>
          </a:xfrm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9443244" y="6014169"/>
              <a:ext cx="6784954" cy="4120431"/>
            </a:xfrm>
            <a:prstGeom prst="rect">
              <a:avLst/>
            </a:prstGeom>
            <a:solidFill>
              <a:schemeClr val="bg1">
                <a:lumMod val="65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dirty="0">
                  <a:latin typeface="+mn-lt"/>
                  <a:ea typeface="Modern H Medium" panose="020B0603000000020004" pitchFamily="34" charset="-128"/>
                </a:rPr>
                <a:t>Дополнительное фото</a:t>
              </a:r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2324940" y="6014169"/>
              <a:ext cx="6784954" cy="4120431"/>
            </a:xfrm>
            <a:prstGeom prst="rect">
              <a:avLst/>
            </a:prstGeom>
            <a:solidFill>
              <a:schemeClr val="bg1">
                <a:lumMod val="65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dirty="0">
                  <a:latin typeface="+mn-lt"/>
                  <a:ea typeface="Modern H Medium" panose="020B0603000000020004" pitchFamily="34" charset="-128"/>
                </a:rPr>
                <a:t>Дополнительное фото</a:t>
              </a:r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9443244" y="1678706"/>
              <a:ext cx="6784954" cy="4120431"/>
            </a:xfrm>
            <a:prstGeom prst="rect">
              <a:avLst/>
            </a:prstGeom>
            <a:solidFill>
              <a:schemeClr val="bg1">
                <a:lumMod val="65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dirty="0">
                  <a:latin typeface="+mn-lt"/>
                  <a:ea typeface="Modern H Medium" panose="020B0603000000020004" pitchFamily="34" charset="-128"/>
                </a:rPr>
                <a:t>Фото шоу-рума</a:t>
              </a:r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2324940" y="1678705"/>
              <a:ext cx="6784954" cy="4120431"/>
            </a:xfrm>
            <a:prstGeom prst="rect">
              <a:avLst/>
            </a:prstGeom>
            <a:solidFill>
              <a:schemeClr val="bg1">
                <a:lumMod val="65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dirty="0">
                  <a:latin typeface="+mn-lt"/>
                  <a:ea typeface="Modern H Medium" panose="020B0603000000020004" pitchFamily="34" charset="-128"/>
                </a:rPr>
                <a:t>Фото шоу-рума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891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0"/>
          <p:cNvSpPr txBox="1">
            <a:spLocks noGrp="1"/>
          </p:cNvSpPr>
          <p:nvPr>
            <p:ph type="title"/>
          </p:nvPr>
        </p:nvSpPr>
        <p:spPr>
          <a:xfrm>
            <a:off x="781049" y="478835"/>
            <a:ext cx="19202398" cy="8620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ОБЩАЯ ИНФОРМАЦИЯ О КОМПАНИИ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776846"/>
              </p:ext>
            </p:extLst>
          </p:nvPr>
        </p:nvGraphicFramePr>
        <p:xfrm>
          <a:off x="781050" y="1585460"/>
          <a:ext cx="17945100" cy="36389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50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1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52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180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6370"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2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Contact</a:t>
                      </a:r>
                      <a:r>
                        <a:rPr kumimoji="0" lang="en-US" sz="24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 </a:t>
                      </a:r>
                      <a:r>
                        <a:rPr kumimoji="0" lang="en-US" sz="2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information</a:t>
                      </a:r>
                      <a:r>
                        <a:rPr kumimoji="0" lang="ru-RU" sz="2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/Контактная информация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Modern H Medium" pitchFamily="34" charset="-128"/>
                        <a:cs typeface="+mn-cs"/>
                      </a:endParaRPr>
                    </a:p>
                  </a:txBody>
                  <a:tcPr marL="69418" marR="69418" marT="34709" marB="34709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725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2000" b="1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Legal Entity Name</a:t>
                      </a:r>
                      <a:r>
                        <a:rPr kumimoji="0" lang="ru-RU" sz="2000" b="1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/Наименование</a:t>
                      </a:r>
                      <a:endParaRPr kumimoji="0" lang="ru-RU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69418" marR="69418" marT="34709" marB="34709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ru-RU" sz="11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9418" marR="69418" marT="34709" marB="34709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6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Address</a:t>
                      </a: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/Адрес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69418" marR="69418" marT="34709" marB="34709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9418" marR="69418" marT="34709" marB="3470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ИНН:</a:t>
                      </a:r>
                      <a:endParaRPr kumimoji="0" lang="ru-RU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odern H Medium" pitchFamily="34" charset="-128"/>
                        <a:cs typeface="+mn-cs"/>
                      </a:endParaRPr>
                    </a:p>
                  </a:txBody>
                  <a:tcPr marL="69418" marR="69418" marT="34709" marB="34709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+mn-lt"/>
                      </a:endParaRPr>
                    </a:p>
                  </a:txBody>
                  <a:tcPr marL="69418" marR="69418" marT="34709" marB="3470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6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Кадастровый номер участка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69418" marR="69418" marT="34709" marB="34709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ru-RU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9418" marR="69418" marT="34709" marB="34709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362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Contacts</a:t>
                      </a: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/Контакты</a:t>
                      </a:r>
                    </a:p>
                    <a:p>
                      <a:pPr algn="l"/>
                      <a:endParaRPr lang="ru-RU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418" marR="69418" marT="34709" marB="34709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Phone number/</a:t>
                      </a:r>
                      <a:r>
                        <a:rPr kumimoji="0" lang="ru-RU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Телефон</a:t>
                      </a: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Address for correspondence/ </a:t>
                      </a:r>
                      <a:r>
                        <a:rPr kumimoji="0" lang="ru-RU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Почтовый адрес</a:t>
                      </a: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E-mail: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Website/ </a:t>
                      </a:r>
                      <a:r>
                        <a:rPr kumimoji="0" lang="ru-RU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веб-сайт</a:t>
                      </a: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:</a:t>
                      </a:r>
                      <a:endParaRPr kumimoji="0" lang="ru-RU" sz="200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+mn-lt"/>
                      </a:endParaRPr>
                    </a:p>
                    <a:p>
                      <a:endParaRPr lang="ru-RU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9418" marR="69418" marT="34709" marB="34709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704341"/>
              </p:ext>
            </p:extLst>
          </p:nvPr>
        </p:nvGraphicFramePr>
        <p:xfrm>
          <a:off x="781049" y="5346174"/>
          <a:ext cx="17945100" cy="571358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89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2621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Project Management</a:t>
                      </a: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/Менеджеры проекта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66657" marR="66657" marT="33328" marB="33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18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Position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/Должность</a:t>
                      </a:r>
                    </a:p>
                  </a:txBody>
                  <a:tcPr marL="66657" marR="66657" marT="33328" marB="33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odern H Medium" pitchFamily="34" charset="-128"/>
                          <a:cs typeface="+mn-cs"/>
                        </a:rPr>
                        <a:t>CEO</a:t>
                      </a: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odern H Medium" pitchFamily="34" charset="-128"/>
                          <a:cs typeface="+mn-cs"/>
                        </a:rPr>
                        <a:t>/Гендиректор</a:t>
                      </a:r>
                    </a:p>
                    <a:p>
                      <a:endParaRPr lang="ru-RU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odern H Medium" pitchFamily="34" charset="-128"/>
                          <a:cs typeface="+mn-cs"/>
                          <a:sym typeface="Arial"/>
                        </a:rPr>
                        <a:t>Project Manager</a:t>
                      </a: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odern H Medium" pitchFamily="34" charset="-128"/>
                          <a:cs typeface="+mn-cs"/>
                          <a:sym typeface="Arial"/>
                        </a:rPr>
                        <a:t>/Менеджер проекта</a:t>
                      </a:r>
                    </a:p>
                    <a:p>
                      <a:endParaRPr lang="ru-RU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19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Name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/ФИО</a:t>
                      </a:r>
                    </a:p>
                  </a:txBody>
                  <a:tcPr marL="66657" marR="66657" marT="33328" marB="33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925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Contacts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/Контакты</a:t>
                      </a:r>
                    </a:p>
                  </a:txBody>
                  <a:tcPr marL="66657" marR="66657" marT="33328" marB="33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odern H Medium" pitchFamily="34" charset="-128"/>
                          <a:cs typeface="+mn-cs"/>
                        </a:rPr>
                        <a:t>Phone: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odern H Medium" pitchFamily="34" charset="-128"/>
                          <a:cs typeface="+mn-cs"/>
                        </a:rPr>
                        <a:t>Cell Phone: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odern H Medium" pitchFamily="34" charset="-128"/>
                          <a:cs typeface="+mn-cs"/>
                        </a:rPr>
                        <a:t>E-mail:</a:t>
                      </a:r>
                      <a:endParaRPr kumimoji="0" lang="ru-RU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odern H Medium" pitchFamily="34" charset="-128"/>
                        <a:cs typeface="+mn-cs"/>
                      </a:endParaRPr>
                    </a:p>
                    <a:p>
                      <a:endParaRPr lang="ru-RU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odern H Medium" pitchFamily="34" charset="-128"/>
                          <a:cs typeface="+mn-cs"/>
                        </a:rPr>
                        <a:t>Phone: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odern H Medium" pitchFamily="34" charset="-128"/>
                          <a:cs typeface="+mn-cs"/>
                        </a:rPr>
                        <a:t>Cell Phone: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odern H Medium" pitchFamily="34" charset="-128"/>
                          <a:cs typeface="+mn-cs"/>
                        </a:rPr>
                        <a:t>E-mail:</a:t>
                      </a:r>
                      <a:endParaRPr kumimoji="0" lang="ru-RU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odern H Medium" pitchFamily="34" charset="-128"/>
                        <a:cs typeface="+mn-cs"/>
                      </a:endParaRPr>
                    </a:p>
                    <a:p>
                      <a:endParaRPr lang="ru-RU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354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Birthday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/День Рождения</a:t>
                      </a:r>
                    </a:p>
                    <a:p>
                      <a:pPr algn="l"/>
                      <a:endParaRPr lang="ru-RU" sz="2000" b="1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72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Education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/Образование</a:t>
                      </a:r>
                    </a:p>
                    <a:p>
                      <a:pPr algn="l"/>
                      <a:endParaRPr lang="ru-RU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053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Experience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/Опыт</a:t>
                      </a:r>
                    </a:p>
                    <a:p>
                      <a:pPr algn="l"/>
                      <a:endParaRPr lang="ru-RU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6657" marR="66657" marT="33328" marB="33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982465" y="8316096"/>
            <a:ext cx="3562864" cy="2743659"/>
          </a:xfrm>
          <a:prstGeom prst="rect">
            <a:avLst/>
          </a:prstGeom>
          <a:solidFill>
            <a:srgbClr val="C00000"/>
          </a:solidFill>
          <a:ln>
            <a:solidFill>
              <a:srgbClr val="CF151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Photo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137027" y="8316096"/>
            <a:ext cx="3589122" cy="2743659"/>
          </a:xfrm>
          <a:prstGeom prst="rect">
            <a:avLst/>
          </a:prstGeom>
          <a:solidFill>
            <a:srgbClr val="C00000"/>
          </a:solidFill>
          <a:ln>
            <a:solidFill>
              <a:srgbClr val="CF151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r>
              <a:rPr lang="en-US" sz="2000" dirty="0"/>
              <a:t>Photo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1"/>
          <p:cNvSpPr txBox="1">
            <a:spLocks noGrp="1"/>
          </p:cNvSpPr>
          <p:nvPr>
            <p:ph type="title"/>
          </p:nvPr>
        </p:nvSpPr>
        <p:spPr>
          <a:xfrm>
            <a:off x="451645" y="601664"/>
            <a:ext cx="18271223" cy="8620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 dirty="0">
                <a:latin typeface="+mj-lt"/>
                <a:cs typeface="Arial" panose="020B0604020202020204" pitchFamily="34" charset="0"/>
              </a:rPr>
              <a:t>ИНФОРМАЦИЯ ОБ УЧРЕДИТЕЛЯХ</a:t>
            </a:r>
          </a:p>
        </p:txBody>
      </p:sp>
      <p:graphicFrame>
        <p:nvGraphicFramePr>
          <p:cNvPr id="7" name="Group 2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950256"/>
              </p:ext>
            </p:extLst>
          </p:nvPr>
        </p:nvGraphicFramePr>
        <p:xfrm>
          <a:off x="451646" y="1986126"/>
          <a:ext cx="18271222" cy="7839798"/>
        </p:xfrm>
        <a:graphic>
          <a:graphicData uri="http://schemas.openxmlformats.org/drawingml/2006/table">
            <a:tbl>
              <a:tblPr/>
              <a:tblGrid>
                <a:gridCol w="52209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588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588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325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8106"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Shareholders/</a:t>
                      </a: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</a:rPr>
                        <a:t>Учредители</a:t>
                      </a: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810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Name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Имя</a:t>
                      </a: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714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Birthday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Дата рождения</a:t>
                      </a: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600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Stake Capital amount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Сумма уставного капитала</a:t>
                      </a: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810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%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7085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Company profile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Сфера деятельности </a:t>
                      </a: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148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Photo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Фото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34668" marR="134668" marT="67333" marB="67333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0441135" y="7176100"/>
            <a:ext cx="3644272" cy="2460176"/>
          </a:xfrm>
          <a:prstGeom prst="rect">
            <a:avLst/>
          </a:prstGeom>
          <a:solidFill>
            <a:srgbClr val="C00000"/>
          </a:solidFill>
          <a:ln>
            <a:solidFill>
              <a:srgbClr val="CF151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Photo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000134" y="7176100"/>
            <a:ext cx="3644272" cy="2460176"/>
          </a:xfrm>
          <a:prstGeom prst="rect">
            <a:avLst/>
          </a:prstGeom>
          <a:solidFill>
            <a:srgbClr val="C00000"/>
          </a:solidFill>
          <a:ln>
            <a:solidFill>
              <a:srgbClr val="CF151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Photo</a:t>
            </a:r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882137" y="7176100"/>
            <a:ext cx="3644272" cy="2460176"/>
          </a:xfrm>
          <a:prstGeom prst="rect">
            <a:avLst/>
          </a:prstGeom>
          <a:solidFill>
            <a:srgbClr val="C00000"/>
          </a:solidFill>
          <a:ln>
            <a:solidFill>
              <a:srgbClr val="CF151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Photo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+mj-lt"/>
              </a:rPr>
              <a:t>ОРГАНИЗАЦИОННАЯ СТРУКТУРА ХОЛДИНГА</a:t>
            </a:r>
          </a:p>
        </p:txBody>
      </p:sp>
      <p:pic>
        <p:nvPicPr>
          <p:cNvPr id="7" name="Picture 2" descr="http://corporate.amiro.ru/_mod_files/ce_images/vi-sshem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194" y="1857423"/>
            <a:ext cx="12549301" cy="7529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3"/>
          <p:cNvSpPr/>
          <p:nvPr/>
        </p:nvSpPr>
        <p:spPr>
          <a:xfrm rot="20057490">
            <a:off x="4326172" y="3470058"/>
            <a:ext cx="4304169" cy="664967"/>
          </a:xfrm>
          <a:prstGeom prst="rect">
            <a:avLst/>
          </a:prstGeom>
          <a:solidFill>
            <a:srgbClr val="CA001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a typeface="Modern H Medium" panose="020B0603000000020004" pitchFamily="34" charset="-128"/>
              </a:rPr>
              <a:t>Пример</a:t>
            </a:r>
          </a:p>
        </p:txBody>
      </p:sp>
    </p:spTree>
    <p:extLst>
      <p:ext uri="{BB962C8B-B14F-4D97-AF65-F5344CB8AC3E}">
        <p14:creationId xmlns:p14="http://schemas.microsoft.com/office/powerpoint/2010/main" val="296466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578248" y="424242"/>
            <a:ext cx="19200813" cy="862012"/>
          </a:xfrm>
        </p:spPr>
        <p:txBody>
          <a:bodyPr/>
          <a:lstStyle/>
          <a:p>
            <a:r>
              <a:rPr lang="ru-RU" dirty="0">
                <a:latin typeface="+mj-lt"/>
              </a:rPr>
              <a:t>ДАННЫЕ ПО СУЩЕСТВУЮЩЕМУ БИЗНЕСУ</a:t>
            </a:r>
          </a:p>
        </p:txBody>
      </p:sp>
      <p:graphicFrame>
        <p:nvGraphicFramePr>
          <p:cNvPr id="9" name="Group 1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10049"/>
              </p:ext>
            </p:extLst>
          </p:nvPr>
        </p:nvGraphicFramePr>
        <p:xfrm>
          <a:off x="578248" y="1463675"/>
          <a:ext cx="18949192" cy="9556267"/>
        </p:xfrm>
        <a:graphic>
          <a:graphicData uri="http://schemas.openxmlformats.org/drawingml/2006/table">
            <a:tbl>
              <a:tblPr/>
              <a:tblGrid>
                <a:gridCol w="44489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50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379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186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186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801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Brands in portfolio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/City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Бренд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/ 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Город</a:t>
                      </a:r>
                      <a:endParaRPr kumimoji="0" lang="ko-KR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33508" marR="133508" marT="66754" marB="66754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Brand Name 1</a:t>
                      </a:r>
                    </a:p>
                  </a:txBody>
                  <a:tcPr marL="133508" marR="133508" marT="66754" marB="66754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Brand Name 2</a:t>
                      </a:r>
                    </a:p>
                  </a:txBody>
                  <a:tcPr marL="133508" marR="133508" marT="66754" marB="66754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Brand Name 3</a:t>
                      </a:r>
                    </a:p>
                  </a:txBody>
                  <a:tcPr marL="133508" marR="133508" marT="66754" marB="66754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Brand Name 4</a:t>
                      </a:r>
                    </a:p>
                  </a:txBody>
                  <a:tcPr marL="133508" marR="133508" marT="66754" marB="66754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1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Start of Business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Начало деятельности</a:t>
                      </a: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ДД/ММ/ГГГГ</a:t>
                      </a: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ДД/ММ/ГГГГ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ДД/ММ/ГГГГ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ДД/ММ/ГГГГ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1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Showroom and W.S</a:t>
                      </a:r>
                      <a:r>
                        <a:rPr kumimoji="0" lang="ru-RU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Size/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Площадь Шоу-рума/ сервиса</a:t>
                      </a:r>
                      <a:endParaRPr kumimoji="0" lang="ko-KR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___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㎡/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___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㎡</a:t>
                      </a: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___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㎡/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___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㎡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___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㎡/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___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㎡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___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㎡/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___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㎡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1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Ownership status/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Собственность / Аренда</a:t>
                      </a:r>
                      <a:endParaRPr kumimoji="0" lang="ko-KR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0927638"/>
                  </a:ext>
                </a:extLst>
              </a:tr>
              <a:tr h="801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Type of Dealership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Тип дилерского центра</a:t>
                      </a:r>
                      <a:endParaRPr kumimoji="0" lang="ko-KR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Mono/</a:t>
                      </a:r>
                      <a:r>
                        <a:rPr kumimoji="0" lang="en-US" altLang="ko-K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Multy</a:t>
                      </a:r>
                      <a:endParaRPr kumimoji="0" lang="ru-RU" altLang="ko-K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Отдельностоящий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/</a:t>
                      </a:r>
                      <a:r>
                        <a:rPr kumimoji="0" lang="ru-RU" altLang="ko-K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Мультибренд</a:t>
                      </a: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Mono/</a:t>
                      </a:r>
                      <a:r>
                        <a:rPr kumimoji="0" lang="en-US" altLang="ko-K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Multy</a:t>
                      </a:r>
                      <a:endParaRPr kumimoji="0" lang="ru-RU" altLang="ko-K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altLang="ko-K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Отдельностоящий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/</a:t>
                      </a:r>
                      <a:r>
                        <a:rPr kumimoji="0" lang="ru-RU" altLang="ko-K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Мультибренд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.</a:t>
                      </a: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Mono/</a:t>
                      </a:r>
                      <a:r>
                        <a:rPr kumimoji="0" lang="en-US" altLang="ko-K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Multy</a:t>
                      </a:r>
                      <a:endParaRPr kumimoji="0" lang="ru-RU" altLang="ko-K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altLang="ko-K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Отдельностоящий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/</a:t>
                      </a:r>
                      <a:r>
                        <a:rPr kumimoji="0" lang="ru-RU" altLang="ko-K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Мультибренд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.</a:t>
                      </a: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Mono/</a:t>
                      </a:r>
                      <a:r>
                        <a:rPr kumimoji="0" lang="en-US" altLang="ko-K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Multy</a:t>
                      </a:r>
                      <a:endParaRPr kumimoji="0" lang="ru-RU" altLang="ko-K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altLang="ko-K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Отдельностоящий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/</a:t>
                      </a:r>
                      <a:r>
                        <a:rPr kumimoji="0" lang="ru-RU" altLang="ko-K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Мультибренд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.</a:t>
                      </a: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0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Sales 20</a:t>
                      </a:r>
                      <a:r>
                        <a:rPr kumimoji="0" lang="ru-RU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22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 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Продажи 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20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22, </a:t>
                      </a:r>
                      <a:r>
                        <a:rPr kumimoji="0" lang="ru-RU" altLang="ko-K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шт</a:t>
                      </a: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0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Sales </a:t>
                      </a:r>
                      <a:r>
                        <a:rPr kumimoji="0" lang="ru-RU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2023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 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Продажи 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20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23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ru-RU" altLang="ko-K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шт</a:t>
                      </a:r>
                      <a:endParaRPr kumimoji="0" lang="ko-KR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40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Sales </a:t>
                      </a:r>
                      <a:r>
                        <a:rPr kumimoji="0" lang="ru-RU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2024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 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Продажи 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20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24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ru-RU" altLang="ko-K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шт</a:t>
                      </a:r>
                      <a:endParaRPr kumimoji="0" lang="ko-KR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80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Employees </a:t>
                      </a:r>
                      <a:r>
                        <a:rPr kumimoji="0" lang="en-US" altLang="ko-K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qty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Кол-во сотрудников</a:t>
                      </a: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2064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Employees  turnover ratio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Коэф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-т текучести кадров </a:t>
                      </a:r>
                      <a:r>
                        <a:rPr kumimoji="0" lang="ru-RU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(%)</a:t>
                      </a:r>
                      <a:endParaRPr kumimoji="0" lang="en-US" altLang="ko-K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00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Investment</a:t>
                      </a:r>
                      <a:r>
                        <a:rPr kumimoji="0" lang="ru-RU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obligations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Наличие инвестиционных обязательств</a:t>
                      </a: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(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да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/ 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нет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)</a:t>
                      </a: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(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да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/ 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нет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)</a:t>
                      </a: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(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да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/ 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нет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)</a:t>
                      </a: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(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да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/ 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нет</a:t>
                      </a:r>
                      <a:r>
                        <a:rPr kumimoji="0" lang="en-US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가는각진제목체"/>
                        </a:rPr>
                        <a:t>)</a:t>
                      </a: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90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Photo</a:t>
                      </a:r>
                      <a:r>
                        <a:rPr kumimoji="0" lang="ru-RU" altLang="ko-K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/Фото</a:t>
                      </a: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가는각진제목체"/>
                      </a:endParaRPr>
                    </a:p>
                  </a:txBody>
                  <a:tcPr marL="133508" marR="133508" marT="0" marB="0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8328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00098" y="531187"/>
            <a:ext cx="19202398" cy="862011"/>
          </a:xfrm>
        </p:spPr>
        <p:txBody>
          <a:bodyPr/>
          <a:lstStyle/>
          <a:p>
            <a:r>
              <a:rPr lang="ru-RU" dirty="0">
                <a:latin typeface="+mj-lt"/>
              </a:rPr>
              <a:t>БИЗНЕС-ПЛАН ПРОДАЖИ НОВЫХ АВТОМОБИЛЕЙ</a:t>
            </a:r>
          </a:p>
        </p:txBody>
      </p:sp>
      <p:graphicFrame>
        <p:nvGraphicFramePr>
          <p:cNvPr id="6" name="Group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550472"/>
              </p:ext>
            </p:extLst>
          </p:nvPr>
        </p:nvGraphicFramePr>
        <p:xfrm>
          <a:off x="800098" y="1463675"/>
          <a:ext cx="17335498" cy="2760190"/>
        </p:xfrm>
        <a:graphic>
          <a:graphicData uri="http://schemas.openxmlformats.org/drawingml/2006/table">
            <a:tbl>
              <a:tblPr/>
              <a:tblGrid>
                <a:gridCol w="5041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44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171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327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97011"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Region CHERY New Cars Sales/</a:t>
                      </a: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Продажи новых автомобилей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CHERY </a:t>
                      </a: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в регионе</a:t>
                      </a:r>
                    </a:p>
                  </a:txBody>
                  <a:tcPr marL="165491" marR="165491" marT="82746" marB="82746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1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Period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Период</a:t>
                      </a:r>
                    </a:p>
                  </a:txBody>
                  <a:tcPr marL="165491" marR="165491" marT="82746" marB="82746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2022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491" marR="165491" marT="82746" marB="82746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2023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491" marR="165491" marT="82746" marB="82746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2024 (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10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м.)</a:t>
                      </a:r>
                    </a:p>
                  </a:txBody>
                  <a:tcPr marL="165491" marR="165491" marT="82746" marB="82746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47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Chery Sales/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Продажи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Chery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(шт.)</a:t>
                      </a:r>
                    </a:p>
                  </a:txBody>
                  <a:tcPr marL="165491" marR="165491" marT="82746" marB="82746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491" marR="165491" marT="82746" marB="82746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491" marR="165491" marT="82746" marB="82746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491" marR="165491" marT="82746" marB="82746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731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Market Share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Доля рынка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Chery </a:t>
                      </a: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(%)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491" marR="165491" marT="82746" marB="82746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491" marR="165491" marT="82746" marB="82746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491" marR="165491" marT="82746" marB="82746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491" marR="165491" marT="82746" marB="82746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Group 2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373189"/>
              </p:ext>
            </p:extLst>
          </p:nvPr>
        </p:nvGraphicFramePr>
        <p:xfrm>
          <a:off x="800098" y="4802489"/>
          <a:ext cx="17335500" cy="239306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027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4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116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725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390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88639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Прогноз продаж новых автомобилей</a:t>
                      </a:r>
                      <a:r>
                        <a:rPr kumimoji="0" 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 CHERY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62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Calibri" panose="020F0502020204030204" pitchFamily="34" charset="0"/>
                        </a:rPr>
                        <a:t>Period/ </a:t>
                      </a: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Calibri" panose="020F0502020204030204" pitchFamily="34" charset="0"/>
                        </a:rPr>
                        <a:t>Период</a:t>
                      </a: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Calibri" panose="020F0502020204030204" pitchFamily="34" charset="0"/>
                        </a:rPr>
                        <a:t>2025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Calibri" panose="020F0502020204030204" pitchFamily="34" charset="0"/>
                        </a:rPr>
                        <a:t>2026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Calibri" panose="020F0502020204030204" pitchFamily="34" charset="0"/>
                        </a:rPr>
                        <a:t>2027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Calibri" panose="020F0502020204030204" pitchFamily="34" charset="0"/>
                        </a:rPr>
                        <a:t>2028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814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Calibri" panose="020F0502020204030204" pitchFamily="34" charset="0"/>
                        </a:rPr>
                        <a:t>Total/</a:t>
                      </a: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Calibri" panose="020F0502020204030204" pitchFamily="34" charset="0"/>
                        </a:rPr>
                        <a:t>Всего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" name="Group 216">
            <a:extLst>
              <a:ext uri="{FF2B5EF4-FFF2-40B4-BE49-F238E27FC236}">
                <a16:creationId xmlns:a16="http://schemas.microsoft.com/office/drawing/2014/main" id="{DDDB61F9-5AC0-424A-A650-219DCAEB4F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722958"/>
              </p:ext>
            </p:extLst>
          </p:nvPr>
        </p:nvGraphicFramePr>
        <p:xfrm>
          <a:off x="800099" y="7774177"/>
          <a:ext cx="17335499" cy="25729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19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05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96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20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13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1355">
                  <a:extLst>
                    <a:ext uri="{9D8B030D-6E8A-4147-A177-3AD203B41FA5}">
                      <a16:colId xmlns:a16="http://schemas.microsoft.com/office/drawing/2014/main" val="982408289"/>
                    </a:ext>
                  </a:extLst>
                </a:gridCol>
                <a:gridCol w="2081355">
                  <a:extLst>
                    <a:ext uri="{9D8B030D-6E8A-4147-A177-3AD203B41FA5}">
                      <a16:colId xmlns:a16="http://schemas.microsoft.com/office/drawing/2014/main" val="1005177513"/>
                    </a:ext>
                  </a:extLst>
                </a:gridCol>
              </a:tblGrid>
              <a:tr h="644275">
                <a:tc gridSpan="7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Прогноз продаж новых автомобилей</a:t>
                      </a:r>
                      <a:r>
                        <a:rPr kumimoji="0" 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 CHERY </a:t>
                      </a: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после запуска ДЦ (6 месяцев)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506" marR="165506" marT="82753" marB="82753" anchor="ctr" horzOverflow="overflow"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506" marR="165506" marT="82753" marB="82753" anchor="ctr" horzOverflow="overflow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49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Calibri" panose="020F0502020204030204" pitchFamily="34" charset="0"/>
                        </a:rPr>
                        <a:t>Period/ </a:t>
                      </a: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Calibri" panose="020F0502020204030204" pitchFamily="34" charset="0"/>
                        </a:rPr>
                        <a:t>Период</a:t>
                      </a: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ММ.ГГ</a:t>
                      </a: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ММ.ГГ</a:t>
                      </a: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ММ.ГГ</a:t>
                      </a: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ММ.ГГ</a:t>
                      </a: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ММ.ГГ</a:t>
                      </a: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ММ.ГГ</a:t>
                      </a: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37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Calibri" panose="020F0502020204030204" pitchFamily="34" charset="0"/>
                        </a:rPr>
                        <a:t>Total/</a:t>
                      </a: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Calibri" panose="020F0502020204030204" pitchFamily="34" charset="0"/>
                        </a:rPr>
                        <a:t>Всего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65506" marR="165506" marT="82753" marB="82753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1299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149" y="1174455"/>
            <a:ext cx="19202398" cy="862011"/>
          </a:xfrm>
        </p:spPr>
        <p:txBody>
          <a:bodyPr/>
          <a:lstStyle/>
          <a:p>
            <a:r>
              <a:rPr lang="ru-RU" dirty="0">
                <a:latin typeface="+mj-lt"/>
              </a:rPr>
              <a:t>БИЗНЕС-ПЛАН ПОСЛЕПРОДАЖНОГО ОБСЛУЖИВАНИЯ</a:t>
            </a:r>
          </a:p>
        </p:txBody>
      </p:sp>
      <p:graphicFrame>
        <p:nvGraphicFramePr>
          <p:cNvPr id="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822375"/>
              </p:ext>
            </p:extLst>
          </p:nvPr>
        </p:nvGraphicFramePr>
        <p:xfrm>
          <a:off x="819149" y="2095728"/>
          <a:ext cx="18096648" cy="3954638"/>
        </p:xfrm>
        <a:graphic>
          <a:graphicData uri="http://schemas.openxmlformats.org/drawingml/2006/table">
            <a:tbl>
              <a:tblPr/>
              <a:tblGrid>
                <a:gridCol w="6493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75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675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675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63586"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Spare parts&amp; accessories Sales forecast/</a:t>
                      </a: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Прогноз продаж запасных частей / аксессуаров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25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Period/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Период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2025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2026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2027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25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Total (Rub)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Всего (</a:t>
                      </a:r>
                      <a:r>
                        <a:rPr kumimoji="0" lang="ru-RU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Руб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)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*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25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Spare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parts (Rub)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З/Ч (</a:t>
                      </a:r>
                      <a:r>
                        <a:rPr kumimoji="0" lang="ru-RU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Руб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)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*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32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Accessories (Rub)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Аксессуары (</a:t>
                      </a:r>
                      <a:r>
                        <a:rPr kumimoji="0" lang="ru-RU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Руб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)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*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Group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897709"/>
              </p:ext>
            </p:extLst>
          </p:nvPr>
        </p:nvGraphicFramePr>
        <p:xfrm>
          <a:off x="819149" y="6656746"/>
          <a:ext cx="18096648" cy="3602020"/>
        </p:xfrm>
        <a:graphic>
          <a:graphicData uri="http://schemas.openxmlformats.org/drawingml/2006/table">
            <a:tbl>
              <a:tblPr/>
              <a:tblGrid>
                <a:gridCol w="6493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75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675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675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87"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Labor Hour Sales/</a:t>
                      </a: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Прогноз выработки нормо-часов  в сервисе</a:t>
                      </a:r>
                    </a:p>
                  </a:txBody>
                  <a:tcPr marL="126476" marR="126476" marT="63238" marB="632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13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Period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Период</a:t>
                      </a:r>
                    </a:p>
                  </a:txBody>
                  <a:tcPr marL="126476" marR="126476" marT="63238" marB="632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2025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26476" marR="126476" marT="63238" marB="632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2026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26476" marR="126476" marT="63238" marB="632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2027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26476" marR="126476" marT="63238" marB="632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57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Total Labor Hours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Всего (Н/Ч)</a:t>
                      </a:r>
                    </a:p>
                  </a:txBody>
                  <a:tcPr marL="126476" marR="126476" marT="63238" marB="632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26476" marR="126476" marT="63238" marB="632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26476" marR="126476" marT="63238" marB="632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26476" marR="126476" marT="63238" marB="632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43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W/S Sales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Слесарный ремонт (Н/Ч)</a:t>
                      </a:r>
                    </a:p>
                  </a:txBody>
                  <a:tcPr marL="126476" marR="126476" marT="63238" marB="632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26476" marR="126476" marT="63238" marB="632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26476" marR="126476" marT="63238" marB="632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26476" marR="126476" marT="63238" marB="632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57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Bodyshop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Sales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Кузовной ремонт (Н/Ч)</a:t>
                      </a:r>
                    </a:p>
                  </a:txBody>
                  <a:tcPr marL="126476" marR="126476" marT="63238" marB="632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26476" marR="126476" marT="63238" marB="632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26476" marR="126476" marT="63238" marB="632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26476" marR="126476" marT="63238" marB="632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19150" y="6168890"/>
            <a:ext cx="11455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latin typeface="+mn-lt"/>
                <a:cs typeface="Calibri" panose="020F0502020204030204" pitchFamily="34" charset="0"/>
              </a:rPr>
              <a:t>* - </a:t>
            </a:r>
            <a:r>
              <a:rPr lang="en-US" sz="1800" dirty="0">
                <a:latin typeface="+mn-lt"/>
                <a:cs typeface="Calibri" panose="020F0502020204030204" pitchFamily="34" charset="0"/>
              </a:rPr>
              <a:t>Retail price /</a:t>
            </a:r>
            <a:r>
              <a:rPr lang="ru-RU" sz="1800" dirty="0">
                <a:latin typeface="+mn-lt"/>
                <a:cs typeface="Calibri" panose="020F0502020204030204" pitchFamily="34" charset="0"/>
              </a:rPr>
              <a:t> указываются цены реализации конечным клиентам </a:t>
            </a:r>
          </a:p>
        </p:txBody>
      </p:sp>
    </p:spTree>
    <p:extLst>
      <p:ext uri="{BB962C8B-B14F-4D97-AF65-F5344CB8AC3E}">
        <p14:creationId xmlns:p14="http://schemas.microsoft.com/office/powerpoint/2010/main" val="1286906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650" y="588016"/>
            <a:ext cx="19202398" cy="862011"/>
          </a:xfrm>
        </p:spPr>
        <p:txBody>
          <a:bodyPr/>
          <a:lstStyle/>
          <a:p>
            <a:r>
              <a:rPr lang="ru-RU" dirty="0">
                <a:latin typeface="+mj-lt"/>
              </a:rPr>
              <a:t>БИЗНЕС-ПЛАН МАРКЕТИНГ</a:t>
            </a:r>
          </a:p>
        </p:txBody>
      </p:sp>
      <p:graphicFrame>
        <p:nvGraphicFramePr>
          <p:cNvPr id="5" name="Group 1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171020"/>
              </p:ext>
            </p:extLst>
          </p:nvPr>
        </p:nvGraphicFramePr>
        <p:xfrm>
          <a:off x="965997" y="2603318"/>
          <a:ext cx="18173693" cy="2570009"/>
        </p:xfrm>
        <a:graphic>
          <a:graphicData uri="http://schemas.openxmlformats.org/drawingml/2006/table">
            <a:tbl>
              <a:tblPr/>
              <a:tblGrid>
                <a:gridCol w="46152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540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507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537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78827"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Marketing Budget forecast/</a:t>
                      </a: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Прогноз  маркетинговых затрат</a:t>
                      </a: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5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Period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Период</a:t>
                      </a: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2025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2026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2027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5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Amount Rub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Сумма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,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ru-RU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Руб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772477"/>
              </p:ext>
            </p:extLst>
          </p:nvPr>
        </p:nvGraphicFramePr>
        <p:xfrm>
          <a:off x="1009650" y="6602655"/>
          <a:ext cx="18173695" cy="2587841"/>
        </p:xfrm>
        <a:graphic>
          <a:graphicData uri="http://schemas.openxmlformats.org/drawingml/2006/table">
            <a:tbl>
              <a:tblPr/>
              <a:tblGrid>
                <a:gridCol w="2045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84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59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884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88402">
                  <a:extLst>
                    <a:ext uri="{9D8B030D-6E8A-4147-A177-3AD203B41FA5}">
                      <a16:colId xmlns:a16="http://schemas.microsoft.com/office/drawing/2014/main" val="1921150839"/>
                    </a:ext>
                  </a:extLst>
                </a:gridCol>
                <a:gridCol w="2688402">
                  <a:extLst>
                    <a:ext uri="{9D8B030D-6E8A-4147-A177-3AD203B41FA5}">
                      <a16:colId xmlns:a16="http://schemas.microsoft.com/office/drawing/2014/main" val="3923505483"/>
                    </a:ext>
                  </a:extLst>
                </a:gridCol>
                <a:gridCol w="2688402">
                  <a:extLst>
                    <a:ext uri="{9D8B030D-6E8A-4147-A177-3AD203B41FA5}">
                      <a16:colId xmlns:a16="http://schemas.microsoft.com/office/drawing/2014/main" val="4155209274"/>
                    </a:ext>
                  </a:extLst>
                </a:gridCol>
              </a:tblGrid>
              <a:tr h="683537">
                <a:tc gridSpan="7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Marketing Budget forecast/</a:t>
                      </a: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Прогноз  маркетинговых затрат на первые 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6</a:t>
                      </a: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месяца после запуска ДЦ</a:t>
                      </a: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52077" marR="152077" marT="76038" marB="76038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52077" marR="152077" marT="76038" marB="76038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52077" marR="152077" marT="76038" marB="76038" anchor="ctr" horzOverflow="overflow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21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Period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Период</a:t>
                      </a: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ММ.ГГ</a:t>
                      </a: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ММ.ГГ</a:t>
                      </a: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ММ.ГГ</a:t>
                      </a: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ММ.ГГ</a:t>
                      </a: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ММ.ГГ</a:t>
                      </a: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ММ.ГГ</a:t>
                      </a: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21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Amount Rub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/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Сумма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,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ru-RU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dern H Medium" pitchFamily="34" charset="-128"/>
                          <a:cs typeface="Calibri" panose="020F0502020204030204" pitchFamily="34" charset="0"/>
                        </a:rPr>
                        <a:t>Руб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dern H Medium" pitchFamily="34" charset="-128"/>
                      </a:endParaRPr>
                    </a:p>
                  </a:txBody>
                  <a:tcPr marL="152077" marR="152077" marT="76038" marB="76038" anchor="ctr" horzOverflow="overflow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747278"/>
      </p:ext>
    </p:extLst>
  </p:cSld>
  <p:clrMapOvr>
    <a:masterClrMapping/>
  </p:clrMapOvr>
</p:sld>
</file>

<file path=ppt/theme/theme1.xml><?xml version="1.0" encoding="utf-8"?>
<a:theme xmlns:a="http://schemas.openxmlformats.org/drawingml/2006/main" name="Chery_Whit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">
      <a:majorFont>
        <a:latin typeface="HarmonyOS Sans SC"/>
        <a:ea typeface=""/>
        <a:cs typeface=""/>
      </a:majorFont>
      <a:minorFont>
        <a:latin typeface="HarmonyOS Sans S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HarmonyOS Sans SC"/>
        <a:ea typeface=""/>
        <a:cs typeface=""/>
      </a:majorFont>
      <a:minorFont>
        <a:latin typeface="HarmonyOS Sans S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">
      <a:majorFont>
        <a:latin typeface="HarmonyOS Sans SC"/>
        <a:ea typeface=""/>
        <a:cs typeface=""/>
      </a:majorFont>
      <a:minorFont>
        <a:latin typeface="HarmonyOS Sans S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47410</TotalTime>
  <Words>1542</Words>
  <Application>Microsoft Office PowerPoint</Application>
  <PresentationFormat>Произвольный</PresentationFormat>
  <Paragraphs>532</Paragraphs>
  <Slides>23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HarmonyOS Sans SC</vt:lpstr>
      <vt:lpstr>Noto Sans Symbols</vt:lpstr>
      <vt:lpstr>TacticSans-Reg</vt:lpstr>
      <vt:lpstr>Chery_White</vt:lpstr>
      <vt:lpstr>Заявка кандидата</vt:lpstr>
      <vt:lpstr>Презентация PowerPoint</vt:lpstr>
      <vt:lpstr>ОБЩАЯ ИНФОРМАЦИЯ О КОМПАНИИ</vt:lpstr>
      <vt:lpstr>ИНФОРМАЦИЯ ОБ УЧРЕДИТЕЛЯХ</vt:lpstr>
      <vt:lpstr>ОРГАНИЗАЦИОННАЯ СТРУКТУРА ХОЛДИНГА</vt:lpstr>
      <vt:lpstr>ДАННЫЕ ПО СУЩЕСТВУЮЩЕМУ БИЗНЕСУ</vt:lpstr>
      <vt:lpstr>БИЗНЕС-ПЛАН ПРОДАЖИ НОВЫХ АВТОМОБИЛЕЙ</vt:lpstr>
      <vt:lpstr>БИЗНЕС-ПЛАН ПОСЛЕПРОДАЖНОГО ОБСЛУЖИВАНИЯ</vt:lpstr>
      <vt:lpstr>БИЗНЕС-ПЛАН МАРКЕТИНГ</vt:lpstr>
      <vt:lpstr>ПРОГНОЗ ПО ОКУПАЕМОСТИ И ИНВЕСТИЦИИ В ПРОЕКТ</vt:lpstr>
      <vt:lpstr>ПРОГНОЗНЫЙ ОТЧЕТ О ПРИБЫЛЯХ И УБЫТКАХ</vt:lpstr>
      <vt:lpstr>ИНФОРМАЦИЯ О ПРЕДЛОЖЕНИИ</vt:lpstr>
      <vt:lpstr>СРОКИ ВВОДА ОБЪЕКТА В ЭКСПЛУАТАЦИЮ</vt:lpstr>
      <vt:lpstr>КАРТА РОССИИ</vt:lpstr>
      <vt:lpstr>КАРТА ГОРОДА  (необходимо обозначить расположение других брендов и других точек притяжения) </vt:lpstr>
      <vt:lpstr>КАРТА РАЙОНА (указать важные объекты: направление основного трафика, ближайшие автомобильные ДЦ, Крупные торговые центры и другие точки притяжения) </vt:lpstr>
      <vt:lpstr>СХЕМА ГЕНЕРАЛЬНОГО ПЛАНА (обязательно наличие легенды с обозначением количества парковочных мест для каждого назначения)</vt:lpstr>
      <vt:lpstr>ПОЭТАЖНАЯ ПЛАНИРОВКА</vt:lpstr>
      <vt:lpstr>3-D ВИД</vt:lpstr>
      <vt:lpstr>СУЩЕСТВУЮЩИЙ ВИД (ФОТО)</vt:lpstr>
      <vt:lpstr>СУЩЕСТВУЮЩИЙ ВИД (ФОТО)</vt:lpstr>
      <vt:lpstr>СУЩЕСТВУЮЩИЙ ВИД (ФОТО)</vt:lpstr>
      <vt:lpstr>СУЩЕСТВУЮЩИЙ ВИД (ФОТО)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ДИЛЕРСКАЯ КОНФЕРЕНЦИЯ</dc:title>
  <dc:creator>Egorova Anna</dc:creator>
  <cp:lastModifiedBy>Goryacheva Irina</cp:lastModifiedBy>
  <cp:revision>59</cp:revision>
  <dcterms:modified xsi:type="dcterms:W3CDTF">2024-11-26T11:38:37Z</dcterms:modified>
</cp:coreProperties>
</file>