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</p:sldIdLst>
  <p:sldSz cx="24387175" cy="13716000"/>
  <p:notesSz cx="13716000" cy="2438717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tapel" panose="020B0504020202020204" pitchFamily="34" charset="-52"/>
      <p:regular r:id="rId30"/>
      <p:italic r:id="rId31"/>
    </p:embeddedFont>
    <p:embeddedFont>
      <p:font typeface="Stapel Bold" panose="020B0704020202020204" pitchFamily="34" charset="-52"/>
      <p:bold r:id="rId32"/>
      <p:boldItalic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C7B9AB"/>
    <a:srgbClr val="F2F2F2"/>
    <a:srgbClr val="E8E8E8"/>
    <a:srgbClr val="B4A18E"/>
    <a:srgbClr val="C0C0C0"/>
    <a:srgbClr val="E2DBD4"/>
    <a:srgbClr val="4E8542"/>
    <a:srgbClr val="9B8269"/>
    <a:srgbClr val="887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10"/>
  </p:normalViewPr>
  <p:slideViewPr>
    <p:cSldViewPr snapToGrid="0" snapToObjects="1">
      <p:cViewPr varScale="1">
        <p:scale>
          <a:sx n="49" d="100"/>
          <a:sy n="49" d="100"/>
        </p:scale>
        <p:origin x="3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340527-B618-4F50-82E1-B417BE335813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7AF4A7BE-6D76-4397-B15C-3BC306A97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359"/>
          <a:stretch/>
        </p:blipFill>
        <p:spPr>
          <a:xfrm>
            <a:off x="16940463" y="0"/>
            <a:ext cx="7463337" cy="13711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5A08D-2500-4D05-B1F8-24EEF1615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295" t="41847" r="21611" b="41330"/>
          <a:stretch/>
        </p:blipFill>
        <p:spPr>
          <a:xfrm>
            <a:off x="828801" y="1064029"/>
            <a:ext cx="3000249" cy="49726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A220231-202B-45A7-A02C-1496FE406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956" y="7486002"/>
            <a:ext cx="13919460" cy="2651125"/>
          </a:xfrm>
          <a:prstGeom prst="rect">
            <a:avLst/>
          </a:prstGeom>
        </p:spPr>
        <p:txBody>
          <a:bodyPr/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671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 ">
            <a:extLst>
              <a:ext uri="{FF2B5EF4-FFF2-40B4-BE49-F238E27FC236}">
                <a16:creationId xmlns:a16="http://schemas.microsoft.com/office/drawing/2014/main" id="{BE566A01-2723-4904-967A-C8A547176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C1452B49-0A62-48DA-92B1-8FF5FAFBF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3176"/>
          <a:stretch/>
        </p:blipFill>
        <p:spPr>
          <a:xfrm>
            <a:off x="10500059" y="5904"/>
            <a:ext cx="13857624" cy="1371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7D31C3-FF3A-4C0A-AA76-73CAA517A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85000"/>
          </a:blip>
          <a:srcRect l="15379" t="24526"/>
          <a:stretch/>
        </p:blipFill>
        <p:spPr>
          <a:xfrm>
            <a:off x="465513" y="515389"/>
            <a:ext cx="4572000" cy="2344189"/>
          </a:xfrm>
          <a:prstGeom prst="rect">
            <a:avLst/>
          </a:prstGeom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358EF18A-EDA6-4F64-B729-94F8DBD61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956" y="7486002"/>
            <a:ext cx="13919460" cy="2651125"/>
          </a:xfrm>
          <a:prstGeom prst="rect">
            <a:avLst/>
          </a:prstGeom>
        </p:spPr>
        <p:txBody>
          <a:bodyPr/>
          <a:lstStyle>
            <a:lvl1pPr algn="l">
              <a:defRPr sz="9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75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09BE5-0915-46C9-8BCF-DF54E432C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62342B7-E865-46FE-B80C-D93BCE585DD3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91946E0-FB70-4DDA-AF65-4B33117A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766088-70DA-47E8-AEDE-E043181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417" y="12712700"/>
            <a:ext cx="6265971" cy="730250"/>
          </a:xfrm>
        </p:spPr>
        <p:txBody>
          <a:bodyPr/>
          <a:lstStyle/>
          <a:p>
            <a:fld id="{63ED1CD7-6880-45E3-84BE-3626A00398DE}" type="datetime1">
              <a:rPr lang="ru-RU" smtClean="0"/>
              <a:t>27.11.2025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273B2-B0E4-4EFF-A3CE-AE5A8D5F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CB7E79-73B5-4F25-8F2D-23DF5753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AF4DF3A2-1F21-425F-A8C8-16C54EF83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1A8A15EB-A282-46A4-8713-DE9F25C61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17" y="0"/>
            <a:ext cx="24357683" cy="13711436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63D4B12-4590-4D8F-B3CA-44ED3301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4A558369-09FB-4615-9BD8-194DB957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417" y="12712700"/>
            <a:ext cx="6265971" cy="730250"/>
          </a:xfrm>
        </p:spPr>
        <p:txBody>
          <a:bodyPr/>
          <a:lstStyle/>
          <a:p>
            <a:fld id="{1D15B791-6D35-4C8A-AD9E-92FF6D32FD9E}" type="datetime1">
              <a:rPr lang="ru-RU" smtClean="0"/>
              <a:t>27.11.2025</a:t>
            </a:fld>
            <a:endParaRPr lang="ru-RU" dirty="0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8CC3EAB2-B932-4CE1-A261-AC9FF42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9C7DD948-053A-44CB-A597-4C2031F7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</p:spPr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019472-181C-4FFF-AB98-6F6FDFE374D8}"/>
              </a:ext>
            </a:extLst>
          </p:cNvPr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C7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5A50CF1C-4005-42F4-84C5-7C1F39822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7048" cy="13710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F7EE8-77CB-43F6-A797-5E8BDBC2CC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079D7A4-AA62-46BE-9D62-B56A4262733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id="{B2E18170-AF72-4AC2-AC8C-5AA91982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3BE5-099D-4D0B-A4D2-091E3EF0C9E2}" type="datetime1">
              <a:rPr lang="ru-RU" smtClean="0"/>
              <a:t>27.11.2025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D7E538B-70B3-4B73-A0B3-F11E94F6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A83D38F-7CFD-4CB4-9028-D43FB5B5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0087C133-ADBC-40E7-B53B-833B243F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3155F7-CAE3-4214-B134-9F7BC2DA4FCE}"/>
              </a:ext>
            </a:extLst>
          </p:cNvPr>
          <p:cNvSpPr/>
          <p:nvPr userDrawn="1"/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rgbClr val="C7B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0" descr=" ">
            <a:extLst>
              <a:ext uri="{FF2B5EF4-FFF2-40B4-BE49-F238E27FC236}">
                <a16:creationId xmlns:a16="http://schemas.microsoft.com/office/drawing/2014/main" id="{302F8330-41AC-4724-B51E-978D1BAB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6988" y="0"/>
            <a:ext cx="16399933" cy="1371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9E29EF-1D04-4451-8866-2C1556ED6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0C185A59-9202-471B-B35D-362C43EB45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7" y="4587"/>
            <a:ext cx="24357683" cy="137114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8D90D59-1A34-4C60-B890-05C59F8502C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302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C19E12C-3CFC-494D-B315-90ABF87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8B4-3BDE-46C1-9989-B3853B957B08}" type="datetime1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93CBA-B405-4820-A41E-2CADE4AE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3E4FBE-0603-421B-9BEB-0620B1D9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9A8FE3A0-4303-4668-9371-A0A7C020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197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FB70B9-3285-4440-9D9A-ECC161F1FBE4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E57D806-CDE0-44DD-8365-B2E7A9BCE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17" y="0"/>
            <a:ext cx="24357683" cy="1371143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3B5EE05-2C63-4B9B-81D5-40E715001E77}"/>
              </a:ext>
            </a:extLst>
          </p:cNvPr>
          <p:cNvCxnSpPr/>
          <p:nvPr userDrawn="1"/>
        </p:nvCxnSpPr>
        <p:spPr>
          <a:xfrm>
            <a:off x="2976563" y="575913"/>
            <a:ext cx="21410612" cy="0"/>
          </a:xfrm>
          <a:prstGeom prst="line">
            <a:avLst/>
          </a:prstGeom>
          <a:ln w="28575">
            <a:solidFill>
              <a:srgbClr val="DD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D34037-357B-4900-9C27-51C87BBD9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7" y="479721"/>
            <a:ext cx="1793303" cy="17809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B058B5D-99CE-456A-AFC0-CA6768F6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0BD6A2-A381-418E-A8F9-FED95A3BBC3D}" type="datetime1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9A28EB-10D2-4435-BABB-832BEE00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1768332-6451-4EF1-809D-88B241E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E49B8EFF-CF1C-431E-8F3A-578D7750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17" y="1162511"/>
            <a:ext cx="21812358" cy="1564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51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9891A-4137-4552-BBC4-673682E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6" y="730250"/>
            <a:ext cx="21746499" cy="1564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850C5-058F-4952-ABB0-DFB183D1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276" y="2643448"/>
            <a:ext cx="21746499" cy="971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61F19-A014-4416-B661-423F9A70C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276" y="12712700"/>
            <a:ext cx="62001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B85905AB-1255-4FAE-8784-AAB5E40A0951}" type="datetime1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C0F89-3E64-433E-A429-67477112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F6823-1930-4732-A288-F3081D0A6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38B6C49F-BCBF-4228-AA59-9CBF72A64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3" r:id="rId3"/>
    <p:sldLayoutId id="2147483655" r:id="rId4"/>
    <p:sldLayoutId id="2147483649" r:id="rId5"/>
    <p:sldLayoutId id="2147483650" r:id="rId6"/>
    <p:sldLayoutId id="214748365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7B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828801" y="7945465"/>
            <a:ext cx="20011899" cy="3609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885"/>
              </a:lnSpc>
              <a:buNone/>
            </a:pPr>
            <a:endParaRPr lang="ru-RU" sz="8543" kern="0" spc="342" dirty="0">
              <a:solidFill>
                <a:schemeClr val="bg1"/>
              </a:solidFill>
              <a:latin typeface="+mj-lt"/>
              <a:ea typeface="Stapel Semi Expanded Medium Regular" pitchFamily="34" charset="-12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BD31D-C576-4048-9882-F61A82A2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55" y="9027622"/>
            <a:ext cx="18873845" cy="3231745"/>
          </a:xfrm>
        </p:spPr>
        <p:txBody>
          <a:bodyPr>
            <a:normAutofit/>
          </a:bodyPr>
          <a:lstStyle/>
          <a:p>
            <a:r>
              <a:rPr lang="ru-RU" sz="11500" b="0" dirty="0"/>
              <a:t>Заявка кандидата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ПРОГНОЗ ПО ОКУПАЕМОСТИ И ИНВЕСТИЦИИ В ПРОЕКТ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EB52793-9D0B-4AE6-B700-1E5E8CBE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75842"/>
              </p:ext>
            </p:extLst>
          </p:nvPr>
        </p:nvGraphicFramePr>
        <p:xfrm>
          <a:off x="898414" y="9052691"/>
          <a:ext cx="22304484" cy="3416148"/>
        </p:xfrm>
        <a:graphic>
          <a:graphicData uri="http://schemas.openxmlformats.org/drawingml/2006/table">
            <a:tbl>
              <a:tblPr firstRow="1" firstCol="1" bandRow="1"/>
              <a:tblGrid>
                <a:gridCol w="5648690">
                  <a:extLst>
                    <a:ext uri="{9D8B030D-6E8A-4147-A177-3AD203B41FA5}">
                      <a16:colId xmlns:a16="http://schemas.microsoft.com/office/drawing/2014/main" val="3901101260"/>
                    </a:ext>
                  </a:extLst>
                </a:gridCol>
                <a:gridCol w="5502400">
                  <a:extLst>
                    <a:ext uri="{9D8B030D-6E8A-4147-A177-3AD203B41FA5}">
                      <a16:colId xmlns:a16="http://schemas.microsoft.com/office/drawing/2014/main" val="3086820332"/>
                    </a:ext>
                  </a:extLst>
                </a:gridCol>
                <a:gridCol w="5576697">
                  <a:extLst>
                    <a:ext uri="{9D8B030D-6E8A-4147-A177-3AD203B41FA5}">
                      <a16:colId xmlns:a16="http://schemas.microsoft.com/office/drawing/2014/main" val="2643806892"/>
                    </a:ext>
                  </a:extLst>
                </a:gridCol>
                <a:gridCol w="5576697">
                  <a:extLst>
                    <a:ext uri="{9D8B030D-6E8A-4147-A177-3AD203B41FA5}">
                      <a16:colId xmlns:a16="http://schemas.microsoft.com/office/drawing/2014/main" val="3071938676"/>
                    </a:ext>
                  </a:extLst>
                </a:gridCol>
              </a:tblGrid>
              <a:tr h="7865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Инвестиции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Всего (Млн Руб.)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Собственные средства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(%)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Кредитная линия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(%)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53038"/>
                  </a:ext>
                </a:extLst>
              </a:tr>
              <a:tr h="1314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Оборотный средства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Млн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Руб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235870"/>
                  </a:ext>
                </a:extLst>
              </a:tr>
              <a:tr h="1314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  <a:sym typeface="Arial"/>
                        </a:rPr>
                        <a:t>Инвестиции в здание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 </a:t>
                      </a: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Млн </a:t>
                      </a:r>
                      <a:r>
                        <a:rPr lang="ru-RU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Руб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00%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 0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0%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97561"/>
                  </a:ext>
                </a:extLst>
              </a:tr>
            </a:tbl>
          </a:graphicData>
        </a:graphic>
      </p:graphicFrame>
      <p:graphicFrame>
        <p:nvGraphicFramePr>
          <p:cNvPr id="9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04840"/>
              </p:ext>
            </p:extLst>
          </p:nvPr>
        </p:nvGraphicFramePr>
        <p:xfrm>
          <a:off x="898414" y="2981208"/>
          <a:ext cx="22304485" cy="5651955"/>
        </p:xfrm>
        <a:graphic>
          <a:graphicData uri="http://schemas.openxmlformats.org/drawingml/2006/table">
            <a:tbl>
              <a:tblPr/>
              <a:tblGrid>
                <a:gridCol w="566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5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6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070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Payback period of the project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/ Срок окупаемости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(необходимо выбрать соответствующие показатели) </a:t>
                      </a:r>
                    </a:p>
                  </a:txBody>
                  <a:tcPr marL="154019" marR="154019" marT="77010" marB="7701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</a:rPr>
                        <a:t>Срок окупаемости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&gt; 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 лет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&gt; 4 лет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2-4 года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&lt; 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 лет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</a:rPr>
                        <a:t>Собственные средства вложенные в проект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&lt; 30%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&lt; 50%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&gt; 50%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</a:rPr>
                        <a:t>&gt; 85%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Кол-во инвестиционных проектов в настоящее время</a:t>
                      </a:r>
                    </a:p>
                  </a:txBody>
                  <a:tcPr marL="115515" marR="11551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&gt;0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0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ПРОГНОЗНЫЙ ОТЧЕТ О ПРИБЫЛЯХ И УБЫТКАХ</a:t>
            </a:r>
          </a:p>
        </p:txBody>
      </p:sp>
      <p:graphicFrame>
        <p:nvGraphicFramePr>
          <p:cNvPr id="1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56793"/>
              </p:ext>
            </p:extLst>
          </p:nvPr>
        </p:nvGraphicFramePr>
        <p:xfrm>
          <a:off x="898416" y="2981205"/>
          <a:ext cx="11391119" cy="7461247"/>
        </p:xfrm>
        <a:graphic>
          <a:graphicData uri="http://schemas.openxmlformats.org/drawingml/2006/table">
            <a:tbl>
              <a:tblPr/>
              <a:tblGrid>
                <a:gridCol w="649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Отдел продаж а/м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2025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2026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2027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Розничные продажи Штуки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Розничные продажи Выручка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Оптовые продажи Штуки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Оптовые продажи Выручка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Оптовые продажи Валовая Прибыль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Продажа аксессуаров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Прочие доходы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Переменные расходы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Расходы на персонал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Постоянные расходы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813" marR="4813" marT="4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5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 продаж подержанных а/м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Штуки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доходы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Переменные расходы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9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7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08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прибыль от продаж подержанных а/м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96469"/>
              </p:ext>
            </p:extLst>
          </p:nvPr>
        </p:nvGraphicFramePr>
        <p:xfrm>
          <a:off x="898417" y="10680192"/>
          <a:ext cx="11391118" cy="2834642"/>
        </p:xfrm>
        <a:graphic>
          <a:graphicData uri="http://schemas.openxmlformats.org/drawingml/2006/table">
            <a:tbl>
              <a:tblPr/>
              <a:tblGrid>
                <a:gridCol w="650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Итоговые данные</a:t>
                      </a: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06" marR="4706" marT="47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прибыль отделов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Административные расходы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собственность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уплаченные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расходы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чистая прибыль периода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706" marR="4706" marT="47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05383"/>
              </p:ext>
            </p:extLst>
          </p:nvPr>
        </p:nvGraphicFramePr>
        <p:xfrm>
          <a:off x="12728447" y="2981208"/>
          <a:ext cx="10474452" cy="10533626"/>
        </p:xfrm>
        <a:graphic>
          <a:graphicData uri="http://schemas.openxmlformats.org/drawingml/2006/table">
            <a:tbl>
              <a:tblPr/>
              <a:tblGrid>
                <a:gridCol w="596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8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Механический цех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2025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2026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Итого 2027</a:t>
                      </a:r>
                    </a:p>
                  </a:txBody>
                  <a:tcPr marL="4813" marR="4813" marT="48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Часы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Заказ наряды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доходы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прибыль механического цеха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8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Кузовной цех (при наличии)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Часы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Заказ наряды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Выручка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Валовая Прибыль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прибыль кузовного цеха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54" marR="5654" marT="56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508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Продажи з/ч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з/ч выручка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з/ч прибыль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аксессуаров выручка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 аксессуаров прибыль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доходы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персонал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Постоянные расходы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300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прибыль от продажи з/ч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654" marR="5654" marT="56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ИНФОРМАЦИЯ О ПРЕДЛОЖЕНИИ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85926"/>
              </p:ext>
            </p:extLst>
          </p:nvPr>
        </p:nvGraphicFramePr>
        <p:xfrm>
          <a:off x="898417" y="2981203"/>
          <a:ext cx="22304483" cy="9875260"/>
        </p:xfrm>
        <a:graphic>
          <a:graphicData uri="http://schemas.openxmlformats.org/drawingml/2006/table">
            <a:tbl>
              <a:tblPr/>
              <a:tblGrid>
                <a:gridCol w="247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4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Investment type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Формат инвестиций </a:t>
                      </a:r>
                      <a:r>
                        <a:rPr kumimoji="0" lang="ru-RU" sz="20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Greenfield/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Reconstruction/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Реконструкция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Rebranding/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Ребрендинг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1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Тип дилерского центра </a:t>
                      </a:r>
                      <a:r>
                        <a:rPr kumimoji="0" 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Mono/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Моно-бренд/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Multy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Мульти-бренд /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1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Адрес центра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Статус собственности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Landplot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size/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Шоу-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рум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  m x   m)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W/S Size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Слесарный цех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  m x   m)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Склад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  m x   m)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41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Срок готовности к запуску центра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7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СРОКИ ВВОДА ОБЪЕКТА В ЭКСПЛУАТАЦИЮ</a:t>
            </a:r>
          </a:p>
        </p:txBody>
      </p:sp>
      <p:graphicFrame>
        <p:nvGraphicFramePr>
          <p:cNvPr id="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1524"/>
              </p:ext>
            </p:extLst>
          </p:nvPr>
        </p:nvGraphicFramePr>
        <p:xfrm>
          <a:off x="898417" y="2985117"/>
          <a:ext cx="22304484" cy="9871344"/>
        </p:xfrm>
        <a:graphic>
          <a:graphicData uri="http://schemas.openxmlformats.org/drawingml/2006/table">
            <a:tbl>
              <a:tblPr/>
              <a:tblGrid>
                <a:gridCol w="1338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30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Construction schedule/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Сроки и этапы строительства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Stage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Этапы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Начало этапа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Завершение этапа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Project development and approvals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ММ/ ГГГГ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 / ГГГГ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Ground works/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Земельные работы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Basement construction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Фундаментные работы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Cage construction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Interior wall construction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9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Finishing Work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Проведение внутренних и внешних отделочных работ по стандартам бренда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Technical Audit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3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Start of operation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40379" marR="140379" marT="70190" marB="7019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КАРТА РОССИИ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174878" y="2985117"/>
            <a:ext cx="18037419" cy="9871344"/>
            <a:chOff x="251520" y="1423531"/>
            <a:chExt cx="8532827" cy="466976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23531"/>
              <a:ext cx="8532827" cy="466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 стрелкой 21"/>
            <p:cNvCxnSpPr/>
            <p:nvPr/>
          </p:nvCxnSpPr>
          <p:spPr>
            <a:xfrm>
              <a:off x="7587100" y="3613626"/>
              <a:ext cx="585300" cy="97795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80815" y="2981156"/>
              <a:ext cx="1045479" cy="246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  <a:ea typeface="Modern H Medium" panose="020B0603000000020004" pitchFamily="34" charset="-128"/>
                </a:rPr>
                <a:t>ПРЕДЛОЖЕНИЕ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7623105" y="2276872"/>
              <a:ext cx="693311" cy="130659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1259632" y="3613628"/>
              <a:ext cx="6258963" cy="1858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3"/>
          <p:cNvSpPr/>
          <p:nvPr/>
        </p:nvSpPr>
        <p:spPr>
          <a:xfrm rot="20057490">
            <a:off x="3016527" y="4358243"/>
            <a:ext cx="6502801" cy="753791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80506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КАРТА ГОРОДА </a:t>
            </a:r>
            <a:br>
              <a:rPr lang="ru-RU" sz="4000" dirty="0"/>
            </a:br>
            <a:r>
              <a:rPr lang="ru-RU" sz="4000" dirty="0"/>
              <a:t>(необходимо обозначить расположение других брендов и других точек притяжения)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174879" y="2985117"/>
            <a:ext cx="18037418" cy="9871344"/>
            <a:chOff x="323528" y="1234946"/>
            <a:chExt cx="8364152" cy="54109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34946"/>
              <a:ext cx="8364152" cy="5410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83568" y="1405225"/>
              <a:ext cx="2160240" cy="63146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n-lt"/>
                  <a:ea typeface="Modern H Medium" panose="020B0603000000020004" pitchFamily="34" charset="-128"/>
                </a:rPr>
                <a:t>Указать расстояния от места нахождения здания по заявке до Ближайших существующих центров</a:t>
              </a:r>
            </a:p>
            <a:p>
              <a:r>
                <a:rPr lang="en-US" dirty="0">
                  <a:latin typeface="+mn-lt"/>
                  <a:ea typeface="Modern H Medium" panose="020B0603000000020004" pitchFamily="34" charset="-128"/>
                </a:rPr>
                <a:t>Chery, </a:t>
              </a:r>
              <a:r>
                <a:rPr lang="en-US" dirty="0" err="1">
                  <a:latin typeface="+mn-lt"/>
                  <a:ea typeface="Modern H Medium" panose="020B0603000000020004" pitchFamily="34" charset="-128"/>
                </a:rPr>
                <a:t>Lifan</a:t>
              </a:r>
              <a:r>
                <a:rPr lang="en-US" dirty="0">
                  <a:latin typeface="+mn-lt"/>
                  <a:ea typeface="Modern H Medium" panose="020B0603000000020004" pitchFamily="34" charset="-128"/>
                </a:rPr>
                <a:t>, Lada, Renault</a:t>
              </a:r>
              <a:endParaRPr lang="ru-RU" dirty="0">
                <a:latin typeface="+mn-lt"/>
                <a:ea typeface="Modern H Medium" panose="020B0603000000020004" pitchFamily="34" charset="-128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4505604" y="4005064"/>
              <a:ext cx="634543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82264" y="3686199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FF0000"/>
                  </a:solidFill>
                </a:rPr>
                <a:t>8км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5004048" y="4005064"/>
              <a:ext cx="136099" cy="504056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7107353">
              <a:off x="4720864" y="4058977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FF0000"/>
                  </a:solidFill>
                </a:rPr>
                <a:t>8км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5224497" y="2420888"/>
              <a:ext cx="283607" cy="157308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3"/>
          <p:cNvSpPr/>
          <p:nvPr/>
        </p:nvSpPr>
        <p:spPr>
          <a:xfrm rot="20057490">
            <a:off x="10224159" y="6111885"/>
            <a:ext cx="6675660" cy="922988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  <p:sp>
        <p:nvSpPr>
          <p:cNvPr id="30" name="직사각형 3"/>
          <p:cNvSpPr/>
          <p:nvPr/>
        </p:nvSpPr>
        <p:spPr>
          <a:xfrm>
            <a:off x="7722042" y="11457865"/>
            <a:ext cx="4471546" cy="1020956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40324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КАРТА РАЙОНА</a:t>
            </a:r>
            <a:br>
              <a:rPr lang="ru-RU" sz="4000" dirty="0"/>
            </a:br>
            <a:r>
              <a:rPr lang="ru-RU" sz="2800" dirty="0">
                <a:ea typeface="Modern H Medium" panose="020B0603000000020004" pitchFamily="34" charset="-128"/>
              </a:rPr>
              <a:t>(указать важные объекты: направление основного трафика, ближайшие автомобильные ДЦ, Крупные торговые центры и другие точки притяжения)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1312" y="2985116"/>
            <a:ext cx="17260986" cy="9871345"/>
            <a:chOff x="299691" y="1196754"/>
            <a:chExt cx="8640000" cy="49295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99691" y="1196754"/>
              <a:ext cx="8640000" cy="49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лилиния 6"/>
            <p:cNvSpPr/>
            <p:nvPr/>
          </p:nvSpPr>
          <p:spPr>
            <a:xfrm>
              <a:off x="3779912" y="4119692"/>
              <a:ext cx="361200" cy="39515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трелка влево 7"/>
            <p:cNvSpPr/>
            <p:nvPr/>
          </p:nvSpPr>
          <p:spPr>
            <a:xfrm rot="18537169">
              <a:off x="-14557" y="3958940"/>
              <a:ext cx="2365927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Левый берег </a:t>
              </a:r>
              <a:r>
                <a:rPr lang="en-US" sz="1600" dirty="0"/>
                <a:t>(  ̴</a:t>
              </a:r>
              <a:r>
                <a:rPr lang="ru-RU" sz="1600" dirty="0"/>
                <a:t>3</a:t>
              </a:r>
              <a:r>
                <a:rPr lang="en-US" sz="1600" dirty="0"/>
                <a:t> </a:t>
              </a:r>
              <a:r>
                <a:rPr lang="ru-RU" sz="1600" dirty="0"/>
                <a:t>км)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 rot="2026046">
              <a:off x="6021834" y="5146085"/>
              <a:ext cx="2648319" cy="320400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Бердск, Искитим, Барнаул</a:t>
              </a:r>
            </a:p>
          </p:txBody>
        </p:sp>
        <p:sp>
          <p:nvSpPr>
            <p:cNvPr id="10" name="Выноска 2 9"/>
            <p:cNvSpPr/>
            <p:nvPr/>
          </p:nvSpPr>
          <p:spPr>
            <a:xfrm>
              <a:off x="1735361" y="5373215"/>
              <a:ext cx="1296144" cy="303075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noFill/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Предложение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 rot="2072078">
              <a:off x="5244781" y="3465579"/>
              <a:ext cx="1208737" cy="970973"/>
            </a:xfrm>
            <a:prstGeom prst="rect">
              <a:avLst/>
            </a:prstGeom>
            <a:noFill/>
            <a:ln>
              <a:solidFill>
                <a:srgbClr val="CA0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9878" y="3750359"/>
              <a:ext cx="619717" cy="259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+mn-lt"/>
                </a:rPr>
                <a:t>Завод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rot="2072078">
              <a:off x="1777096" y="2855265"/>
              <a:ext cx="2378971" cy="970973"/>
            </a:xfrm>
            <a:prstGeom prst="rect">
              <a:avLst/>
            </a:prstGeom>
            <a:noFill/>
            <a:ln>
              <a:solidFill>
                <a:srgbClr val="CA0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7118" y="3208510"/>
              <a:ext cx="519763" cy="259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+mn-lt"/>
                </a:rPr>
                <a:t>Парк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1530" y="2318640"/>
              <a:ext cx="1373540" cy="239891"/>
            </a:xfrm>
            <a:prstGeom prst="rect">
              <a:avLst/>
            </a:prstGeom>
            <a:noFill/>
            <a:ln w="25400">
              <a:solidFill>
                <a:srgbClr val="CA001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latin typeface="+mn-lt"/>
                </a:rPr>
                <a:t>Жилые кварталы</a:t>
              </a:r>
            </a:p>
          </p:txBody>
        </p:sp>
      </p:grpSp>
      <p:sp>
        <p:nvSpPr>
          <p:cNvPr id="18" name="직사각형 3"/>
          <p:cNvSpPr/>
          <p:nvPr/>
        </p:nvSpPr>
        <p:spPr>
          <a:xfrm rot="20057490">
            <a:off x="11163161" y="9840783"/>
            <a:ext cx="6195567" cy="1031391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71011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СХЕМА ГЕНЕРАЛЬНОГО ПЛАНА</a:t>
            </a:r>
            <a:br>
              <a:rPr lang="en-US" sz="4000" dirty="0"/>
            </a:br>
            <a:r>
              <a:rPr lang="en-US" sz="2800" dirty="0"/>
              <a:t>(</a:t>
            </a:r>
            <a:r>
              <a:rPr lang="ru-RU" sz="2800" dirty="0"/>
              <a:t>обязательно наличие легенды с обозначением количества парковочных мест для каждого назначения)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8E899-86E6-4655-AB4F-BAB59955C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"/>
          <a:stretch/>
        </p:blipFill>
        <p:spPr>
          <a:xfrm>
            <a:off x="5380154" y="2989263"/>
            <a:ext cx="13626867" cy="98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ПОЭТАЖНАЯ ПЛАНИРОВКА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10623"/>
              </p:ext>
            </p:extLst>
          </p:nvPr>
        </p:nvGraphicFramePr>
        <p:xfrm>
          <a:off x="898417" y="2985117"/>
          <a:ext cx="11131616" cy="9871343"/>
        </p:xfrm>
        <a:graphic>
          <a:graphicData uri="http://schemas.openxmlformats.org/drawingml/2006/table">
            <a:tbl>
              <a:tblPr/>
              <a:tblGrid>
                <a:gridCol w="535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0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: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(m x m)</a:t>
                      </a: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Workshop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Слесарный цех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 x m)</a:t>
                      </a: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Warehouse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Склад запасных частей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m x m)</a:t>
                      </a: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8337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Bodyshop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Кузовной цех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(m x m)</a:t>
                      </a: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280526" marR="280526" marT="140264" marB="140264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3784" y="2985117"/>
            <a:ext cx="11241725" cy="987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3"/>
          <p:cNvSpPr/>
          <p:nvPr/>
        </p:nvSpPr>
        <p:spPr>
          <a:xfrm rot="20057490">
            <a:off x="13790574" y="5401389"/>
            <a:ext cx="6470389" cy="1077141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5299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3-</a:t>
            </a:r>
            <a:r>
              <a:rPr lang="en-US" sz="4000" dirty="0"/>
              <a:t>D </a:t>
            </a:r>
            <a:r>
              <a:rPr lang="ru-RU" sz="4000" dirty="0"/>
              <a:t>ВИД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417" y="2985117"/>
            <a:ext cx="22301740" cy="9377571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직사각형 3"/>
          <p:cNvSpPr/>
          <p:nvPr/>
        </p:nvSpPr>
        <p:spPr>
          <a:xfrm rot="20057490">
            <a:off x="815481" y="4277866"/>
            <a:ext cx="6195567" cy="1031391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4999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92374"/>
              </p:ext>
            </p:extLst>
          </p:nvPr>
        </p:nvGraphicFramePr>
        <p:xfrm>
          <a:off x="5381546" y="5416586"/>
          <a:ext cx="13624082" cy="2882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107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>
                          <a:latin typeface="+mn-lt"/>
                          <a:cs typeface="Calibri" panose="020F0502020204030204" pitchFamily="34" charset="0"/>
                        </a:rPr>
                        <a:t>Company/</a:t>
                      </a:r>
                      <a:r>
                        <a:rPr lang="ru-RU" sz="4000" b="1" dirty="0">
                          <a:latin typeface="+mn-lt"/>
                          <a:cs typeface="Calibri" panose="020F0502020204030204" pitchFamily="34" charset="0"/>
                        </a:rPr>
                        <a:t>Компания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City/</a:t>
                      </a:r>
                      <a:r>
                        <a:rPr kumimoji="0" lang="ru-RU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Город</a:t>
                      </a:r>
                    </a:p>
                    <a:p>
                      <a:pPr algn="l"/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Date/</a:t>
                      </a:r>
                      <a:r>
                        <a:rPr kumimoji="0" lang="ru-RU" sz="4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Дата</a:t>
                      </a:r>
                    </a:p>
                    <a:p>
                      <a:pPr algn="l"/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0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СУЩЕСТВУЮЩИЙ ВИД (ФОТО)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71388" y="2985116"/>
            <a:ext cx="16230552" cy="9871343"/>
            <a:chOff x="2324940" y="1678706"/>
            <a:chExt cx="13903258" cy="8455894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участка по фасаду справа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latin typeface="+mn-lt"/>
                  <a:ea typeface="Modern H Medium" panose="020B0603000000020004" pitchFamily="34" charset="-128"/>
                </a:rPr>
                <a:t>Фото участка по фасаду слева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3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СУЩЕСТВУЮЩИЙ ВИД (ФОТО)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71388" y="2985116"/>
            <a:ext cx="16230552" cy="9871343"/>
            <a:chOff x="2324940" y="1678706"/>
            <a:chExt cx="13903258" cy="845589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бокового фасада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бокового фасада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основного фасада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основного фасада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793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СУЩЕСТВУЮЩИЙ ВИД (ФОТО)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71388" y="2985116"/>
            <a:ext cx="16230552" cy="9871343"/>
            <a:chOff x="2324940" y="1678706"/>
            <a:chExt cx="13903258" cy="845589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сервиса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сервиса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25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СУЩЕСТВУЮЩИЙ ВИД (ФОТО)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71388" y="2985116"/>
            <a:ext cx="16230552" cy="9871343"/>
            <a:chOff x="2324940" y="1678706"/>
            <a:chExt cx="13903258" cy="845589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443244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324940" y="6014169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Дополнительное фото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443244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шоу-</a:t>
              </a:r>
              <a:r>
                <a:rPr lang="ru-RU" sz="2800" b="1" dirty="0" err="1">
                  <a:solidFill>
                    <a:srgbClr val="656565"/>
                  </a:solidFill>
                  <a:ea typeface="Modern H Medium" panose="020B0603000000020004" pitchFamily="34" charset="-128"/>
                </a:rPr>
                <a:t>рума</a:t>
              </a:r>
              <a:endParaRPr lang="ru-RU" sz="2800" b="1" dirty="0">
                <a:solidFill>
                  <a:srgbClr val="656565"/>
                </a:solidFill>
                <a:ea typeface="Modern H Medium" panose="020B0603000000020004" pitchFamily="34" charset="-128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324940" y="1678706"/>
              <a:ext cx="6784954" cy="4120431"/>
            </a:xfrm>
            <a:prstGeom prst="rect">
              <a:avLst/>
            </a:prstGeom>
            <a:solidFill>
              <a:srgbClr val="C7B9AB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rgbClr val="656565"/>
                  </a:solidFill>
                  <a:ea typeface="Modern H Medium" panose="020B0603000000020004" pitchFamily="34" charset="-128"/>
                </a:rPr>
                <a:t>Фото шоу-</a:t>
              </a:r>
              <a:r>
                <a:rPr lang="ru-RU" sz="2800" b="1" dirty="0" err="1">
                  <a:solidFill>
                    <a:srgbClr val="656565"/>
                  </a:solidFill>
                  <a:ea typeface="Modern H Medium" panose="020B0603000000020004" pitchFamily="34" charset="-128"/>
                </a:rPr>
                <a:t>рума</a:t>
              </a:r>
              <a:endParaRPr lang="ru-RU" sz="2800" b="1" dirty="0">
                <a:solidFill>
                  <a:srgbClr val="656565"/>
                </a:solidFill>
                <a:ea typeface="Modern H Medium" panose="020B06030000000200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73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ОБЩАЯ ИНФОРМАЦИЯ О КОМПАНИИ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30375"/>
              </p:ext>
            </p:extLst>
          </p:nvPr>
        </p:nvGraphicFramePr>
        <p:xfrm>
          <a:off x="898415" y="2982489"/>
          <a:ext cx="22304484" cy="3760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74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Contact</a:t>
                      </a: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information</a:t>
                      </a:r>
                      <a:r>
                        <a:rPr kumimoji="0" lang="ru-RU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/Контактная информация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</a:txBody>
                  <a:tcPr marL="69418" marR="69418" marT="34709" marB="34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7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Legal Entity Name</a:t>
                      </a:r>
                      <a:r>
                        <a:rPr kumimoji="0" lang="ru-RU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/Наименование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Address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/Адрес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ИНН: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</a:txBody>
                  <a:tcPr marL="69418" marR="69418" marT="34709" marB="34709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69418" marR="69418" marT="34709" marB="34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Кадастровый номер участка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Contacts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/Контакты</a:t>
                      </a:r>
                    </a:p>
                    <a:p>
                      <a:pPr algn="l"/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 anchor="ctr"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Phone number/</a:t>
                      </a: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Телефон</a:t>
                      </a: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Address for correspondence/ </a:t>
                      </a: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Почтовый адрес</a:t>
                      </a: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Website/ </a:t>
                      </a: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веб-сайт</a:t>
                      </a: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  <a:endParaRPr kumimoji="0" lang="ru-RU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9418" marR="69418" marT="34709" marB="347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20562"/>
              </p:ext>
            </p:extLst>
          </p:nvPr>
        </p:nvGraphicFramePr>
        <p:xfrm>
          <a:off x="898416" y="6982288"/>
          <a:ext cx="22304485" cy="6309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6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0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0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0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0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631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Project Management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/Менеджеры проекта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Position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/Должность</a:t>
                      </a: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CEO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/Гендиректор</a:t>
                      </a:r>
                    </a:p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Project Manager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  <a:sym typeface="Arial"/>
                        </a:rPr>
                        <a:t>/Менеджер проекта</a:t>
                      </a:r>
                    </a:p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Name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/ФИО</a:t>
                      </a: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Contacts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/Контакты</a:t>
                      </a: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E-mail: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odern H Medium" pitchFamily="34" charset="-128"/>
                          <a:cs typeface="+mn-cs"/>
                        </a:rPr>
                        <a:t>E-mail: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+mn-cs"/>
                      </a:endParaRPr>
                    </a:p>
                    <a:p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Birthday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/День Рождения</a:t>
                      </a:r>
                    </a:p>
                    <a:p>
                      <a:pPr algn="l"/>
                      <a:endParaRPr lang="ru-RU" sz="20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000" i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/Образование</a:t>
                      </a:r>
                    </a:p>
                    <a:p>
                      <a:pPr algn="l"/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Experience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/Опыт</a:t>
                      </a:r>
                    </a:p>
                    <a:p>
                      <a:pPr algn="l"/>
                      <a:endParaRPr lang="ru-RU" sz="2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6657" marR="66657" marT="33328" marB="333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0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cs typeface="Arial" panose="020B0604020202020204" pitchFamily="34" charset="0"/>
              </a:rPr>
              <a:t>ИНФОРМАЦИЯ ОБ УЧРЕДИТЕЛЯХ</a:t>
            </a:r>
            <a:endParaRPr lang="ru-RU" sz="4000" dirty="0"/>
          </a:p>
        </p:txBody>
      </p:sp>
      <p:graphicFrame>
        <p:nvGraphicFramePr>
          <p:cNvPr id="6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92985"/>
              </p:ext>
            </p:extLst>
          </p:nvPr>
        </p:nvGraphicFramePr>
        <p:xfrm>
          <a:off x="898418" y="2982488"/>
          <a:ext cx="22304483" cy="10308967"/>
        </p:xfrm>
        <a:graphic>
          <a:graphicData uri="http://schemas.openxmlformats.org/drawingml/2006/table">
            <a:tbl>
              <a:tblPr/>
              <a:tblGrid>
                <a:gridCol w="637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78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Shareholders/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Name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Имя</a:t>
                      </a: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Birthday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Дата рождения</a:t>
                      </a: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 уставного капитала</a:t>
                      </a: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%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9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Company profile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Сфера деятельности </a:t>
                      </a: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Photo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Фото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lang="ru-RU" sz="4000" b="1" dirty="0">
                        <a:solidFill>
                          <a:srgbClr val="656565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40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4000" b="1" dirty="0">
                          <a:solidFill>
                            <a:srgbClr val="656565"/>
                          </a:solidFill>
                        </a:rPr>
                        <a:t>Photo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34668" marR="134668" marT="67333" marB="673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ОРГАНИЗАЦИОННАЯ СТРУКТУРА ХОЛДИНГА</a:t>
            </a:r>
          </a:p>
        </p:txBody>
      </p:sp>
      <p:pic>
        <p:nvPicPr>
          <p:cNvPr id="6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74" y="2982488"/>
            <a:ext cx="12990616" cy="779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3"/>
          <p:cNvSpPr/>
          <p:nvPr/>
        </p:nvSpPr>
        <p:spPr>
          <a:xfrm rot="20057490">
            <a:off x="4620160" y="4064624"/>
            <a:ext cx="5162896" cy="761270"/>
          </a:xfrm>
          <a:prstGeom prst="rect">
            <a:avLst/>
          </a:prstGeom>
          <a:solidFill>
            <a:srgbClr val="C7B9A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56565"/>
                </a:solidFill>
                <a:ea typeface="Modern H Medium" panose="020B06030000000200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0963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ДАННЫЕ ПО СУЩЕСТВУЮЩЕМУ БИЗНЕСУ</a:t>
            </a:r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7542"/>
              </p:ext>
            </p:extLst>
          </p:nvPr>
        </p:nvGraphicFramePr>
        <p:xfrm>
          <a:off x="898417" y="2982488"/>
          <a:ext cx="22304483" cy="10308969"/>
        </p:xfrm>
        <a:graphic>
          <a:graphicData uri="http://schemas.openxmlformats.org/drawingml/2006/table">
            <a:tbl>
              <a:tblPr/>
              <a:tblGrid>
                <a:gridCol w="523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9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7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Brands in portfolio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Бренд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Город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33508" marR="133508" marT="66754" marB="6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L="133508" marR="133508" marT="66754" marB="6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L="133508" marR="133508" marT="66754" marB="6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L="133508" marR="133508" marT="66754" marB="6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L="133508" marR="133508" marT="66754" marB="667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Start of Business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Начало деятельности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Showroom and W.S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Size/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Площадь Шоу-рума/ сервиса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Ownership status/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Собственность / Аренда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27638"/>
                  </a:ext>
                </a:extLst>
              </a:tr>
              <a:tr h="86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Type of Dealership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Тип дилерского центра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ru-RU" altLang="ko-K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ru-RU" altLang="ko-K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ru-RU" altLang="ko-K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ru-RU" altLang="ko-K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Sales 20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22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22, 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шт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Sales 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2023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23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шт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Sales 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2024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шт</a:t>
                      </a:r>
                      <a:endParaRPr kumimoji="0" lang="ko-KR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Employees </a:t>
                      </a:r>
                      <a:r>
                        <a:rPr kumimoji="0" lang="en-US" altLang="ko-K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qty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Кол-во сотрудников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5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Employees  turnover ratio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Коэф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-т текучести кадров 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(%)</a:t>
                      </a:r>
                      <a:endParaRPr kumimoji="0" lang="en-US" altLang="ko-KR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Investment</a:t>
                      </a:r>
                      <a:r>
                        <a:rPr kumimoji="0" lang="ru-RU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obligations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Наличие инвестиционных обязательств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3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Photo</a:t>
                      </a:r>
                      <a:r>
                        <a:rPr kumimoji="0" lang="ru-RU" altLang="ko-K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/Фото</a:t>
                      </a: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33508" marR="13350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БИЗНЕС-ПЛАН ПРОДАЖИ НОВЫХ АВТОМОБИЛЕЙ</a:t>
            </a:r>
          </a:p>
        </p:txBody>
      </p:sp>
      <p:graphicFrame>
        <p:nvGraphicFramePr>
          <p:cNvPr id="8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61633"/>
              </p:ext>
            </p:extLst>
          </p:nvPr>
        </p:nvGraphicFramePr>
        <p:xfrm>
          <a:off x="898417" y="2983123"/>
          <a:ext cx="22304484" cy="3082900"/>
        </p:xfrm>
        <a:graphic>
          <a:graphicData uri="http://schemas.openxmlformats.org/drawingml/2006/table">
            <a:tbl>
              <a:tblPr/>
              <a:tblGrid>
                <a:gridCol w="648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1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50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Region New Cars Sales/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новых автомобилей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в регионе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(CHERY/TENET)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2025 (6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мес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Sales/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Продажи (шт.)</a:t>
                      </a: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Market Share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Доля рынка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491" marR="165491" marT="82746" marB="827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48444"/>
              </p:ext>
            </p:extLst>
          </p:nvPr>
        </p:nvGraphicFramePr>
        <p:xfrm>
          <a:off x="898417" y="6322572"/>
          <a:ext cx="22304484" cy="30879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6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3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3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Прогноз продаж новых автомобилей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Period/ 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Total/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Всего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216">
            <a:extLst>
              <a:ext uri="{FF2B5EF4-FFF2-40B4-BE49-F238E27FC236}">
                <a16:creationId xmlns:a16="http://schemas.microsoft.com/office/drawing/2014/main" id="{DDDB61F9-5AC0-424A-A650-219DCAEB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43209"/>
              </p:ext>
            </p:extLst>
          </p:nvPr>
        </p:nvGraphicFramePr>
        <p:xfrm>
          <a:off x="898417" y="9667097"/>
          <a:ext cx="22304484" cy="29840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8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982408289"/>
                    </a:ext>
                  </a:extLst>
                </a:gridCol>
                <a:gridCol w="2336293">
                  <a:extLst>
                    <a:ext uri="{9D8B030D-6E8A-4147-A177-3AD203B41FA5}">
                      <a16:colId xmlns:a16="http://schemas.microsoft.com/office/drawing/2014/main" val="1005177513"/>
                    </a:ext>
                  </a:extLst>
                </a:gridCol>
              </a:tblGrid>
              <a:tr h="81026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Прогноз продаж новых автомобилей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после запуска ДЦ (6 месяцев)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Period/ 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Total/</a:t>
                      </a: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Calibri" panose="020F0502020204030204" pitchFamily="34" charset="0"/>
                        </a:rPr>
                        <a:t>Всего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65506" marR="165506" marT="82753" marB="82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0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416" y="1162511"/>
            <a:ext cx="22304483" cy="1564063"/>
          </a:xfrm>
        </p:spPr>
        <p:txBody>
          <a:bodyPr>
            <a:normAutofit/>
          </a:bodyPr>
          <a:lstStyle/>
          <a:p>
            <a:r>
              <a:rPr lang="ru-RU" sz="4000" dirty="0"/>
              <a:t>БИЗНЕС-ПЛАН ПОСЛЕПРОДАЖНОГО ОБСЛУЖИВАНИЯ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340"/>
              </p:ext>
            </p:extLst>
          </p:nvPr>
        </p:nvGraphicFramePr>
        <p:xfrm>
          <a:off x="898417" y="2983123"/>
          <a:ext cx="22304483" cy="4442495"/>
        </p:xfrm>
        <a:graphic>
          <a:graphicData uri="http://schemas.openxmlformats.org/drawingml/2006/table">
            <a:tbl>
              <a:tblPr/>
              <a:tblGrid>
                <a:gridCol w="800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784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Spare parts&amp; accessories Sales forecast/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продаж запасных частей / аксессуаров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Period/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Total (Rub)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Всего 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Spare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parts (Rub)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З/Ч 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Accessories (Rub)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Аксессуары (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04938"/>
              </p:ext>
            </p:extLst>
          </p:nvPr>
        </p:nvGraphicFramePr>
        <p:xfrm>
          <a:off x="898418" y="8343250"/>
          <a:ext cx="22304482" cy="4307943"/>
        </p:xfrm>
        <a:graphic>
          <a:graphicData uri="http://schemas.openxmlformats.org/drawingml/2006/table">
            <a:tbl>
              <a:tblPr/>
              <a:tblGrid>
                <a:gridCol w="800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6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704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Labor Hour Sales/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выработки нормо-часов  в сервисе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2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Total Labor Hours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Всего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W/S Sales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Слесарный ремонт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2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Bodyshop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Sales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Кузовной ремонт (Н/Ч)</a:t>
                      </a: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6476" marR="126476" marT="63238" marB="632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8418" y="7697572"/>
            <a:ext cx="2230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  <a:cs typeface="Calibri" panose="020F0502020204030204" pitchFamily="34" charset="0"/>
              </a:rPr>
              <a:t>* - </a:t>
            </a:r>
            <a:r>
              <a:rPr lang="en-US" sz="1800" dirty="0">
                <a:latin typeface="+mn-lt"/>
                <a:cs typeface="Calibri" panose="020F0502020204030204" pitchFamily="34" charset="0"/>
              </a:rPr>
              <a:t>Retail price /</a:t>
            </a:r>
            <a:r>
              <a:rPr lang="ru-RU" sz="1800" dirty="0">
                <a:latin typeface="+mn-lt"/>
                <a:cs typeface="Calibri" panose="020F0502020204030204" pitchFamily="34" charset="0"/>
              </a:rPr>
              <a:t> указываются цены реализации конечным клиентам </a:t>
            </a:r>
          </a:p>
        </p:txBody>
      </p:sp>
    </p:spTree>
    <p:extLst>
      <p:ext uri="{BB962C8B-B14F-4D97-AF65-F5344CB8AC3E}">
        <p14:creationId xmlns:p14="http://schemas.microsoft.com/office/powerpoint/2010/main" val="9478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БИЗНЕС-ПЛАН МАРКЕТИНГ</a:t>
            </a:r>
          </a:p>
        </p:txBody>
      </p:sp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57857"/>
              </p:ext>
            </p:extLst>
          </p:nvPr>
        </p:nvGraphicFramePr>
        <p:xfrm>
          <a:off x="898414" y="2981076"/>
          <a:ext cx="22304485" cy="3383149"/>
        </p:xfrm>
        <a:graphic>
          <a:graphicData uri="http://schemas.openxmlformats.org/drawingml/2006/table">
            <a:tbl>
              <a:tblPr/>
              <a:tblGrid>
                <a:gridCol w="566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4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360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Marketing Budget forecast/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 маркетинговых затрат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Amount Rub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26261"/>
              </p:ext>
            </p:extLst>
          </p:nvPr>
        </p:nvGraphicFramePr>
        <p:xfrm>
          <a:off x="898417" y="6803268"/>
          <a:ext cx="22304483" cy="3383149"/>
        </p:xfrm>
        <a:graphic>
          <a:graphicData uri="http://schemas.openxmlformats.org/drawingml/2006/table">
            <a:tbl>
              <a:tblPr/>
              <a:tblGrid>
                <a:gridCol w="568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val="1921150839"/>
                    </a:ext>
                  </a:extLst>
                </a:gridCol>
                <a:gridCol w="3035808">
                  <a:extLst>
                    <a:ext uri="{9D8B030D-6E8A-4147-A177-3AD203B41FA5}">
                      <a16:colId xmlns:a16="http://schemas.microsoft.com/office/drawing/2014/main" val="3923505483"/>
                    </a:ext>
                  </a:extLst>
                </a:gridCol>
                <a:gridCol w="2793492">
                  <a:extLst>
                    <a:ext uri="{9D8B030D-6E8A-4147-A177-3AD203B41FA5}">
                      <a16:colId xmlns:a16="http://schemas.microsoft.com/office/drawing/2014/main" val="4155209274"/>
                    </a:ext>
                  </a:extLst>
                </a:gridCol>
              </a:tblGrid>
              <a:tr h="978230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Marketing Budget forecast/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Прогноз  маркетинговых затрат на первые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месяца после запуска ДЦ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9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2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Period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ММ.ГГ</a:t>
                      </a: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Amount Rub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Calibri" panose="020F0502020204030204" pitchFamily="34" charset="0"/>
                        </a:rPr>
                        <a:t>Руб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52077" marR="152077" marT="76038" marB="76038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NET">
      <a:majorFont>
        <a:latin typeface="Stapel Bold"/>
        <a:ea typeface=""/>
        <a:cs typeface=""/>
      </a:majorFont>
      <a:minorFont>
        <a:latin typeface="Stap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1537</Words>
  <Application>Microsoft Office PowerPoint</Application>
  <PresentationFormat>Произвольный</PresentationFormat>
  <Paragraphs>532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Stapel</vt:lpstr>
      <vt:lpstr>Arial</vt:lpstr>
      <vt:lpstr>Stapel Bold</vt:lpstr>
      <vt:lpstr>Calibri</vt:lpstr>
      <vt:lpstr>Office Theme</vt:lpstr>
      <vt:lpstr>Заявка кандидата</vt:lpstr>
      <vt:lpstr>Презентация PowerPoint</vt:lpstr>
      <vt:lpstr>ОБЩАЯ ИНФОРМАЦИЯ О КОМПАНИИ</vt:lpstr>
      <vt:lpstr>ИНФОРМАЦИЯ ОБ УЧРЕДИТЕЛЯХ</vt:lpstr>
      <vt:lpstr>ОРГАНИЗАЦИОННАЯ СТРУКТУРА ХОЛДИНГА</vt:lpstr>
      <vt:lpstr>ДАННЫЕ ПО СУЩЕСТВУЮЩЕМУ БИЗНЕСУ</vt:lpstr>
      <vt:lpstr>БИЗНЕС-ПЛАН ПРОДАЖИ НОВЫХ АВТОМОБИЛЕЙ</vt:lpstr>
      <vt:lpstr>БИЗНЕС-ПЛАН ПОСЛЕПРОДАЖНОГО ОБСЛУЖИВАНИЯ</vt:lpstr>
      <vt:lpstr>БИЗНЕС-ПЛАН МАРКЕТИНГ</vt:lpstr>
      <vt:lpstr>ПРОГНОЗ ПО ОКУПАЕМОСТИ И ИНВЕСТИЦИИ В ПРОЕКТ</vt:lpstr>
      <vt:lpstr>ПРОГНОЗНЫЙ ОТЧЕТ О ПРИБЫЛЯХ И УБЫТКАХ</vt:lpstr>
      <vt:lpstr>ИНФОРМАЦИЯ О ПРЕДЛОЖЕНИИ</vt:lpstr>
      <vt:lpstr>СРОКИ ВВОДА ОБЪЕКТА В ЭКСПЛУАТАЦИЮ</vt:lpstr>
      <vt:lpstr>КАРТА РОССИИ</vt:lpstr>
      <vt:lpstr>КАРТА ГОРОДА  (необходимо обозначить расположение других брендов и других точек притяжения) </vt:lpstr>
      <vt:lpstr>КАРТА РАЙОНА (указать важные объекты: направление основного трафика, ближайшие автомобильные ДЦ, Крупные торговые центры и другие точки притяжения)</vt:lpstr>
      <vt:lpstr>СХЕМА ГЕНЕРАЛЬНОГО ПЛАНА (обязательно наличие легенды с обозначением количества парковочных мест для каждого назначения)</vt:lpstr>
      <vt:lpstr>ПОЭТАЖНАЯ ПЛАНИРОВКА</vt:lpstr>
      <vt:lpstr>3-D ВИД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Goryacheva Irina</cp:lastModifiedBy>
  <cp:revision>105</cp:revision>
  <dcterms:created xsi:type="dcterms:W3CDTF">2025-04-29T21:50:25Z</dcterms:created>
  <dcterms:modified xsi:type="dcterms:W3CDTF">2025-11-27T10:15:07Z</dcterms:modified>
</cp:coreProperties>
</file>