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67" r:id="rId3"/>
    <p:sldId id="368" r:id="rId4"/>
    <p:sldId id="369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9" r:id="rId16"/>
    <p:sldId id="390" r:id="rId17"/>
    <p:sldId id="391" r:id="rId18"/>
  </p:sldIdLst>
  <p:sldSz cx="24387175" cy="13716000"/>
  <p:notesSz cx="13716000" cy="24387175"/>
  <p:embeddedFontLst>
    <p:embeddedFont>
      <p:font typeface="Stapel Bold" panose="020B0704020202020204" pitchFamily="34" charset="-52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tapel" panose="020B0504020202020204" pitchFamily="34" charset="-52"/>
      <p:regular r:id="rId25"/>
      <p: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C7B9AB"/>
    <a:srgbClr val="F2F2F2"/>
    <a:srgbClr val="E8E8E8"/>
    <a:srgbClr val="B4A18E"/>
    <a:srgbClr val="C0C0C0"/>
    <a:srgbClr val="E2DBD4"/>
    <a:srgbClr val="4E8542"/>
    <a:srgbClr val="9B8269"/>
    <a:srgbClr val="887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4610"/>
  </p:normalViewPr>
  <p:slideViewPr>
    <p:cSldViewPr snapToGrid="0" snapToObjects="1">
      <p:cViewPr>
        <p:scale>
          <a:sx n="40" d="100"/>
          <a:sy n="40" d="100"/>
        </p:scale>
        <p:origin x="-2094" y="-912"/>
      </p:cViewPr>
      <p:guideLst>
        <p:guide orient="horz" pos="4305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3340527-B618-4F50-82E1-B417BE335813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mage 1" descr=" ">
            <a:extLst>
              <a:ext uri="{FF2B5EF4-FFF2-40B4-BE49-F238E27FC236}">
                <a16:creationId xmlns:a16="http://schemas.microsoft.com/office/drawing/2014/main" xmlns="" id="{7AF4A7BE-6D76-4397-B15C-3BC306A97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359"/>
          <a:stretch/>
        </p:blipFill>
        <p:spPr>
          <a:xfrm>
            <a:off x="16940463" y="0"/>
            <a:ext cx="7463337" cy="13711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35A08D-2500-4D05-B1F8-24EEF1615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295" t="41847" r="21611" b="41330"/>
          <a:stretch/>
        </p:blipFill>
        <p:spPr>
          <a:xfrm>
            <a:off x="828801" y="1064029"/>
            <a:ext cx="3000249" cy="49726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A220231-202B-45A7-A02C-1496FE406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2956" y="7486002"/>
            <a:ext cx="13919460" cy="2651125"/>
          </a:xfrm>
          <a:prstGeom prst="rect">
            <a:avLst/>
          </a:prstGeom>
        </p:spPr>
        <p:txBody>
          <a:bodyPr/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671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 ">
            <a:extLst>
              <a:ext uri="{FF2B5EF4-FFF2-40B4-BE49-F238E27FC236}">
                <a16:creationId xmlns:a16="http://schemas.microsoft.com/office/drawing/2014/main" xmlns="" id="{BE566A01-2723-4904-967A-C8A547176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24387048" cy="13710096"/>
          </a:xfrm>
          <a:prstGeom prst="rect">
            <a:avLst/>
          </a:prstGeom>
        </p:spPr>
      </p:pic>
      <p:pic>
        <p:nvPicPr>
          <p:cNvPr id="3" name="Image 0" descr=" ">
            <a:extLst>
              <a:ext uri="{FF2B5EF4-FFF2-40B4-BE49-F238E27FC236}">
                <a16:creationId xmlns:a16="http://schemas.microsoft.com/office/drawing/2014/main" xmlns="" id="{C1452B49-0A62-48DA-92B1-8FF5FAFBF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3176"/>
          <a:stretch/>
        </p:blipFill>
        <p:spPr>
          <a:xfrm>
            <a:off x="10500059" y="5904"/>
            <a:ext cx="13857624" cy="1371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7D31C3-FF3A-4C0A-AA76-73CAA517A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85000"/>
          </a:blip>
          <a:srcRect l="15379" t="24526"/>
          <a:stretch/>
        </p:blipFill>
        <p:spPr>
          <a:xfrm>
            <a:off x="465513" y="515389"/>
            <a:ext cx="4572000" cy="2344189"/>
          </a:xfrm>
          <a:prstGeom prst="rect">
            <a:avLst/>
          </a:prstGeom>
        </p:spPr>
      </p:pic>
      <p:sp>
        <p:nvSpPr>
          <p:cNvPr id="7" name="Заголовок 7">
            <a:extLst>
              <a:ext uri="{FF2B5EF4-FFF2-40B4-BE49-F238E27FC236}">
                <a16:creationId xmlns:a16="http://schemas.microsoft.com/office/drawing/2014/main" xmlns="" id="{358EF18A-EDA6-4F64-B729-94F8DBD61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2956" y="7486002"/>
            <a:ext cx="13919460" cy="2651125"/>
          </a:xfrm>
          <a:prstGeom prst="rect">
            <a:avLst/>
          </a:prstGeom>
        </p:spPr>
        <p:txBody>
          <a:bodyPr/>
          <a:lstStyle>
            <a:lvl1pPr algn="l">
              <a:defRPr sz="9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8754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909BE5-0915-46C9-8BCF-DF54E432C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7" y="479721"/>
            <a:ext cx="1793303" cy="178098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62342B7-E865-46FE-B80C-D93BCE585DD3}"/>
              </a:ext>
            </a:extLst>
          </p:cNvPr>
          <p:cNvCxnSpPr/>
          <p:nvPr userDrawn="1"/>
        </p:nvCxnSpPr>
        <p:spPr>
          <a:xfrm>
            <a:off x="2976563" y="575913"/>
            <a:ext cx="21410612" cy="0"/>
          </a:xfrm>
          <a:prstGeom prst="line">
            <a:avLst/>
          </a:prstGeom>
          <a:ln w="28575">
            <a:solidFill>
              <a:srgbClr val="302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91946E0-FB70-4DDA-AF65-4B33117A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766088-70DA-47E8-AEDE-E0431817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8417" y="12712700"/>
            <a:ext cx="6265971" cy="730250"/>
          </a:xfrm>
        </p:spPr>
        <p:txBody>
          <a:bodyPr/>
          <a:lstStyle/>
          <a:p>
            <a:fld id="{63ED1CD7-6880-45E3-84BE-3626A00398DE}" type="datetime1">
              <a:rPr lang="ru-RU" smtClean="0"/>
              <a:t>11.03.2026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A273B2-B0E4-4EFF-A3CE-AE5A8D5F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CB7E79-73B5-4F25-8F2D-23DF5753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xmlns="" id="{AF4DF3A2-1F21-425F-A8C8-16C54EF83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24387048" cy="13710096"/>
          </a:xfrm>
          <a:prstGeom prst="rect">
            <a:avLst/>
          </a:prstGeom>
        </p:spPr>
      </p:pic>
      <p:pic>
        <p:nvPicPr>
          <p:cNvPr id="5" name="Image 1" descr=" ">
            <a:extLst>
              <a:ext uri="{FF2B5EF4-FFF2-40B4-BE49-F238E27FC236}">
                <a16:creationId xmlns:a16="http://schemas.microsoft.com/office/drawing/2014/main" xmlns="" id="{1A8A15EB-A282-46A4-8713-DE9F25C61A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17" y="0"/>
            <a:ext cx="24357683" cy="13711436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F63D4B12-4590-4D8F-B3CA-44ED3301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xmlns="" id="{4A558369-09FB-4615-9BD8-194DB957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8417" y="12712700"/>
            <a:ext cx="6265971" cy="730250"/>
          </a:xfrm>
        </p:spPr>
        <p:txBody>
          <a:bodyPr/>
          <a:lstStyle/>
          <a:p>
            <a:fld id="{1D15B791-6D35-4C8A-AD9E-92FF6D32FD9E}" type="datetime1">
              <a:rPr lang="ru-RU" smtClean="0"/>
              <a:t>11.03.2026</a:t>
            </a:fld>
            <a:endParaRPr lang="ru-RU" dirty="0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xmlns="" id="{8CC3EAB2-B932-4CE1-A261-AC9FF425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xmlns="" id="{9C7DD948-053A-44CB-A597-4C2031F7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</p:spPr>
        <p:txBody>
          <a:bodyPr/>
          <a:lstStyle/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5019472-181C-4FFF-AB98-6F6FDFE374D8}"/>
              </a:ext>
            </a:extLst>
          </p:cNvPr>
          <p:cNvSpPr/>
          <p:nvPr userDrawn="1"/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C7B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0" descr=" ">
            <a:extLst>
              <a:ext uri="{FF2B5EF4-FFF2-40B4-BE49-F238E27FC236}">
                <a16:creationId xmlns:a16="http://schemas.microsoft.com/office/drawing/2014/main" xmlns="" id="{5A50CF1C-4005-42F4-84C5-7C1F39822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24387048" cy="137100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5F7EE8-77CB-43F6-A797-5E8BDBC2CC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7" y="479721"/>
            <a:ext cx="1793303" cy="178098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079D7A4-AA62-46BE-9D62-B56A42627337}"/>
              </a:ext>
            </a:extLst>
          </p:cNvPr>
          <p:cNvCxnSpPr/>
          <p:nvPr userDrawn="1"/>
        </p:nvCxnSpPr>
        <p:spPr>
          <a:xfrm>
            <a:off x="2976563" y="575913"/>
            <a:ext cx="21410612" cy="0"/>
          </a:xfrm>
          <a:prstGeom prst="line">
            <a:avLst/>
          </a:prstGeom>
          <a:ln w="28575">
            <a:solidFill>
              <a:srgbClr val="302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B2E18170-AF72-4AC2-AC8C-5AA91982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3BE5-099D-4D0B-A4D2-091E3EF0C9E2}" type="datetime1">
              <a:rPr lang="ru-RU" smtClean="0"/>
              <a:t>11.03.2026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4D7E538B-70B3-4B73-A0B3-F11E94F6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4A83D38F-7CFD-4CB4-9028-D43FB5B5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xmlns="" id="{0087C133-ADBC-40E7-B53B-833B243F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3155F7-CAE3-4214-B134-9F7BC2DA4FCE}"/>
              </a:ext>
            </a:extLst>
          </p:cNvPr>
          <p:cNvSpPr/>
          <p:nvPr userDrawn="1"/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C7B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mage 0" descr=" ">
            <a:extLst>
              <a:ext uri="{FF2B5EF4-FFF2-40B4-BE49-F238E27FC236}">
                <a16:creationId xmlns:a16="http://schemas.microsoft.com/office/drawing/2014/main" xmlns="" id="{302F8330-41AC-4724-B51E-978D1BAB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6988" y="0"/>
            <a:ext cx="16399933" cy="1371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E29EF-1D04-4451-8866-2C1556ED69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7" y="479721"/>
            <a:ext cx="1793303" cy="178098"/>
          </a:xfrm>
          <a:prstGeom prst="rect">
            <a:avLst/>
          </a:prstGeom>
        </p:spPr>
      </p:pic>
      <p:pic>
        <p:nvPicPr>
          <p:cNvPr id="6" name="Image 1" descr=" ">
            <a:extLst>
              <a:ext uri="{FF2B5EF4-FFF2-40B4-BE49-F238E27FC236}">
                <a16:creationId xmlns:a16="http://schemas.microsoft.com/office/drawing/2014/main" xmlns="" id="{0C185A59-9202-471B-B35D-362C43EB45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7" y="4587"/>
            <a:ext cx="24357683" cy="1371141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8D90D59-1A34-4C60-B890-05C59F8502C7}"/>
              </a:ext>
            </a:extLst>
          </p:cNvPr>
          <p:cNvCxnSpPr/>
          <p:nvPr userDrawn="1"/>
        </p:nvCxnSpPr>
        <p:spPr>
          <a:xfrm>
            <a:off x="2976563" y="575913"/>
            <a:ext cx="21410612" cy="0"/>
          </a:xfrm>
          <a:prstGeom prst="line">
            <a:avLst/>
          </a:prstGeom>
          <a:ln w="28575">
            <a:solidFill>
              <a:srgbClr val="302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C19E12C-3CFC-494D-B315-90ABF872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8B4-3BDE-46C1-9989-B3853B957B08}" type="datetime1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3293CBA-B405-4820-A41E-2CADE4AE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13E4FBE-0603-421B-9BEB-0620B1D9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xmlns="" id="{9A8FE3A0-4303-4668-9371-A0A7C020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197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FB70B9-3285-4440-9D9A-ECC161F1FBE4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xmlns="" id="{CE57D806-CDE0-44DD-8365-B2E7A9BCE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17" y="0"/>
            <a:ext cx="24357683" cy="1371143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3B5EE05-2C63-4B9B-81D5-40E715001E77}"/>
              </a:ext>
            </a:extLst>
          </p:cNvPr>
          <p:cNvCxnSpPr/>
          <p:nvPr userDrawn="1"/>
        </p:nvCxnSpPr>
        <p:spPr>
          <a:xfrm>
            <a:off x="2976563" y="575913"/>
            <a:ext cx="21410612" cy="0"/>
          </a:xfrm>
          <a:prstGeom prst="line">
            <a:avLst/>
          </a:prstGeom>
          <a:ln w="28575">
            <a:solidFill>
              <a:srgbClr val="DD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1D34037-357B-4900-9C27-51C87BBD9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7" y="479721"/>
            <a:ext cx="1793303" cy="178098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B058B5D-99CE-456A-AFC0-CA6768F6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0BD6A2-A381-418E-A8F9-FED95A3BBC3D}" type="datetime1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9A28EB-10D2-4435-BABB-832BEE00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B1768332-6451-4EF1-809D-88B241E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xmlns="" id="{E49B8EFF-CF1C-431E-8F3A-578D7750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5511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9891A-4137-4552-BBC4-673682E5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6" y="730250"/>
            <a:ext cx="21746499" cy="1564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E850C5-058F-4952-ABB0-DFB183D1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276" y="2643448"/>
            <a:ext cx="21746499" cy="9710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F61F19-A014-4416-B661-423F9A70C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276" y="12712700"/>
            <a:ext cx="62001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B85905AB-1255-4FAE-8784-AAB5E40A0951}" type="datetime1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6C0F89-3E64-433E-A429-674771120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CF6823-1930-4732-A288-F3081D0A6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3" r:id="rId3"/>
    <p:sldLayoutId id="2147483655" r:id="rId4"/>
    <p:sldLayoutId id="2147483649" r:id="rId5"/>
    <p:sldLayoutId id="2147483650" r:id="rId6"/>
    <p:sldLayoutId id="2147483652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C7B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828801" y="7945465"/>
            <a:ext cx="20011899" cy="3609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885"/>
              </a:lnSpc>
              <a:buNone/>
            </a:pPr>
            <a:endParaRPr lang="ru-RU" sz="8543" kern="0" spc="342" dirty="0">
              <a:solidFill>
                <a:schemeClr val="bg1"/>
              </a:solidFill>
              <a:latin typeface="+mj-lt"/>
              <a:ea typeface="Stapel Semi Expanded Medium Regular" pitchFamily="34" charset="-12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6BD31D-C576-4048-9882-F61A82A2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55" y="9027622"/>
            <a:ext cx="18873845" cy="3231745"/>
          </a:xfrm>
        </p:spPr>
        <p:txBody>
          <a:bodyPr>
            <a:normAutofit/>
          </a:bodyPr>
          <a:lstStyle/>
          <a:p>
            <a:r>
              <a:rPr lang="ru-RU" sz="10000" b="0" dirty="0">
                <a:latin typeface="+mn-lt"/>
              </a:rPr>
              <a:t>Заявка кандидата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31996"/>
              </p:ext>
            </p:extLst>
          </p:nvPr>
        </p:nvGraphicFramePr>
        <p:xfrm>
          <a:off x="517525" y="2911641"/>
          <a:ext cx="23232811" cy="10266918"/>
        </p:xfrm>
        <a:graphic>
          <a:graphicData uri="http://schemas.openxmlformats.org/drawingml/2006/table">
            <a:tbl>
              <a:tblPr/>
              <a:tblGrid>
                <a:gridCol w="2580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41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10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30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Investment type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Формат инвестиций </a:t>
                      </a:r>
                      <a:r>
                        <a:rPr kumimoji="0" lang="ru-R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</a:rPr>
                        <a:t>(нужное подчеркнуть)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Greenfield 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2)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Reconstruction 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Реконструкция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3)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Rebranding 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Ребрендинг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0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Facility type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Тип дилерского центра 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(нужное подчеркнуть)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Mono 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Моно-бренд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Multi 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Мульти-бренд 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2482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Facility details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Данные по помещению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Address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Адрес центра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3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Property status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Статус собственности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5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Land plot size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</a:b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 земельного участка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Га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6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Showroom size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Шоу-рум м2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53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Workshop Size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Слесарный цех м2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38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Warehouse size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Склад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м2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701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Construction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Work/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Проведение внутренних и внешних отделочных работ по стандартам бренда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ММ - ММ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5019841"/>
                  </a:ext>
                </a:extLst>
              </a:tr>
              <a:tr h="7570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Terms of launching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Срок готовности к запуску центра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ММ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marL="52247" marR="52247" marT="26124" marB="2612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Proposal / </a:t>
            </a:r>
            <a:r>
              <a:rPr lang="ru-RU" dirty="0">
                <a:solidFill>
                  <a:prstClr val="black"/>
                </a:solidFill>
              </a:rPr>
              <a:t>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759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827714" y="2477458"/>
            <a:ext cx="18673010" cy="9986210"/>
            <a:chOff x="323528" y="1234946"/>
            <a:chExt cx="8364152" cy="541098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34946"/>
              <a:ext cx="8364152" cy="5410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Прямая со стрелкой 8"/>
            <p:cNvCxnSpPr/>
            <p:nvPr/>
          </p:nvCxnSpPr>
          <p:spPr>
            <a:xfrm>
              <a:off x="4505604" y="4005064"/>
              <a:ext cx="634543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82264" y="3686199"/>
              <a:ext cx="363123" cy="26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FF0000"/>
                  </a:solidFill>
                </a:rPr>
                <a:t>8км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5004048" y="4005064"/>
              <a:ext cx="136099" cy="504056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7107353">
              <a:off x="4746851" y="4099424"/>
              <a:ext cx="429246" cy="226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FF0000"/>
                  </a:solidFill>
                </a:rPr>
                <a:t>8км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5224497" y="2420888"/>
              <a:ext cx="283607" cy="1573088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Map of the City / </a:t>
            </a:r>
            <a:r>
              <a:rPr lang="ru-RU" dirty="0">
                <a:solidFill>
                  <a:prstClr val="black"/>
                </a:solidFill>
              </a:rPr>
              <a:t>Карта города</a:t>
            </a:r>
          </a:p>
        </p:txBody>
      </p:sp>
    </p:spTree>
    <p:extLst>
      <p:ext uri="{BB962C8B-B14F-4D97-AF65-F5344CB8AC3E}">
        <p14:creationId xmlns:p14="http://schemas.microsoft.com/office/powerpoint/2010/main" val="62277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746749" y="2808957"/>
            <a:ext cx="18893677" cy="8739474"/>
            <a:chOff x="299691" y="1196754"/>
            <a:chExt cx="8640000" cy="492954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9" t="10460" r="333" b="5002"/>
            <a:stretch/>
          </p:blipFill>
          <p:spPr bwMode="auto">
            <a:xfrm>
              <a:off x="299691" y="1196754"/>
              <a:ext cx="8640000" cy="49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олилиния 8"/>
            <p:cNvSpPr/>
            <p:nvPr/>
          </p:nvSpPr>
          <p:spPr>
            <a:xfrm>
              <a:off x="3779912" y="4119692"/>
              <a:ext cx="361200" cy="39515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Стрелка влево 9"/>
            <p:cNvSpPr/>
            <p:nvPr/>
          </p:nvSpPr>
          <p:spPr>
            <a:xfrm rot="18537169">
              <a:off x="-14557" y="3958940"/>
              <a:ext cx="2365927" cy="32150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Левый берег </a:t>
              </a:r>
              <a:r>
                <a:rPr lang="en-US" sz="1600" dirty="0"/>
                <a:t>(  ̴</a:t>
              </a:r>
              <a:r>
                <a:rPr lang="ru-RU" sz="1600" dirty="0"/>
                <a:t>3</a:t>
              </a:r>
              <a:r>
                <a:rPr lang="en-US" sz="1600" dirty="0"/>
                <a:t> </a:t>
              </a:r>
              <a:r>
                <a:rPr lang="ru-RU" sz="1600" dirty="0"/>
                <a:t>км)</a:t>
              </a:r>
            </a:p>
          </p:txBody>
        </p:sp>
        <p:sp>
          <p:nvSpPr>
            <p:cNvPr id="11" name="Стрелка вправо 10"/>
            <p:cNvSpPr/>
            <p:nvPr/>
          </p:nvSpPr>
          <p:spPr>
            <a:xfrm rot="2026046">
              <a:off x="6021834" y="5146085"/>
              <a:ext cx="2648319" cy="320400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Бердск, Искитим, Барнаул</a:t>
              </a:r>
            </a:p>
          </p:txBody>
        </p:sp>
        <p:sp>
          <p:nvSpPr>
            <p:cNvPr id="12" name="Выноска 2 11"/>
            <p:cNvSpPr/>
            <p:nvPr/>
          </p:nvSpPr>
          <p:spPr>
            <a:xfrm>
              <a:off x="1735361" y="5373215"/>
              <a:ext cx="1296144" cy="303075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noFill/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Предложение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 rot="2072078">
              <a:off x="5244781" y="3465579"/>
              <a:ext cx="1208737" cy="970973"/>
            </a:xfrm>
            <a:prstGeom prst="rect">
              <a:avLst/>
            </a:prstGeom>
            <a:noFill/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dk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69878" y="3750359"/>
              <a:ext cx="685055" cy="325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+mn-lt"/>
                </a:rPr>
                <a:t>Завод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 rot="2072078">
              <a:off x="1777096" y="2855265"/>
              <a:ext cx="2378971" cy="970973"/>
            </a:xfrm>
            <a:prstGeom prst="rect">
              <a:avLst/>
            </a:prstGeom>
            <a:noFill/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dk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7118" y="3208510"/>
              <a:ext cx="603589" cy="325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+mn-lt"/>
                </a:rPr>
                <a:t>Парк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1529" y="2318640"/>
              <a:ext cx="1914585" cy="354657"/>
            </a:xfrm>
            <a:prstGeom prst="rect">
              <a:avLst/>
            </a:prstGeom>
            <a:noFill/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400"/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Жилые кварталы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Map of the area / </a:t>
            </a:r>
            <a:r>
              <a:rPr lang="ru-RU" dirty="0">
                <a:solidFill>
                  <a:prstClr val="black"/>
                </a:solidFill>
              </a:rPr>
              <a:t>Карта района </a:t>
            </a:r>
          </a:p>
        </p:txBody>
      </p:sp>
    </p:spTree>
    <p:extLst>
      <p:ext uri="{BB962C8B-B14F-4D97-AF65-F5344CB8AC3E}">
        <p14:creationId xmlns:p14="http://schemas.microsoft.com/office/powerpoint/2010/main" val="32100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2E8E899-86E6-4655-AB4F-BAB59955C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"/>
          <a:stretch/>
        </p:blipFill>
        <p:spPr>
          <a:xfrm>
            <a:off x="4772200" y="2231095"/>
            <a:ext cx="14842775" cy="107568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Site plan / </a:t>
            </a:r>
            <a:r>
              <a:rPr lang="ru-RU" dirty="0">
                <a:solidFill>
                  <a:prstClr val="black"/>
                </a:solidFill>
              </a:rPr>
              <a:t>Карта участка (генплан)</a:t>
            </a:r>
          </a:p>
        </p:txBody>
      </p:sp>
    </p:spTree>
    <p:extLst>
      <p:ext uri="{BB962C8B-B14F-4D97-AF65-F5344CB8AC3E}">
        <p14:creationId xmlns:p14="http://schemas.microsoft.com/office/powerpoint/2010/main" val="80506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80883"/>
              </p:ext>
            </p:extLst>
          </p:nvPr>
        </p:nvGraphicFramePr>
        <p:xfrm>
          <a:off x="708482" y="2646948"/>
          <a:ext cx="10625267" cy="8846441"/>
        </p:xfrm>
        <a:graphic>
          <a:graphicData uri="http://schemas.openxmlformats.org/drawingml/2006/table">
            <a:tbl>
              <a:tblPr/>
              <a:tblGrid>
                <a:gridCol w="51111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14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Showroom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Шоу-рум </a:t>
                      </a:r>
                    </a:p>
                  </a:txBody>
                  <a:tcPr marL="191241" marR="191241" marT="95621" marB="9562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</a:txBody>
                  <a:tcPr marL="191241" marR="191241" marT="95621" marB="9562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Workshop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Слесарный цех</a:t>
                      </a:r>
                    </a:p>
                  </a:txBody>
                  <a:tcPr marL="191241" marR="191241" marT="95621" marB="9562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</a:p>
                  </a:txBody>
                  <a:tcPr marL="191241" marR="191241" marT="95621" marB="9562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Warehouse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Склад запасных частей</a:t>
                      </a:r>
                    </a:p>
                  </a:txBody>
                  <a:tcPr marL="191241" marR="191241" marT="95621" marB="9562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</a:p>
                  </a:txBody>
                  <a:tcPr marL="191241" marR="191241" marT="95621" marB="9562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383373"/>
                  </a:ext>
                </a:extLst>
              </a:tr>
              <a:tr h="229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Body shop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Кузовной цех </a:t>
                      </a:r>
                    </a:p>
                  </a:txBody>
                  <a:tcPr marL="191241" marR="191241" marT="95621" marB="9562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</a:p>
                  </a:txBody>
                  <a:tcPr marL="191241" marR="191241" marT="95621" marB="95621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4615" y="2316686"/>
            <a:ext cx="11940475" cy="1048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Floor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plan / </a:t>
            </a:r>
            <a:r>
              <a:rPr lang="ru-RU" dirty="0">
                <a:solidFill>
                  <a:prstClr val="black"/>
                </a:solidFill>
              </a:rPr>
              <a:t>Планировка ДЦ</a:t>
            </a:r>
          </a:p>
        </p:txBody>
      </p:sp>
    </p:spTree>
    <p:extLst>
      <p:ext uri="{BB962C8B-B14F-4D97-AF65-F5344CB8AC3E}">
        <p14:creationId xmlns:p14="http://schemas.microsoft.com/office/powerpoint/2010/main" val="240324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Current view of the dealership / </a:t>
            </a:r>
            <a:r>
              <a:rPr lang="ru-RU" dirty="0">
                <a:solidFill>
                  <a:prstClr val="black"/>
                </a:solidFill>
              </a:rPr>
              <a:t>Существующий вид ДЦ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365967" y="2336547"/>
            <a:ext cx="15607115" cy="10007853"/>
            <a:chOff x="2324940" y="1678706"/>
            <a:chExt cx="13903258" cy="8455894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9443244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Showroom photo /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бокового фасада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324940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Showroom photo /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бокового фасада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443244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Photo of the main façade / 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основного фасада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324940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Photo of the main façade / 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основного фасада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58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Current view of the dealership / </a:t>
            </a:r>
            <a:r>
              <a:rPr lang="ru-RU" dirty="0">
                <a:solidFill>
                  <a:prstClr val="black"/>
                </a:solidFill>
              </a:rPr>
              <a:t>Существующий вид ДЦ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365967" y="2336547"/>
            <a:ext cx="15607115" cy="10007853"/>
            <a:chOff x="2324940" y="1678706"/>
            <a:chExt cx="13903258" cy="8455894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9443244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Showroom photo /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Дополнительное фото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324940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Showroom photo /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зоны выдачи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443244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Photo of the main façade / 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шоу-</a:t>
              </a:r>
              <a:r>
                <a:rPr lang="ru-RU" b="1" dirty="0" err="1">
                  <a:solidFill>
                    <a:srgbClr val="656565"/>
                  </a:solidFill>
                  <a:ea typeface="Modern H Medium" panose="020B0603000000020004" pitchFamily="34" charset="-128"/>
                </a:rPr>
                <a:t>рума</a:t>
              </a:r>
              <a:endParaRPr lang="ru-RU" b="1" dirty="0">
                <a:solidFill>
                  <a:srgbClr val="656565"/>
                </a:solidFill>
                <a:ea typeface="Modern H Medium" panose="020B0603000000020004" pitchFamily="34" charset="-128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324940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Photo of the main façade / 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шоу-</a:t>
              </a:r>
              <a:r>
                <a:rPr lang="ru-RU" b="1" dirty="0" err="1">
                  <a:solidFill>
                    <a:srgbClr val="656565"/>
                  </a:solidFill>
                  <a:ea typeface="Modern H Medium" panose="020B0603000000020004" pitchFamily="34" charset="-128"/>
                </a:rPr>
                <a:t>рума</a:t>
              </a:r>
              <a:endParaRPr lang="ru-RU" b="1" dirty="0">
                <a:solidFill>
                  <a:srgbClr val="656565"/>
                </a:solidFill>
                <a:ea typeface="Modern H Medium" panose="020B06030000000200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12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365967" y="2336547"/>
            <a:ext cx="15607115" cy="10007853"/>
            <a:chOff x="2324940" y="1678706"/>
            <a:chExt cx="13903258" cy="8455894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9443244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Additional photo /</a:t>
              </a:r>
            </a:p>
            <a:p>
              <a:pPr algn="ctr"/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Дополнительное фото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324940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Additional photo /</a:t>
              </a:r>
            </a:p>
            <a:p>
              <a:pPr algn="ctr"/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склада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443244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Service area photo 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/ </a:t>
              </a: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сервиса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324940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Service area photo </a:t>
              </a:r>
              <a:b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</a:br>
              <a:r>
                <a:rPr lang="en-US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/ </a:t>
              </a:r>
              <a:r>
                <a:rPr lang="ru-RU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сервиса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Current view of the dealership / </a:t>
            </a:r>
            <a:r>
              <a:rPr lang="ru-RU" dirty="0">
                <a:solidFill>
                  <a:prstClr val="black"/>
                </a:solidFill>
              </a:rPr>
              <a:t>Существующий вид ДЦ</a:t>
            </a:r>
          </a:p>
        </p:txBody>
      </p:sp>
    </p:spTree>
    <p:extLst>
      <p:ext uri="{BB962C8B-B14F-4D97-AF65-F5344CB8AC3E}">
        <p14:creationId xmlns:p14="http://schemas.microsoft.com/office/powerpoint/2010/main" val="114114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90787"/>
              </p:ext>
            </p:extLst>
          </p:nvPr>
        </p:nvGraphicFramePr>
        <p:xfrm>
          <a:off x="349250" y="1809751"/>
          <a:ext cx="14376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33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+mn-lt"/>
                          <a:cs typeface="Calibri" panose="020F0502020204030204" pitchFamily="34" charset="0"/>
                        </a:rPr>
                        <a:t>Company / </a:t>
                      </a:r>
                      <a:r>
                        <a:rPr lang="ru-RU" sz="1800" b="1" dirty="0">
                          <a:latin typeface="+mn-lt"/>
                          <a:cs typeface="Calibri" panose="020F0502020204030204" pitchFamily="34" charset="0"/>
                        </a:rPr>
                        <a:t>Компания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City / </a:t>
                      </a: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Город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Date / </a:t>
                      </a: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Дата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344019"/>
              </p:ext>
            </p:extLst>
          </p:nvPr>
        </p:nvGraphicFramePr>
        <p:xfrm>
          <a:off x="349250" y="5695950"/>
          <a:ext cx="20777201" cy="7664450"/>
        </p:xfrm>
        <a:graphic>
          <a:graphicData uri="http://schemas.openxmlformats.org/drawingml/2006/table">
            <a:tbl>
              <a:tblPr firstRow="1" bandRow="1"/>
              <a:tblGrid>
                <a:gridCol w="4574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68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7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46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658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Contact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information</a:t>
                      </a: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/ Контактная информация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+mn-cs"/>
                      </a:endParaRPr>
                    </a:p>
                  </a:txBody>
                  <a:tcPr marL="69418" marR="69418" marT="34709" marB="3470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0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Legal Entity Name </a:t>
                      </a: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/</a:t>
                      </a:r>
                      <a:r>
                        <a:rPr kumimoji="0" 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Наименование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endParaRPr lang="ru-RU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8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Address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Адрес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endParaRPr lang="ru-RU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ИНН: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+mn-cs"/>
                      </a:endParaRPr>
                    </a:p>
                  </a:txBody>
                  <a:tcPr marL="69418" marR="69418" marT="34709" marB="3470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endParaRPr lang="ru-RU" sz="1800" dirty="0">
                        <a:latin typeface="+mn-lt"/>
                      </a:endParaRPr>
                    </a:p>
                  </a:txBody>
                  <a:tcPr marL="69418" marR="69418" marT="34709" marB="3470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8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Кадастровый номер участка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endParaRPr lang="ru-RU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Contacts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Контакты</a:t>
                      </a:r>
                    </a:p>
                    <a:p>
                      <a:pPr algn="l"/>
                      <a:endParaRPr lang="ru-RU" sz="18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tape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Name / 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ФИО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Phone number / 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Телефон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E-mail:</a:t>
                      </a: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Website / 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веб-сайт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90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49589"/>
              </p:ext>
            </p:extLst>
          </p:nvPr>
        </p:nvGraphicFramePr>
        <p:xfrm>
          <a:off x="346072" y="1371602"/>
          <a:ext cx="23695028" cy="47835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39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78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80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589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Project Management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/ Менеджеры проекта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52153" marR="52153" marT="26076" marB="26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39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Position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Должность</a:t>
                      </a:r>
                    </a:p>
                  </a:txBody>
                  <a:tcPr marL="52153" marR="52153" marT="26076" marB="26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CEO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Гендиректор</a:t>
                      </a:r>
                    </a:p>
                  </a:txBody>
                  <a:tcPr marL="52153" marR="52153" marT="26076" marB="26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Project Manager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/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Менеджер проекта</a:t>
                      </a:r>
                    </a:p>
                  </a:txBody>
                  <a:tcPr marL="52153" marR="52153" marT="26076" marB="26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5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Name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ФИО</a:t>
                      </a:r>
                    </a:p>
                  </a:txBody>
                  <a:tcPr marL="52153" marR="52153" marT="26076" marB="26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2153" marR="52153" marT="26076" marB="260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2153" marR="52153" marT="26076" marB="260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80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Contacts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Контакты</a:t>
                      </a:r>
                    </a:p>
                  </a:txBody>
                  <a:tcPr marL="52153" marR="52153" marT="26076" marB="26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E-mail: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+mn-cs"/>
                      </a:endParaRPr>
                    </a:p>
                    <a:p>
                      <a:endParaRPr lang="ru-RU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2153" marR="52153" marT="26076" marB="26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E-mail: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+mn-cs"/>
                      </a:endParaRPr>
                    </a:p>
                    <a:p>
                      <a:endParaRPr lang="ru-RU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52153" marR="52153" marT="26076" marB="260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75590"/>
              </p:ext>
            </p:extLst>
          </p:nvPr>
        </p:nvGraphicFramePr>
        <p:xfrm>
          <a:off x="346072" y="6381750"/>
          <a:ext cx="23695028" cy="7017875"/>
        </p:xfrm>
        <a:graphic>
          <a:graphicData uri="http://schemas.openxmlformats.org/drawingml/2006/table">
            <a:tbl>
              <a:tblPr/>
              <a:tblGrid>
                <a:gridCol w="6770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2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82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59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838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Shareholders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Учредители</a:t>
                      </a: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27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Name /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ФИО</a:t>
                      </a: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8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Stake Capital amount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Сумма уставного капитала</a:t>
                      </a: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78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Share % 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Доля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99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Photo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Фото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656565"/>
                        </a:solidFill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656565"/>
                          </a:solidFill>
                        </a:rPr>
                        <a:t>Photo</a:t>
                      </a:r>
                      <a:endParaRPr lang="ru-RU" sz="1800" b="1" dirty="0">
                        <a:solidFill>
                          <a:srgbClr val="656565"/>
                        </a:solidFill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800" b="1" dirty="0">
                          <a:solidFill>
                            <a:srgbClr val="656565"/>
                          </a:solidFill>
                        </a:rPr>
                        <a:t>Photo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800" b="1" dirty="0">
                          <a:solidFill>
                            <a:srgbClr val="656565"/>
                          </a:solidFill>
                        </a:rPr>
                        <a:t>Photo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0730" marR="60730" marT="30364" marB="303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60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28" y="2597654"/>
            <a:ext cx="14121782" cy="847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Holding organizational structure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ru-RU" dirty="0">
                <a:solidFill>
                  <a:schemeClr val="tx1"/>
                </a:solidFill>
              </a:rPr>
              <a:t> Организационная структура 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400428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088" y="1068388"/>
            <a:ext cx="23791861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Current business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data /</a:t>
            </a:r>
            <a:r>
              <a:rPr lang="ru-RU" dirty="0">
                <a:solidFill>
                  <a:prstClr val="black"/>
                </a:solidFill>
              </a:rPr>
              <a:t> Данные по существующему бизнесу</a:t>
            </a:r>
          </a:p>
        </p:txBody>
      </p:sp>
      <p:graphicFrame>
        <p:nvGraphicFramePr>
          <p:cNvPr id="6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55195"/>
              </p:ext>
            </p:extLst>
          </p:nvPr>
        </p:nvGraphicFramePr>
        <p:xfrm>
          <a:off x="192087" y="2000250"/>
          <a:ext cx="23791862" cy="11436351"/>
        </p:xfrm>
        <a:graphic>
          <a:graphicData uri="http://schemas.openxmlformats.org/drawingml/2006/table">
            <a:tbl>
              <a:tblPr/>
              <a:tblGrid>
                <a:gridCol w="6904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5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457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158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83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Brands in portfolio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Бренд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/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Город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88581" marR="88581" marT="44291" marB="4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Brand Name 1</a:t>
                      </a:r>
                    </a:p>
                  </a:txBody>
                  <a:tcPr marL="88581" marR="88581" marT="44291" marB="4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Brand Name 2</a:t>
                      </a:r>
                    </a:p>
                  </a:txBody>
                  <a:tcPr marL="88581" marR="88581" marT="44291" marB="4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Brand Name 3</a:t>
                      </a:r>
                    </a:p>
                  </a:txBody>
                  <a:tcPr marL="88581" marR="88581" marT="44291" marB="4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Start of Business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Начало деятельности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Showroom and Service</a:t>
                      </a:r>
                      <a: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Size/ </a:t>
                      </a:r>
                      <a: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</a:b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Площадь Шоу-рума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Ownership status</a:t>
                      </a:r>
                      <a: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</a:b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Собственность / Аренда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80927638"/>
                  </a:ext>
                </a:extLst>
              </a:tr>
              <a:tr h="862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Sales </a:t>
                      </a:r>
                      <a: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2024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Продажи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шт.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2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Sales </a:t>
                      </a:r>
                      <a: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2025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Продажи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25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шт.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01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Employees qty</a:t>
                      </a:r>
                      <a: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Кол-во сотрудников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45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Photo</a:t>
                      </a:r>
                      <a:r>
                        <a:rPr kumimoji="0" lang="ru-RU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DC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Фото шоу-рум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88581" marR="8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9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21675"/>
              </p:ext>
            </p:extLst>
          </p:nvPr>
        </p:nvGraphicFramePr>
        <p:xfrm>
          <a:off x="215900" y="3162301"/>
          <a:ext cx="23729949" cy="26005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81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3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59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05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4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778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TENET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Sales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Forecast /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Прогноз продаж новых автомобилей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TENET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3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Period / </a:t>
                      </a:r>
                      <a:r>
                        <a:rPr kumimoji="0" lang="ru-RU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2026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2027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2028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2029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9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Total / </a:t>
                      </a:r>
                      <a:r>
                        <a:rPr kumimoji="0" lang="ru-RU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Всего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Group 216">
            <a:extLst>
              <a:ext uri="{FF2B5EF4-FFF2-40B4-BE49-F238E27FC236}">
                <a16:creationId xmlns="" xmlns:a16="http://schemas.microsoft.com/office/drawing/2014/main" id="{DDDB61F9-5AC0-424A-A650-219DCAEB4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77256"/>
              </p:ext>
            </p:extLst>
          </p:nvPr>
        </p:nvGraphicFramePr>
        <p:xfrm>
          <a:off x="215900" y="6667500"/>
          <a:ext cx="23729949" cy="28852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04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1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0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1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352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0689">
                  <a:extLst>
                    <a:ext uri="{9D8B030D-6E8A-4147-A177-3AD203B41FA5}">
                      <a16:colId xmlns="" xmlns:a16="http://schemas.microsoft.com/office/drawing/2014/main" val="982408289"/>
                    </a:ext>
                  </a:extLst>
                </a:gridCol>
                <a:gridCol w="2485603">
                  <a:extLst>
                    <a:ext uri="{9D8B030D-6E8A-4147-A177-3AD203B41FA5}">
                      <a16:colId xmlns="" xmlns:a16="http://schemas.microsoft.com/office/drawing/2014/main" val="1005177513"/>
                    </a:ext>
                  </a:extLst>
                </a:gridCol>
              </a:tblGrid>
              <a:tr h="783412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TENET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Sales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Forecast for next 6 months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after launching dealer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Прогноз продаж новых автомобилей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TENET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после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запуска ДЦ (6 месяцев)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1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Period / </a:t>
                      </a:r>
                      <a:r>
                        <a:rPr kumimoji="0" lang="ru-RU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85596" marR="85596" marT="42798" marB="42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85596" marR="85596" marT="42798" marB="42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85596" marR="85596" marT="42798" marB="42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85596" marR="85596" marT="42798" marB="42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85596" marR="85596" marT="42798" marB="42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85596" marR="85596" marT="42798" marB="42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06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Total /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Всего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3154" marR="93154" marT="46577" marB="465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New car sales business plan /</a:t>
            </a:r>
            <a:r>
              <a:rPr lang="ru-RU" dirty="0">
                <a:solidFill>
                  <a:prstClr val="black"/>
                </a:solidFill>
              </a:rPr>
              <a:t> Бизнес-план продажи новых автомобилей</a:t>
            </a:r>
          </a:p>
        </p:txBody>
      </p:sp>
    </p:spTree>
    <p:extLst>
      <p:ext uri="{BB962C8B-B14F-4D97-AF65-F5344CB8AC3E}">
        <p14:creationId xmlns:p14="http://schemas.microsoft.com/office/powerpoint/2010/main" val="268590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1346" y="13087720"/>
            <a:ext cx="2230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n-lt"/>
                <a:cs typeface="Calibri" panose="020F0502020204030204" pitchFamily="34" charset="0"/>
              </a:rPr>
              <a:t>* - </a:t>
            </a:r>
            <a:r>
              <a:rPr lang="en-US" sz="1800" dirty="0">
                <a:latin typeface="+mn-lt"/>
                <a:cs typeface="Calibri" panose="020F0502020204030204" pitchFamily="34" charset="0"/>
              </a:rPr>
              <a:t>Retail price /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 указываются цены реализации конечным клиентам </a:t>
            </a:r>
          </a:p>
        </p:txBody>
      </p:sp>
      <p:graphicFrame>
        <p:nvGraphicFramePr>
          <p:cNvPr id="11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24692"/>
              </p:ext>
            </p:extLst>
          </p:nvPr>
        </p:nvGraphicFramePr>
        <p:xfrm>
          <a:off x="192087" y="3002183"/>
          <a:ext cx="23753761" cy="42390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1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8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63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00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778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Spare parts&amp; accessories Sales forecast/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Прогноз продаж запасных частей / аксессуаров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3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Period/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9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Total (Rub)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Всего (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Руб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9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Spare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parts (Rub)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З/Ч (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Руб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Accessories (Rub)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Аксессуары (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Руб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63299"/>
              </p:ext>
            </p:extLst>
          </p:nvPr>
        </p:nvGraphicFramePr>
        <p:xfrm>
          <a:off x="192089" y="7892717"/>
          <a:ext cx="23753759" cy="46063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1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8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638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00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79961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Labor Hour Sales/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Прогноз выработки нормо-часов  в сервисе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5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Period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0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Total Labor Hours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Всего (Н/Ч)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0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W/S Sales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Слесарный ремонт (Н/Ч)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Bodyshop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Sales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Кузовной ремонт (Н/Ч)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Aftersales business plan /</a:t>
            </a:r>
            <a:r>
              <a:rPr lang="ru-RU" dirty="0">
                <a:solidFill>
                  <a:prstClr val="black"/>
                </a:solidFill>
              </a:rPr>
              <a:t> Бизнес-план </a:t>
            </a:r>
            <a:r>
              <a:rPr lang="ru-RU" dirty="0" smtClean="0">
                <a:solidFill>
                  <a:prstClr val="black"/>
                </a:solidFill>
              </a:rPr>
              <a:t>послепродажное обслуживание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7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61720"/>
              </p:ext>
            </p:extLst>
          </p:nvPr>
        </p:nvGraphicFramePr>
        <p:xfrm>
          <a:off x="360947" y="3196368"/>
          <a:ext cx="23509705" cy="2915675"/>
        </p:xfrm>
        <a:graphic>
          <a:graphicData uri="http://schemas.openxmlformats.org/drawingml/2006/table">
            <a:tbl>
              <a:tblPr/>
              <a:tblGrid>
                <a:gridCol w="5970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911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98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494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012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Marketing Budget forecast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Прогноз  маркетинговых затрат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2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Period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2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Amount Rub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Сумма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Руб.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2251"/>
              </p:ext>
            </p:extLst>
          </p:nvPr>
        </p:nvGraphicFramePr>
        <p:xfrm>
          <a:off x="360946" y="6978315"/>
          <a:ext cx="23509706" cy="2959769"/>
        </p:xfrm>
        <a:graphic>
          <a:graphicData uri="http://schemas.openxmlformats.org/drawingml/2006/table">
            <a:tbl>
              <a:tblPr/>
              <a:tblGrid>
                <a:gridCol w="5992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4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35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40839">
                  <a:extLst>
                    <a:ext uri="{9D8B030D-6E8A-4147-A177-3AD203B41FA5}">
                      <a16:colId xmlns="" xmlns:a16="http://schemas.microsoft.com/office/drawing/2014/main" val="1921150839"/>
                    </a:ext>
                  </a:extLst>
                </a:gridCol>
                <a:gridCol w="3199849">
                  <a:extLst>
                    <a:ext uri="{9D8B030D-6E8A-4147-A177-3AD203B41FA5}">
                      <a16:colId xmlns="" xmlns:a16="http://schemas.microsoft.com/office/drawing/2014/main" val="3923505483"/>
                    </a:ext>
                  </a:extLst>
                </a:gridCol>
                <a:gridCol w="2944438">
                  <a:extLst>
                    <a:ext uri="{9D8B030D-6E8A-4147-A177-3AD203B41FA5}">
                      <a16:colId xmlns="" xmlns:a16="http://schemas.microsoft.com/office/drawing/2014/main" val="4155209274"/>
                    </a:ext>
                  </a:extLst>
                </a:gridCol>
              </a:tblGrid>
              <a:tr h="85581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Marketing Budget forecast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for next 6 months after launching the dealer /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Прогноз маркетинговых затрат после запуска ДЦ (6 месяцев)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1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Period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Amount Rub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Сумма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Руб.</a:t>
                      </a: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75617" marR="75617" marT="37808" marB="3780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Marketing business plan /</a:t>
            </a:r>
            <a:r>
              <a:rPr lang="ru-RU" dirty="0">
                <a:solidFill>
                  <a:prstClr val="black"/>
                </a:solidFill>
              </a:rPr>
              <a:t> Бизнес-план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19317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64146"/>
              </p:ext>
            </p:extLst>
          </p:nvPr>
        </p:nvGraphicFramePr>
        <p:xfrm>
          <a:off x="475247" y="3056021"/>
          <a:ext cx="23376939" cy="4895126"/>
        </p:xfrm>
        <a:graphic>
          <a:graphicData uri="http://schemas.openxmlformats.org/drawingml/2006/table">
            <a:tbl>
              <a:tblPr/>
              <a:tblGrid>
                <a:gridCol w="5939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9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698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49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085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029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Payback period of the project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/ Срок окупаемости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u-RU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необходимо выбрать соответствующие показатели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) </a:t>
                      </a:r>
                    </a:p>
                  </a:txBody>
                  <a:tcPr marL="59396" marR="59396" marT="29698" marB="2969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4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</a:rPr>
                        <a:t>Break</a:t>
                      </a:r>
                      <a:r>
                        <a:rPr lang="en-US" sz="1800" b="1" baseline="0" dirty="0">
                          <a:effectLst/>
                          <a:latin typeface="+mn-lt"/>
                          <a:ea typeface="Calibri"/>
                        </a:rPr>
                        <a:t> even period / 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/>
                        </a:rPr>
                        <a:t>Срок окупаемости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&gt;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</a:rPr>
                        <a:t>7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 лет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&gt;4 лет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2-4 года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&lt;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 лет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0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Own funds invested in the project /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/>
                        </a:rPr>
                        <a:t>Собственные средства вложенные в проект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&lt;30%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&lt;50%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&gt;50%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</a:rPr>
                        <a:t>&gt;85%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89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Number of investment projects currently 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Кол-во инвестиционных проектов в настоящее время</a:t>
                      </a:r>
                    </a:p>
                  </a:txBody>
                  <a:tcPr marL="44547" marR="445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8EB52793-9D0B-4AE6-B700-1E5E8CBE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68142"/>
              </p:ext>
            </p:extLst>
          </p:nvPr>
        </p:nvGraphicFramePr>
        <p:xfrm>
          <a:off x="493711" y="8542421"/>
          <a:ext cx="23376941" cy="3521782"/>
        </p:xfrm>
        <a:graphic>
          <a:graphicData uri="http://schemas.openxmlformats.org/drawingml/2006/table">
            <a:tbl>
              <a:tblPr firstRow="1" firstCol="1" bandRow="1"/>
              <a:tblGrid>
                <a:gridCol w="5920295">
                  <a:extLst>
                    <a:ext uri="{9D8B030D-6E8A-4147-A177-3AD203B41FA5}">
                      <a16:colId xmlns="" xmlns:a16="http://schemas.microsoft.com/office/drawing/2014/main" val="3901101260"/>
                    </a:ext>
                  </a:extLst>
                </a:gridCol>
                <a:gridCol w="5766970">
                  <a:extLst>
                    <a:ext uri="{9D8B030D-6E8A-4147-A177-3AD203B41FA5}">
                      <a16:colId xmlns="" xmlns:a16="http://schemas.microsoft.com/office/drawing/2014/main" val="3086820332"/>
                    </a:ext>
                  </a:extLst>
                </a:gridCol>
                <a:gridCol w="5844838">
                  <a:extLst>
                    <a:ext uri="{9D8B030D-6E8A-4147-A177-3AD203B41FA5}">
                      <a16:colId xmlns="" xmlns:a16="http://schemas.microsoft.com/office/drawing/2014/main" val="2643806892"/>
                    </a:ext>
                  </a:extLst>
                </a:gridCol>
                <a:gridCol w="5844838">
                  <a:extLst>
                    <a:ext uri="{9D8B030D-6E8A-4147-A177-3AD203B41FA5}">
                      <a16:colId xmlns="" xmlns:a16="http://schemas.microsoft.com/office/drawing/2014/main" val="3071938676"/>
                    </a:ext>
                  </a:extLst>
                </a:gridCol>
              </a:tblGrid>
              <a:tr h="810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Investment /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Инвестиции</a:t>
                      </a: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Всего (Млн Руб.)</a:t>
                      </a: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Собственные средства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(%)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Кредитная линия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(%)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4753038"/>
                  </a:ext>
                </a:extLst>
              </a:tr>
              <a:tr h="13554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Working capital 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Оборотный средства</a:t>
                      </a: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00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Млн Руб.</a:t>
                      </a:r>
                      <a:endParaRPr lang="ru-RU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0%</a:t>
                      </a:r>
                      <a:endParaRPr lang="ru-RU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0%</a:t>
                      </a:r>
                      <a:endParaRPr lang="ru-RU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9235870"/>
                  </a:ext>
                </a:extLst>
              </a:tr>
              <a:tr h="13554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Investment to the building /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Инвестиции в здание</a:t>
                      </a: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00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 </a:t>
                      </a:r>
                      <a:r>
                        <a:rPr lang="ru-RU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Млн Руб.</a:t>
                      </a: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00%</a:t>
                      </a:r>
                      <a:endParaRPr lang="ru-RU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 0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0%</a:t>
                      </a:r>
                      <a:endParaRPr lang="ru-RU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35901" marR="35901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29756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2088" y="1089860"/>
            <a:ext cx="23944262" cy="741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Payback forecast</a:t>
            </a:r>
            <a:r>
              <a:rPr lang="ru-RU" dirty="0">
                <a:solidFill>
                  <a:prstClr val="black"/>
                </a:solidFill>
              </a:rPr>
              <a:t> / Прогноз окупаемости</a:t>
            </a:r>
          </a:p>
        </p:txBody>
      </p:sp>
    </p:spTree>
    <p:extLst>
      <p:ext uri="{BB962C8B-B14F-4D97-AF65-F5344CB8AC3E}">
        <p14:creationId xmlns:p14="http://schemas.microsoft.com/office/powerpoint/2010/main" val="212430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NET">
      <a:majorFont>
        <a:latin typeface="Stapel Bold"/>
        <a:ea typeface=""/>
        <a:cs typeface=""/>
      </a:majorFont>
      <a:minorFont>
        <a:latin typeface="Stap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807</Words>
  <Application>Microsoft Office PowerPoint</Application>
  <PresentationFormat>Произвольный</PresentationFormat>
  <Paragraphs>223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Stapel Bold</vt:lpstr>
      <vt:lpstr>가는각진제목체</vt:lpstr>
      <vt:lpstr>Calibri</vt:lpstr>
      <vt:lpstr>Stapel Semi Expanded Medium Regular</vt:lpstr>
      <vt:lpstr>Stapel</vt:lpstr>
      <vt:lpstr>Modern H Medium</vt:lpstr>
      <vt:lpstr>Office Theme</vt:lpstr>
      <vt:lpstr>Заявка кандидата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Lebedev Dmitry</cp:lastModifiedBy>
  <cp:revision>113</cp:revision>
  <dcterms:created xsi:type="dcterms:W3CDTF">2025-04-29T21:50:25Z</dcterms:created>
  <dcterms:modified xsi:type="dcterms:W3CDTF">2026-03-11T09:48:38Z</dcterms:modified>
</cp:coreProperties>
</file>