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2" r:id="rId15"/>
    <p:sldId id="273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320" userDrawn="1">
          <p15:clr>
            <a:srgbClr val="A4A3A4"/>
          </p15:clr>
        </p15:guide>
        <p15:guide id="4" orient="horz" pos="709" userDrawn="1">
          <p15:clr>
            <a:srgbClr val="A4A3A4"/>
          </p15:clr>
        </p15:guide>
        <p15:guide id="5" pos="7491" userDrawn="1">
          <p15:clr>
            <a:srgbClr val="A4A3A4"/>
          </p15:clr>
        </p15:guide>
        <p15:guide id="6" pos="1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34" y="108"/>
      </p:cViewPr>
      <p:guideLst>
        <p:guide orient="horz" pos="2160"/>
        <p:guide pos="3840"/>
        <p:guide orient="horz" pos="4320"/>
        <p:guide orient="horz" pos="709"/>
        <p:guide pos="7491"/>
        <p:guide pos="1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65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2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906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777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6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304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38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687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54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836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FB319-588F-4833-9B1D-5577AB3DBAD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3D5B9-A3C8-4373-8D25-9FD51559CB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57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94AD1A-417E-4F36-9A47-053820781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68"/>
          <p:cNvSpPr/>
          <p:nvPr/>
        </p:nvSpPr>
        <p:spPr>
          <a:xfrm>
            <a:off x="74755" y="300938"/>
            <a:ext cx="98131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</a:p>
          <a:p>
            <a:pPr defTabSz="912495"/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pic>
        <p:nvPicPr>
          <p:cNvPr id="7" name="Объект 4">
            <a:extLst>
              <a:ext uri="{FF2B5EF4-FFF2-40B4-BE49-F238E27FC236}">
                <a16:creationId xmlns:a16="http://schemas.microsoft.com/office/drawing/2014/main" id="{1D20FAB5-FBB9-40CE-B2AD-F7DA55111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06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11041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073884"/>
              </p:ext>
            </p:extLst>
          </p:nvPr>
        </p:nvGraphicFramePr>
        <p:xfrm>
          <a:off x="196850" y="1140067"/>
          <a:ext cx="8051800" cy="16412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0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1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7078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+mn-lt"/>
                          <a:cs typeface="Calibri" panose="020F0502020204030204" pitchFamily="34" charset="0"/>
                        </a:rPr>
                        <a:t>Company / </a:t>
                      </a:r>
                      <a:r>
                        <a:rPr lang="ru-RU" sz="1200" b="1" dirty="0">
                          <a:latin typeface="+mn-lt"/>
                          <a:cs typeface="Calibri" panose="020F0502020204030204" pitchFamily="34" charset="0"/>
                        </a:rPr>
                        <a:t>Компания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0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City / 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Город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0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Date / </a:t>
                      </a: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Дата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231789"/>
              </p:ext>
            </p:extLst>
          </p:nvPr>
        </p:nvGraphicFramePr>
        <p:xfrm>
          <a:off x="196850" y="2970286"/>
          <a:ext cx="11690350" cy="3760714"/>
        </p:xfrm>
        <a:graphic>
          <a:graphicData uri="http://schemas.openxmlformats.org/drawingml/2006/table">
            <a:tbl>
              <a:tblPr firstRow="1" bandRow="1"/>
              <a:tblGrid>
                <a:gridCol w="2573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2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8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9742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Contact</a:t>
                      </a: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en-US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information</a:t>
                      </a:r>
                      <a:r>
                        <a:rPr kumimoji="0" lang="ru-RU" sz="1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/ Контактная информация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Modern H Medium" pitchFamily="34" charset="-128"/>
                        <a:cs typeface="+mn-cs"/>
                      </a:endParaRPr>
                    </a:p>
                  </a:txBody>
                  <a:tcPr marL="69418" marR="69418" marT="34709" marB="34709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7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Legal Entity Name </a:t>
                      </a:r>
                      <a:r>
                        <a:rPr kumimoji="0" lang="ru-RU" sz="12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/</a:t>
                      </a:r>
                      <a:r>
                        <a:rPr kumimoji="0" lang="en-US" sz="12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2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Наименование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69418" marR="69418" marT="34709" marB="3470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endParaRPr lang="ru-RU"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9418" marR="69418" marT="34709" marB="34709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Address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/</a:t>
                      </a: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Адрес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69418" marR="69418" marT="34709" marB="3470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endParaRPr lang="ru-RU"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9418" marR="69418" marT="34709" marB="34709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ИНН: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Modern H Medium" pitchFamily="34" charset="-128"/>
                        <a:cs typeface="+mn-cs"/>
                      </a:endParaRPr>
                    </a:p>
                  </a:txBody>
                  <a:tcPr marL="69418" marR="69418" marT="34709" marB="3470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endParaRPr lang="ru-RU" sz="1400" dirty="0">
                        <a:latin typeface="+mn-lt"/>
                      </a:endParaRPr>
                    </a:p>
                  </a:txBody>
                  <a:tcPr marL="69418" marR="69418" marT="34709" marB="34709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7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Кадастровый номер участка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69418" marR="69418" marT="34709" marB="3470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endParaRPr lang="ru-RU"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9418" marR="69418" marT="34709" marB="34709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57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Contacts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/</a:t>
                      </a: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Контакты</a:t>
                      </a:r>
                    </a:p>
                    <a:p>
                      <a:pPr algn="l"/>
                      <a:endParaRPr lang="ru-RU" sz="1200" b="1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9418" marR="69418" marT="34709" marB="3470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Stapel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Name / </a:t>
                      </a:r>
                      <a:r>
                        <a:rPr kumimoji="0" lang="ru-RU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ФИО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Phone number / </a:t>
                      </a:r>
                      <a:r>
                        <a:rPr kumimoji="0" lang="ru-RU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Телефон</a:t>
                      </a: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:</a:t>
                      </a:r>
                      <a:endParaRPr kumimoji="0" lang="ru-RU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E-mail:</a:t>
                      </a:r>
                      <a:endParaRPr kumimoji="0" lang="ru-RU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Website / </a:t>
                      </a:r>
                      <a:r>
                        <a:rPr kumimoji="0" lang="ru-RU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веб-сайт</a:t>
                      </a: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</a:rPr>
                        <a:t>:</a:t>
                      </a:r>
                      <a:endParaRPr kumimoji="0" lang="ru-RU" sz="120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endParaRPr lang="ru-RU"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9418" marR="69418" marT="34709" marB="34709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Объект 4">
            <a:extLst>
              <a:ext uri="{FF2B5EF4-FFF2-40B4-BE49-F238E27FC236}">
                <a16:creationId xmlns:a16="http://schemas.microsoft.com/office/drawing/2014/main" id="{160C89EF-B59E-4C7D-A1D7-4A8C9D46A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8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11041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565832"/>
              </p:ext>
            </p:extLst>
          </p:nvPr>
        </p:nvGraphicFramePr>
        <p:xfrm>
          <a:off x="196850" y="1134051"/>
          <a:ext cx="11676065" cy="19350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35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0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04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544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Project Management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/ Менеджеры проекта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52153" marR="52153" marT="26076" marB="260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5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Position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Должность</a:t>
                      </a:r>
                    </a:p>
                  </a:txBody>
                  <a:tcPr marL="52153" marR="52153" marT="26076" marB="260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CEO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/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Гендиректор</a:t>
                      </a:r>
                    </a:p>
                  </a:txBody>
                  <a:tcPr marL="52153" marR="52153" marT="26076" marB="260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Project Manager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/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Менеджер проекта</a:t>
                      </a:r>
                    </a:p>
                  </a:txBody>
                  <a:tcPr marL="52153" marR="52153" marT="26076" marB="260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3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Name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ФИО</a:t>
                      </a:r>
                    </a:p>
                  </a:txBody>
                  <a:tcPr marL="52153" marR="52153" marT="26076" marB="260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52153" marR="52153" marT="26076" marB="260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52153" marR="52153" marT="26076" marB="260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96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Contacts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Контакты</a:t>
                      </a:r>
                    </a:p>
                  </a:txBody>
                  <a:tcPr marL="52153" marR="52153" marT="26076" marB="260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Phone: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Cell Phone: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E-mail: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Modern H Medium" pitchFamily="34" charset="-128"/>
                        <a:cs typeface="+mn-cs"/>
                      </a:endParaRPr>
                    </a:p>
                    <a:p>
                      <a:endParaRPr lang="ru-RU"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52153" marR="52153" marT="26076" marB="260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Phone: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Cell Phone: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Modern H Medium" pitchFamily="34" charset="-128"/>
                          <a:cs typeface="+mn-cs"/>
                        </a:rPr>
                        <a:t>E-mail: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Modern H Medium" pitchFamily="34" charset="-128"/>
                        <a:cs typeface="+mn-cs"/>
                      </a:endParaRPr>
                    </a:p>
                    <a:p>
                      <a:endParaRPr lang="ru-RU" sz="1200"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52153" marR="52153" marT="26076" marB="260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Group 2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754675"/>
              </p:ext>
            </p:extLst>
          </p:nvPr>
        </p:nvGraphicFramePr>
        <p:xfrm>
          <a:off x="196850" y="3170690"/>
          <a:ext cx="11676066" cy="3542385"/>
        </p:xfrm>
        <a:graphic>
          <a:graphicData uri="http://schemas.openxmlformats.org/drawingml/2006/table">
            <a:tbl>
              <a:tblPr/>
              <a:tblGrid>
                <a:gridCol w="3336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9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9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1757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Shareholders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Учредители</a:t>
                      </a: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8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Name /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ФИО</a:t>
                      </a: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Stake Capital amount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Сумма уставного капитала</a:t>
                      </a: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Share % 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Доля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%</a:t>
                      </a: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65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Photo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Фото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rgbClr val="656565"/>
                        </a:solidFill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656565"/>
                          </a:solidFill>
                        </a:rPr>
                        <a:t>Photo</a:t>
                      </a:r>
                      <a:endParaRPr lang="ru-RU" sz="1200" b="1" dirty="0">
                        <a:solidFill>
                          <a:srgbClr val="656565"/>
                        </a:solidFill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lang="en-US" sz="1200" b="1" dirty="0">
                          <a:solidFill>
                            <a:srgbClr val="656565"/>
                          </a:solidFill>
                        </a:rPr>
                        <a:t>Photo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lang="en-US" sz="1200" b="1" dirty="0">
                          <a:solidFill>
                            <a:srgbClr val="656565"/>
                          </a:solidFill>
                        </a:rPr>
                        <a:t>Photo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60730" marR="60730" marT="30364" marB="3036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" name="Объект 4">
            <a:extLst>
              <a:ext uri="{FF2B5EF4-FFF2-40B4-BE49-F238E27FC236}">
                <a16:creationId xmlns:a16="http://schemas.microsoft.com/office/drawing/2014/main" id="{64D68855-D4F9-45C9-87EF-0A78BADAB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53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pic>
        <p:nvPicPr>
          <p:cNvPr id="10" name="Picture 2" descr="http://corporate.amiro.ru/_mod_files/ce_images/vi-sshem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996" y="1589033"/>
            <a:ext cx="8738854" cy="524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Holding organizational structure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ru-RU" dirty="0">
                <a:solidFill>
                  <a:schemeClr val="tx1"/>
                </a:solidFill>
              </a:rPr>
              <a:t> Организационная структура Холдинга</a:t>
            </a:r>
          </a:p>
        </p:txBody>
      </p:sp>
      <p:pic>
        <p:nvPicPr>
          <p:cNvPr id="11" name="Объект 4">
            <a:extLst>
              <a:ext uri="{FF2B5EF4-FFF2-40B4-BE49-F238E27FC236}">
                <a16:creationId xmlns:a16="http://schemas.microsoft.com/office/drawing/2014/main" id="{B6382C4D-D4D0-49B3-BE6A-77FFE8472B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68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Current business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data /</a:t>
            </a:r>
            <a:r>
              <a:rPr lang="ru-RU" dirty="0">
                <a:solidFill>
                  <a:prstClr val="black"/>
                </a:solidFill>
              </a:rPr>
              <a:t> Данные по существующему бизнесу</a:t>
            </a:r>
          </a:p>
        </p:txBody>
      </p:sp>
      <p:graphicFrame>
        <p:nvGraphicFramePr>
          <p:cNvPr id="11" name="Group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587798"/>
              </p:ext>
            </p:extLst>
          </p:nvPr>
        </p:nvGraphicFramePr>
        <p:xfrm>
          <a:off x="192088" y="1571753"/>
          <a:ext cx="11699874" cy="5450626"/>
        </p:xfrm>
        <a:graphic>
          <a:graphicData uri="http://schemas.openxmlformats.org/drawingml/2006/table">
            <a:tbl>
              <a:tblPr/>
              <a:tblGrid>
                <a:gridCol w="3395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6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6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1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Brands in portfolio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/City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Бренд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/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Город</a:t>
                      </a: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88581" marR="88581" marT="44291" marB="4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가는각진제목체"/>
                        </a:rPr>
                        <a:t>Brand Name 1</a:t>
                      </a:r>
                    </a:p>
                  </a:txBody>
                  <a:tcPr marL="88581" marR="88581" marT="44291" marB="4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가는각진제목체"/>
                        </a:rPr>
                        <a:t>Brand Name 2</a:t>
                      </a:r>
                    </a:p>
                  </a:txBody>
                  <a:tcPr marL="88581" marR="88581" marT="44291" marB="4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가는각진제목체"/>
                        </a:rPr>
                        <a:t>Brand Name 3</a:t>
                      </a:r>
                    </a:p>
                  </a:txBody>
                  <a:tcPr marL="88581" marR="88581" marT="44291" marB="442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Start of Business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Начало деятельности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가는각진제목체"/>
                        </a:rPr>
                        <a:t>ДД/ММ/ГГГГ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가는각진제목체"/>
                        </a:rPr>
                        <a:t>ДД/ММ/ГГГГ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가는각진제목체"/>
                        </a:rPr>
                        <a:t>ДД/ММ/ГГГГ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Showroom and Service</a:t>
                      </a:r>
                      <a: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Size/ </a:t>
                      </a:r>
                      <a:b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</a:b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Площадь Шоу-рума</a:t>
                      </a: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Ownership status</a:t>
                      </a:r>
                      <a: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 </a:t>
                      </a:r>
                      <a:b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</a:b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Собственность / Аренда</a:t>
                      </a: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927638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Sales </a:t>
                      </a:r>
                      <a: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2024 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Продажи 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20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24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,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шт.</a:t>
                      </a: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Sales </a:t>
                      </a:r>
                      <a: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2025 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Продажи 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20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25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,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шт.</a:t>
                      </a: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966993"/>
                  </a:ext>
                </a:extLst>
              </a:tr>
              <a:tr h="3822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Sales 2026 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H1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 Продажи 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1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е полугодие 2026,  шт.</a:t>
                      </a: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4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Employees qty</a:t>
                      </a:r>
                      <a: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Кол-во сотрудников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2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Photo</a:t>
                      </a:r>
                      <a:r>
                        <a:rPr kumimoji="0" lang="ru-RU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DC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Фото шоу-рум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가는각진제목체"/>
                      </a:endParaRPr>
                    </a:p>
                  </a:txBody>
                  <a:tcPr marL="88581" marR="8858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0" name="Объект 4">
            <a:extLst>
              <a:ext uri="{FF2B5EF4-FFF2-40B4-BE49-F238E27FC236}">
                <a16:creationId xmlns:a16="http://schemas.microsoft.com/office/drawing/2014/main" id="{B732AD64-D921-4635-9F23-5470A13E3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91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New car sales business plan /</a:t>
            </a:r>
            <a:r>
              <a:rPr lang="ru-RU" dirty="0">
                <a:solidFill>
                  <a:prstClr val="black"/>
                </a:solidFill>
              </a:rPr>
              <a:t> Бизнес-план продажи новых автомобилей</a:t>
            </a:r>
          </a:p>
        </p:txBody>
      </p:sp>
      <p:graphicFrame>
        <p:nvGraphicFramePr>
          <p:cNvPr id="10" name="Group 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877301"/>
              </p:ext>
            </p:extLst>
          </p:nvPr>
        </p:nvGraphicFramePr>
        <p:xfrm>
          <a:off x="192088" y="1738807"/>
          <a:ext cx="11699875" cy="173804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9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0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37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86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9719"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TENET PLUS Sales Forecast /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Прогноз продаж новых автомобилей</a:t>
                      </a: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TENET PLUS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07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Period / </a:t>
                      </a:r>
                      <a:r>
                        <a:rPr kumimoji="0" lang="ru-RU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Период</a:t>
                      </a: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2026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2027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2028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2029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5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Total / </a:t>
                      </a:r>
                      <a:r>
                        <a:rPr kumimoji="0" lang="ru-RU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Всего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Group 216">
            <a:extLst>
              <a:ext uri="{FF2B5EF4-FFF2-40B4-BE49-F238E27FC236}">
                <a16:creationId xmlns:a16="http://schemas.microsoft.com/office/drawing/2014/main" id="{DDDB61F9-5AC0-424A-A650-219DCAEB4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350078"/>
              </p:ext>
            </p:extLst>
          </p:nvPr>
        </p:nvGraphicFramePr>
        <p:xfrm>
          <a:off x="192088" y="3739288"/>
          <a:ext cx="11676063" cy="167958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97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8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3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7730">
                  <a:extLst>
                    <a:ext uri="{9D8B030D-6E8A-4147-A177-3AD203B41FA5}">
                      <a16:colId xmlns:a16="http://schemas.microsoft.com/office/drawing/2014/main" val="982408289"/>
                    </a:ext>
                  </a:extLst>
                </a:gridCol>
                <a:gridCol w="1223014">
                  <a:extLst>
                    <a:ext uri="{9D8B030D-6E8A-4147-A177-3AD203B41FA5}">
                      <a16:colId xmlns:a16="http://schemas.microsoft.com/office/drawing/2014/main" val="1005177513"/>
                    </a:ext>
                  </a:extLst>
                </a:gridCol>
              </a:tblGrid>
              <a:tr h="456050">
                <a:tc gridSpan="7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TENET PLUS Sales Forecast for next 6 months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after launching dealer </a:t>
                      </a: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/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Прогноз продаж новых автомобилей</a:t>
                      </a: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TENET PLUS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после запуска ДЦ (6 месяцев)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165506" marR="165506" marT="82753" marB="82753" anchor="ctr" horzOverflow="overflow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165506" marR="165506" marT="82753" marB="82753" anchor="ctr" horzOverflow="overflow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4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Period / </a:t>
                      </a:r>
                      <a:r>
                        <a:rPr kumimoji="0" lang="ru-RU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Период</a:t>
                      </a: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85596" marR="85596" marT="42798" marB="427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85596" marR="85596" marT="42798" marB="427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85596" marR="85596" marT="42798" marB="427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85596" marR="85596" marT="42798" marB="427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85596" marR="85596" marT="42798" marB="427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85596" marR="85596" marT="42798" marB="427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0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Total /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sz="1200" b="0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  <a:cs typeface="Calibri" panose="020F0502020204030204" pitchFamily="34" charset="0"/>
                        </a:rPr>
                        <a:t>Всего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93154" marR="93154" marT="46577" marB="465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Объект 4">
            <a:extLst>
              <a:ext uri="{FF2B5EF4-FFF2-40B4-BE49-F238E27FC236}">
                <a16:creationId xmlns:a16="http://schemas.microsoft.com/office/drawing/2014/main" id="{B0703316-F150-440A-9706-9933F0EBC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7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Marketing business plan /</a:t>
            </a:r>
            <a:r>
              <a:rPr lang="ru-RU" dirty="0">
                <a:solidFill>
                  <a:prstClr val="black"/>
                </a:solidFill>
              </a:rPr>
              <a:t> Бизнес-план маркетинг</a:t>
            </a:r>
          </a:p>
        </p:txBody>
      </p:sp>
      <p:graphicFrame>
        <p:nvGraphicFramePr>
          <p:cNvPr id="12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117412"/>
              </p:ext>
            </p:extLst>
          </p:nvPr>
        </p:nvGraphicFramePr>
        <p:xfrm>
          <a:off x="215900" y="1738807"/>
          <a:ext cx="11676063" cy="1682195"/>
        </p:xfrm>
        <a:graphic>
          <a:graphicData uri="http://schemas.openxmlformats.org/drawingml/2006/table">
            <a:tbl>
              <a:tblPr/>
              <a:tblGrid>
                <a:gridCol w="2965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5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0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541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4325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Marketing Budget forecast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Прогноз  маркетинговых затрат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9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Period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Период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202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202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202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9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Amount Rub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Сумма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,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Руб.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815992"/>
              </p:ext>
            </p:extLst>
          </p:nvPr>
        </p:nvGraphicFramePr>
        <p:xfrm>
          <a:off x="192086" y="3602240"/>
          <a:ext cx="11699876" cy="1682196"/>
        </p:xfrm>
        <a:graphic>
          <a:graphicData uri="http://schemas.openxmlformats.org/drawingml/2006/table">
            <a:tbl>
              <a:tblPr/>
              <a:tblGrid>
                <a:gridCol w="2982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0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5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0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4244">
                  <a:extLst>
                    <a:ext uri="{9D8B030D-6E8A-4147-A177-3AD203B41FA5}">
                      <a16:colId xmlns:a16="http://schemas.microsoft.com/office/drawing/2014/main" val="1921150839"/>
                    </a:ext>
                  </a:extLst>
                </a:gridCol>
                <a:gridCol w="1592442">
                  <a:extLst>
                    <a:ext uri="{9D8B030D-6E8A-4147-A177-3AD203B41FA5}">
                      <a16:colId xmlns:a16="http://schemas.microsoft.com/office/drawing/2014/main" val="3923505483"/>
                    </a:ext>
                  </a:extLst>
                </a:gridCol>
                <a:gridCol w="1465333">
                  <a:extLst>
                    <a:ext uri="{9D8B030D-6E8A-4147-A177-3AD203B41FA5}">
                      <a16:colId xmlns:a16="http://schemas.microsoft.com/office/drawing/2014/main" val="4155209274"/>
                    </a:ext>
                  </a:extLst>
                </a:gridCol>
              </a:tblGrid>
              <a:tr h="486403">
                <a:tc gridSpan="7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Marketing Budget forecast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for next 6 months after launching the dealer /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Прогноз маркетинговых затрат после запуска ДЦ (6 месяцев)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152077" marR="152077" marT="76038" marB="76038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152077" marR="152077" marT="76038" marB="76038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</a:txBody>
                  <a:tcPr marL="152077" marR="152077" marT="76038" marB="76038" anchor="ctr" horzOverflow="overflow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Period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Период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ММ.ГГ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5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Amount Rub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/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Сумма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,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Руб.</a:t>
                      </a: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75617" marR="75617" marT="37808" marB="3780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Объект 4">
            <a:extLst>
              <a:ext uri="{FF2B5EF4-FFF2-40B4-BE49-F238E27FC236}">
                <a16:creationId xmlns:a16="http://schemas.microsoft.com/office/drawing/2014/main" id="{69940B25-DF9C-4D51-A504-B076DEF86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20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141463" y="-90159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Payback forecast</a:t>
            </a:r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0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427871"/>
              </p:ext>
            </p:extLst>
          </p:nvPr>
        </p:nvGraphicFramePr>
        <p:xfrm>
          <a:off x="192087" y="1721339"/>
          <a:ext cx="11699875" cy="2271647"/>
        </p:xfrm>
        <a:graphic>
          <a:graphicData uri="http://schemas.openxmlformats.org/drawingml/2006/table">
            <a:tbl>
              <a:tblPr/>
              <a:tblGrid>
                <a:gridCol w="2972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7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68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64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9711"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Payback period of the project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 / Срок окупаемости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(</a:t>
                      </a:r>
                      <a:r>
                        <a:rPr kumimoji="0" lang="ru-RU" sz="12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необходимо выбрать соответствующие показатели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</a:rPr>
                        <a:t>) </a:t>
                      </a:r>
                    </a:p>
                  </a:txBody>
                  <a:tcPr marL="59396" marR="59396" marT="29698" marB="29698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1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/>
                        </a:rPr>
                        <a:t>Break</a:t>
                      </a:r>
                      <a:r>
                        <a:rPr lang="en-US" sz="1200" b="1" baseline="0" dirty="0">
                          <a:effectLst/>
                          <a:latin typeface="+mn-lt"/>
                          <a:ea typeface="Calibri"/>
                        </a:rPr>
                        <a:t> even period / </a:t>
                      </a:r>
                      <a:r>
                        <a:rPr lang="ru-RU" sz="1200" b="0" dirty="0">
                          <a:effectLst/>
                          <a:latin typeface="+mn-lt"/>
                          <a:ea typeface="Calibri"/>
                        </a:rPr>
                        <a:t>Срок окупаемости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&gt;</a:t>
                      </a:r>
                      <a:r>
                        <a:rPr lang="en-US" sz="1200" dirty="0">
                          <a:effectLst/>
                          <a:latin typeface="+mn-lt"/>
                          <a:ea typeface="Calibri"/>
                        </a:rPr>
                        <a:t>7</a:t>
                      </a: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 лет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&gt;4 лет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2-4 года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&lt;</a:t>
                      </a:r>
                      <a:r>
                        <a:rPr lang="en-US" sz="1200" dirty="0">
                          <a:effectLst/>
                          <a:latin typeface="+mn-lt"/>
                          <a:ea typeface="Calibri"/>
                        </a:rPr>
                        <a:t>2</a:t>
                      </a: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 лет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4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Own funds invested in the project /</a:t>
                      </a:r>
                      <a:r>
                        <a:rPr lang="en-US" sz="1200" b="1" baseline="0" dirty="0">
                          <a:effectLst/>
                        </a:rPr>
                        <a:t> </a:t>
                      </a:r>
                      <a:r>
                        <a:rPr lang="ru-RU" sz="1200" b="0" dirty="0">
                          <a:effectLst/>
                          <a:latin typeface="+mn-lt"/>
                          <a:ea typeface="Calibri"/>
                        </a:rPr>
                        <a:t>Собственные средства вложенные в проект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&lt;30%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&lt;50%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&gt;50%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Calibri"/>
                        </a:rPr>
                        <a:t>&gt;85%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4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Number of investment projects currently /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Кол-во инвестиционных проектов в настоящее время</a:t>
                      </a:r>
                    </a:p>
                  </a:txBody>
                  <a:tcPr marL="44547" marR="44547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&gt;3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&gt;2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&gt;1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+mn-cs"/>
                        </a:rPr>
                        <a:t>&gt;0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8EB52793-9D0B-4AE6-B700-1E5E8CBEC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918317"/>
              </p:ext>
            </p:extLst>
          </p:nvPr>
        </p:nvGraphicFramePr>
        <p:xfrm>
          <a:off x="192087" y="4404491"/>
          <a:ext cx="11699877" cy="1788302"/>
        </p:xfrm>
        <a:graphic>
          <a:graphicData uri="http://schemas.openxmlformats.org/drawingml/2006/table">
            <a:tbl>
              <a:tblPr firstRow="1" firstCol="1" bandRow="1"/>
              <a:tblGrid>
                <a:gridCol w="2963036">
                  <a:extLst>
                    <a:ext uri="{9D8B030D-6E8A-4147-A177-3AD203B41FA5}">
                      <a16:colId xmlns:a16="http://schemas.microsoft.com/office/drawing/2014/main" val="3901101260"/>
                    </a:ext>
                  </a:extLst>
                </a:gridCol>
                <a:gridCol w="2886299">
                  <a:extLst>
                    <a:ext uri="{9D8B030D-6E8A-4147-A177-3AD203B41FA5}">
                      <a16:colId xmlns:a16="http://schemas.microsoft.com/office/drawing/2014/main" val="3086820332"/>
                    </a:ext>
                  </a:extLst>
                </a:gridCol>
                <a:gridCol w="2925271">
                  <a:extLst>
                    <a:ext uri="{9D8B030D-6E8A-4147-A177-3AD203B41FA5}">
                      <a16:colId xmlns:a16="http://schemas.microsoft.com/office/drawing/2014/main" val="2643806892"/>
                    </a:ext>
                  </a:extLst>
                </a:gridCol>
                <a:gridCol w="2925271">
                  <a:extLst>
                    <a:ext uri="{9D8B030D-6E8A-4147-A177-3AD203B41FA5}">
                      <a16:colId xmlns:a16="http://schemas.microsoft.com/office/drawing/2014/main" val="3071938676"/>
                    </a:ext>
                  </a:extLst>
                </a:gridCol>
              </a:tblGrid>
              <a:tr h="41173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Investment /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Инвестиции</a:t>
                      </a: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Всего (Млн Руб.)</a:t>
                      </a: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Собственные средства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(%)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Кредитная линия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(%)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753038"/>
                  </a:ext>
                </a:extLst>
              </a:tr>
              <a:tr h="6882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Working capital 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Оборотный средства</a:t>
                      </a: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00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Млн Руб.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+mn-cs"/>
                        <a:sym typeface="Arial"/>
                      </a:endParaRP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0%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+mn-cs"/>
                        <a:sym typeface="Arial"/>
                      </a:endParaRP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0%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+mn-cs"/>
                        <a:sym typeface="Arial"/>
                      </a:endParaRP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9235870"/>
                  </a:ext>
                </a:extLst>
              </a:tr>
              <a:tr h="6882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Investment to the building 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Calibri" panose="020F0502020204030204" pitchFamily="34" charset="0"/>
                          <a:sym typeface="Arial"/>
                        </a:rPr>
                        <a:t>Инвестиции в здание</a:t>
                      </a: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00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 </a:t>
                      </a: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Млн Руб.</a:t>
                      </a: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00%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+mn-cs"/>
                        <a:sym typeface="Arial"/>
                      </a:endParaRP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ru-RU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 0</a:t>
                      </a:r>
                      <a:r>
                        <a:rPr lang="en-US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  <a:sym typeface="Arial"/>
                        </a:rPr>
                        <a:t>0%</a:t>
                      </a:r>
                      <a:endParaRPr lang="ru-RU" sz="1200" b="0" i="0" u="none" strike="noStrike" cap="none" dirty="0"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  <a:cs typeface="+mn-cs"/>
                        <a:sym typeface="Arial"/>
                      </a:endParaRPr>
                    </a:p>
                  </a:txBody>
                  <a:tcPr marL="35901" marR="35901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97561"/>
                  </a:ext>
                </a:extLst>
              </a:tr>
            </a:tbl>
          </a:graphicData>
        </a:graphic>
      </p:graphicFrame>
      <p:pic>
        <p:nvPicPr>
          <p:cNvPr id="12" name="Объект 4">
            <a:extLst>
              <a:ext uri="{FF2B5EF4-FFF2-40B4-BE49-F238E27FC236}">
                <a16:creationId xmlns:a16="http://schemas.microsoft.com/office/drawing/2014/main" id="{AC304FC9-4F36-4E40-B807-6F457DCF5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42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Proposal / </a:t>
            </a:r>
            <a:r>
              <a:rPr lang="ru-RU" dirty="0">
                <a:solidFill>
                  <a:prstClr val="black"/>
                </a:solidFill>
              </a:rPr>
              <a:t>Предложение</a:t>
            </a:r>
          </a:p>
        </p:txBody>
      </p:sp>
      <p:graphicFrame>
        <p:nvGraphicFramePr>
          <p:cNvPr id="1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334240"/>
              </p:ext>
            </p:extLst>
          </p:nvPr>
        </p:nvGraphicFramePr>
        <p:xfrm>
          <a:off x="215900" y="1594207"/>
          <a:ext cx="11676062" cy="5572588"/>
        </p:xfrm>
        <a:graphic>
          <a:graphicData uri="http://schemas.openxmlformats.org/drawingml/2006/table">
            <a:tbl>
              <a:tblPr/>
              <a:tblGrid>
                <a:gridCol w="1297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1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7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586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Investment type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Формат инвестиций </a:t>
                      </a:r>
                      <a:r>
                        <a:rPr kumimoji="0" lang="ru-RU" sz="12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  <a:cs typeface="+mn-cs"/>
                        </a:rPr>
                        <a:t>(нужное подчеркнуть)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0338" marR="0" lvl="0" indent="-1603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arenR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Greenfield 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Новое строительство</a:t>
                      </a:r>
                    </a:p>
                    <a:p>
                      <a:pPr marL="160338" marR="0" lvl="0" indent="-1603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2)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Reconstruction 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Реконструкция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  <a:p>
                      <a:pPr marL="160338" marR="0" lvl="0" indent="-1603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3)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Rebranding 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Ребрендинг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92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Facility type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Тип дилерского центра </a:t>
                      </a: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(нужное подчеркнуть)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Mono 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Моно-бренд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Multi 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Мульти-бренд 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968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Facility details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Данные по помещению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Address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Адрес центра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5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Property status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Статус собственности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5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Land plot size 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  <a:b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</a:b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Размер земельного участка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Га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3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Showroom size 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dern H Medium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Шоу-рум м2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58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Workshop Size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Слесарный цех м2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95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Warehouse size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Склад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(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Размер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м2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92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Construction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Work/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Проведение внутренних и внешних отделочных работ по стандартам бренда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ММ - ММ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 ГГГГГ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019841"/>
                  </a:ext>
                </a:extLst>
              </a:tr>
              <a:tr h="41092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Terms of launching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Срок готовности к запуску центра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ММ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 ГГГГГ</a:t>
                      </a:r>
                    </a:p>
                  </a:txBody>
                  <a:tcPr marL="52247" marR="52247" marT="26124" marB="26124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0" name="Объект 4">
            <a:extLst>
              <a:ext uri="{FF2B5EF4-FFF2-40B4-BE49-F238E27FC236}">
                <a16:creationId xmlns:a16="http://schemas.microsoft.com/office/drawing/2014/main" id="{00990139-8067-4CCE-BFCA-8C5AC4CB8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63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Map of the City / </a:t>
            </a:r>
            <a:r>
              <a:rPr lang="ru-RU" dirty="0">
                <a:solidFill>
                  <a:prstClr val="black"/>
                </a:solidFill>
              </a:rPr>
              <a:t>Карта города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436914" y="1579900"/>
            <a:ext cx="9644411" cy="5278100"/>
            <a:chOff x="323528" y="1234946"/>
            <a:chExt cx="8364152" cy="5410986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234946"/>
              <a:ext cx="8364152" cy="5410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1" name="Прямая со стрелкой 20"/>
            <p:cNvCxnSpPr/>
            <p:nvPr/>
          </p:nvCxnSpPr>
          <p:spPr>
            <a:xfrm>
              <a:off x="4505604" y="4005064"/>
              <a:ext cx="634543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582264" y="3686199"/>
              <a:ext cx="363123" cy="268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50" dirty="0">
                  <a:solidFill>
                    <a:srgbClr val="FF0000"/>
                  </a:solidFill>
                </a:rPr>
                <a:t>8км</a:t>
              </a:r>
            </a:p>
          </p:txBody>
        </p:sp>
        <p:cxnSp>
          <p:nvCxnSpPr>
            <p:cNvPr id="23" name="Прямая со стрелкой 22"/>
            <p:cNvCxnSpPr/>
            <p:nvPr/>
          </p:nvCxnSpPr>
          <p:spPr>
            <a:xfrm flipV="1">
              <a:off x="5004048" y="4005064"/>
              <a:ext cx="136099" cy="504056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17107353">
              <a:off x="4746851" y="4099424"/>
              <a:ext cx="429246" cy="226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50" dirty="0">
                  <a:solidFill>
                    <a:srgbClr val="FF0000"/>
                  </a:solidFill>
                </a:rPr>
                <a:t>8км</a:t>
              </a:r>
            </a:p>
          </p:txBody>
        </p:sp>
        <p:cxnSp>
          <p:nvCxnSpPr>
            <p:cNvPr id="25" name="Прямая со стрелкой 24"/>
            <p:cNvCxnSpPr/>
            <p:nvPr/>
          </p:nvCxnSpPr>
          <p:spPr>
            <a:xfrm flipV="1">
              <a:off x="5224497" y="2420888"/>
              <a:ext cx="283607" cy="15730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Объект 4">
            <a:extLst>
              <a:ext uri="{FF2B5EF4-FFF2-40B4-BE49-F238E27FC236}">
                <a16:creationId xmlns:a16="http://schemas.microsoft.com/office/drawing/2014/main" id="{F919C85A-81A5-43FF-BA45-DF520CD16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27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Map of the area / </a:t>
            </a:r>
            <a:r>
              <a:rPr lang="ru-RU" dirty="0">
                <a:solidFill>
                  <a:prstClr val="black"/>
                </a:solidFill>
              </a:rPr>
              <a:t>Карта района 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1667456" y="1724470"/>
            <a:ext cx="8976467" cy="5133530"/>
            <a:chOff x="299691" y="1196754"/>
            <a:chExt cx="8640000" cy="4929548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09" t="10460" r="333" b="5002"/>
            <a:stretch/>
          </p:blipFill>
          <p:spPr bwMode="auto">
            <a:xfrm>
              <a:off x="299691" y="1196754"/>
              <a:ext cx="8640000" cy="49295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Полилиния 25"/>
            <p:cNvSpPr/>
            <p:nvPr/>
          </p:nvSpPr>
          <p:spPr>
            <a:xfrm>
              <a:off x="3779912" y="4119692"/>
              <a:ext cx="361200" cy="395159"/>
            </a:xfrm>
            <a:custGeom>
              <a:avLst/>
              <a:gdLst>
                <a:gd name="connsiteX0" fmla="*/ 0 w 371475"/>
                <a:gd name="connsiteY0" fmla="*/ 171450 h 406400"/>
                <a:gd name="connsiteX1" fmla="*/ 123825 w 371475"/>
                <a:gd name="connsiteY1" fmla="*/ 0 h 406400"/>
                <a:gd name="connsiteX2" fmla="*/ 371475 w 371475"/>
                <a:gd name="connsiteY2" fmla="*/ 174625 h 406400"/>
                <a:gd name="connsiteX3" fmla="*/ 225425 w 371475"/>
                <a:gd name="connsiteY3" fmla="*/ 406400 h 406400"/>
                <a:gd name="connsiteX4" fmla="*/ 88900 w 371475"/>
                <a:gd name="connsiteY4" fmla="*/ 307975 h 406400"/>
                <a:gd name="connsiteX5" fmla="*/ 120650 w 371475"/>
                <a:gd name="connsiteY5" fmla="*/ 260350 h 406400"/>
                <a:gd name="connsiteX6" fmla="*/ 0 w 371475"/>
                <a:gd name="connsiteY6" fmla="*/ 17145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1475" h="406400">
                  <a:moveTo>
                    <a:pt x="0" y="171450"/>
                  </a:moveTo>
                  <a:lnTo>
                    <a:pt x="123825" y="0"/>
                  </a:lnTo>
                  <a:lnTo>
                    <a:pt x="371475" y="174625"/>
                  </a:lnTo>
                  <a:lnTo>
                    <a:pt x="225425" y="406400"/>
                  </a:lnTo>
                  <a:lnTo>
                    <a:pt x="88900" y="307975"/>
                  </a:lnTo>
                  <a:lnTo>
                    <a:pt x="120650" y="260350"/>
                  </a:lnTo>
                  <a:lnTo>
                    <a:pt x="0" y="171450"/>
                  </a:lnTo>
                  <a:close/>
                </a:path>
              </a:pathLst>
            </a:custGeom>
            <a:pattFill prst="solidDmnd">
              <a:fgClr>
                <a:schemeClr val="tx2"/>
              </a:fgClr>
              <a:bgClr>
                <a:schemeClr val="bg1"/>
              </a:bgClr>
            </a:patt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Стрелка влево 26"/>
            <p:cNvSpPr/>
            <p:nvPr/>
          </p:nvSpPr>
          <p:spPr>
            <a:xfrm rot="18537169">
              <a:off x="-14557" y="3958940"/>
              <a:ext cx="2365927" cy="321503"/>
            </a:xfrm>
            <a:prstGeom prst="leftArrow">
              <a:avLst>
                <a:gd name="adj1" fmla="val 76120"/>
                <a:gd name="adj2" fmla="val 59274"/>
              </a:avLst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shade val="30000"/>
                    <a:satMod val="115000"/>
                  </a:schemeClr>
                </a:gs>
                <a:gs pos="50000">
                  <a:schemeClr val="tx1">
                    <a:lumMod val="50000"/>
                    <a:lumOff val="50000"/>
                    <a:shade val="67500"/>
                    <a:satMod val="115000"/>
                  </a:schemeClr>
                </a:gs>
                <a:gs pos="100000">
                  <a:schemeClr val="tx1">
                    <a:lumMod val="50000"/>
                    <a:lumOff val="50000"/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/>
                <a:t>Левый берег </a:t>
              </a:r>
              <a:r>
                <a:rPr lang="en-US" sz="1600" dirty="0"/>
                <a:t>(  ̴</a:t>
              </a:r>
              <a:r>
                <a:rPr lang="ru-RU" sz="1600" dirty="0"/>
                <a:t>3</a:t>
              </a:r>
              <a:r>
                <a:rPr lang="en-US" sz="1600" dirty="0"/>
                <a:t> </a:t>
              </a:r>
              <a:r>
                <a:rPr lang="ru-RU" sz="1600" dirty="0"/>
                <a:t>км)</a:t>
              </a:r>
            </a:p>
          </p:txBody>
        </p:sp>
        <p:sp>
          <p:nvSpPr>
            <p:cNvPr id="28" name="Стрелка вправо 27"/>
            <p:cNvSpPr/>
            <p:nvPr/>
          </p:nvSpPr>
          <p:spPr>
            <a:xfrm rot="2026046">
              <a:off x="6021834" y="5146085"/>
              <a:ext cx="2648319" cy="320400"/>
            </a:xfrm>
            <a:prstGeom prst="rightArrow">
              <a:avLst>
                <a:gd name="adj1" fmla="val 74033"/>
                <a:gd name="adj2" fmla="val 71761"/>
              </a:avLst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shade val="30000"/>
                    <a:satMod val="115000"/>
                  </a:schemeClr>
                </a:gs>
                <a:gs pos="50000">
                  <a:schemeClr val="tx1">
                    <a:lumMod val="50000"/>
                    <a:lumOff val="50000"/>
                    <a:shade val="67500"/>
                    <a:satMod val="115000"/>
                  </a:schemeClr>
                </a:gs>
                <a:gs pos="100000">
                  <a:schemeClr val="tx1">
                    <a:lumMod val="50000"/>
                    <a:lumOff val="5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/>
                <a:t>Бердск, Искитим, Барнаул</a:t>
              </a:r>
            </a:p>
          </p:txBody>
        </p:sp>
        <p:sp>
          <p:nvSpPr>
            <p:cNvPr id="29" name="Выноска 2 28"/>
            <p:cNvSpPr/>
            <p:nvPr/>
          </p:nvSpPr>
          <p:spPr>
            <a:xfrm>
              <a:off x="1735361" y="5373215"/>
              <a:ext cx="1296144" cy="303075"/>
            </a:xfrm>
            <a:prstGeom prst="borderCallout2">
              <a:avLst>
                <a:gd name="adj1" fmla="val 18750"/>
                <a:gd name="adj2" fmla="val 104167"/>
                <a:gd name="adj3" fmla="val 18750"/>
                <a:gd name="adj4" fmla="val 113985"/>
                <a:gd name="adj5" fmla="val -345367"/>
                <a:gd name="adj6" fmla="val 174057"/>
              </a:avLst>
            </a:prstGeom>
            <a:noFill/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</a:rPr>
                <a:t>Предложение</a:t>
              </a:r>
            </a:p>
          </p:txBody>
        </p:sp>
        <p:sp>
          <p:nvSpPr>
            <p:cNvPr id="30" name="Прямоугольник 29"/>
            <p:cNvSpPr/>
            <p:nvPr/>
          </p:nvSpPr>
          <p:spPr>
            <a:xfrm rot="2072078">
              <a:off x="5244781" y="3465579"/>
              <a:ext cx="1208737" cy="970973"/>
            </a:xfrm>
            <a:prstGeom prst="rect">
              <a:avLst/>
            </a:prstGeom>
            <a:noFill/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400">
                <a:solidFill>
                  <a:schemeClr val="dk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69878" y="3750359"/>
              <a:ext cx="685055" cy="3251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latin typeface="+mn-lt"/>
                </a:rPr>
                <a:t>Завод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 rot="2072078">
              <a:off x="1777096" y="2855265"/>
              <a:ext cx="2378971" cy="970973"/>
            </a:xfrm>
            <a:prstGeom prst="rect">
              <a:avLst/>
            </a:prstGeom>
            <a:noFill/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400">
                <a:solidFill>
                  <a:schemeClr val="dk1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97118" y="3208510"/>
              <a:ext cx="603589" cy="3251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latin typeface="+mn-lt"/>
                </a:rPr>
                <a:t>Парк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461529" y="2318640"/>
              <a:ext cx="1914585" cy="354657"/>
            </a:xfrm>
            <a:prstGeom prst="rect">
              <a:avLst/>
            </a:prstGeom>
            <a:noFill/>
            <a:ln>
              <a:solidFill>
                <a:srgbClr val="FF0000"/>
              </a:solidFill>
              <a:tailEnd type="oval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ru-RU"/>
              </a:defPPr>
              <a:lvl1pPr algn="ctr">
                <a:defRPr sz="1400"/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ru-RU" dirty="0"/>
                <a:t>Жилые кварталы</a:t>
              </a:r>
            </a:p>
          </p:txBody>
        </p:sp>
      </p:grpSp>
      <p:pic>
        <p:nvPicPr>
          <p:cNvPr id="19" name="Объект 4">
            <a:extLst>
              <a:ext uri="{FF2B5EF4-FFF2-40B4-BE49-F238E27FC236}">
                <a16:creationId xmlns:a16="http://schemas.microsoft.com/office/drawing/2014/main" id="{C991E935-CD6C-493C-94BD-2B8DE6D0A3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499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Site plan / </a:t>
            </a:r>
            <a:r>
              <a:rPr lang="ru-RU" dirty="0">
                <a:solidFill>
                  <a:prstClr val="black"/>
                </a:solidFill>
              </a:rPr>
              <a:t>Карта участка (генплан)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2E8E899-86E6-4655-AB4F-BAB59955CC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8"/>
          <a:stretch/>
        </p:blipFill>
        <p:spPr>
          <a:xfrm>
            <a:off x="2125361" y="1681205"/>
            <a:ext cx="7236353" cy="5244344"/>
          </a:xfrm>
          <a:prstGeom prst="rect">
            <a:avLst/>
          </a:prstGeom>
        </p:spPr>
      </p:pic>
      <p:pic>
        <p:nvPicPr>
          <p:cNvPr id="10" name="Объект 4">
            <a:extLst>
              <a:ext uri="{FF2B5EF4-FFF2-40B4-BE49-F238E27FC236}">
                <a16:creationId xmlns:a16="http://schemas.microsoft.com/office/drawing/2014/main" id="{59513569-FF05-44E8-BBBF-A522F1508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10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Floor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plan / </a:t>
            </a:r>
            <a:r>
              <a:rPr lang="ru-RU" dirty="0">
                <a:solidFill>
                  <a:prstClr val="black"/>
                </a:solidFill>
              </a:rPr>
              <a:t>Планировка ДЦ</a:t>
            </a:r>
          </a:p>
        </p:txBody>
      </p:sp>
      <p:graphicFrame>
        <p:nvGraphicFramePr>
          <p:cNvPr id="10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629362"/>
              </p:ext>
            </p:extLst>
          </p:nvPr>
        </p:nvGraphicFramePr>
        <p:xfrm>
          <a:off x="192088" y="1627526"/>
          <a:ext cx="5935517" cy="5034532"/>
        </p:xfrm>
        <a:graphic>
          <a:graphicData uri="http://schemas.openxmlformats.org/drawingml/2006/table">
            <a:tbl>
              <a:tblPr/>
              <a:tblGrid>
                <a:gridCol w="285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0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2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Showroom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Шоу-рум </a:t>
                      </a:r>
                    </a:p>
                  </a:txBody>
                  <a:tcPr marL="191241" marR="191241" marT="95621" marB="95621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</a:t>
                      </a:r>
                    </a:p>
                  </a:txBody>
                  <a:tcPr marL="191241" marR="191241" marT="95621" marB="95621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7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Workshop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 Слесарный цех</a:t>
                      </a:r>
                    </a:p>
                  </a:txBody>
                  <a:tcPr marL="191241" marR="191241" marT="95621" marB="95621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</a:p>
                  </a:txBody>
                  <a:tcPr marL="191241" marR="191241" marT="95621" marB="95621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7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Warehouse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Склад запасных частей</a:t>
                      </a:r>
                    </a:p>
                  </a:txBody>
                  <a:tcPr marL="191241" marR="191241" marT="95621" marB="95621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</a:p>
                  </a:txBody>
                  <a:tcPr marL="191241" marR="191241" marT="95621" marB="95621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383373"/>
                  </a:ext>
                </a:extLst>
              </a:tr>
              <a:tr h="1307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Body shop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/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Кузовной цех </a:t>
                      </a:r>
                    </a:p>
                  </a:txBody>
                  <a:tcPr marL="191241" marR="191241" marT="95621" marB="95621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м</a:t>
                      </a:r>
                      <a:r>
                        <a:rPr kumimoji="0" lang="ru-RU" sz="12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dern H Medium" pitchFamily="34" charset="-128"/>
                        </a:rPr>
                        <a:t>2</a:t>
                      </a:r>
                    </a:p>
                  </a:txBody>
                  <a:tcPr marL="191241" marR="191241" marT="95621" marB="95621" anchor="ctr" horzOverflow="overflow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0734" y="1738807"/>
            <a:ext cx="5502037" cy="483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Объект 4">
            <a:extLst>
              <a:ext uri="{FF2B5EF4-FFF2-40B4-BE49-F238E27FC236}">
                <a16:creationId xmlns:a16="http://schemas.microsoft.com/office/drawing/2014/main" id="{20E2BB26-A70B-4C42-BBCA-C5639B2AB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25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Current view of the dealership / </a:t>
            </a:r>
            <a:r>
              <a:rPr lang="ru-RU" dirty="0">
                <a:solidFill>
                  <a:prstClr val="black"/>
                </a:solidFill>
              </a:rPr>
              <a:t>Существующий вид ДЦ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044313" y="1736700"/>
            <a:ext cx="8420488" cy="5121300"/>
            <a:chOff x="2324940" y="1678706"/>
            <a:chExt cx="13903258" cy="8455894"/>
          </a:xfrm>
        </p:grpSpPr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9443244" y="6014169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Showroom photo /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бокового фасада</a:t>
              </a: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2324940" y="6014169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Showroom photo /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бокового фасада</a:t>
              </a:r>
            </a:p>
          </p:txBody>
        </p: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9443244" y="1678706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Photo of the main façade / 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основного фасада</a:t>
              </a:r>
            </a:p>
          </p:txBody>
        </p:sp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2324940" y="1678706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Photo of the main façade / 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основного фасада</a:t>
              </a:r>
            </a:p>
          </p:txBody>
        </p:sp>
      </p:grpSp>
      <p:pic>
        <p:nvPicPr>
          <p:cNvPr id="18" name="Объект 4">
            <a:extLst>
              <a:ext uri="{FF2B5EF4-FFF2-40B4-BE49-F238E27FC236}">
                <a16:creationId xmlns:a16="http://schemas.microsoft.com/office/drawing/2014/main" id="{2ED9B3B4-C63B-4A1B-9994-5B14675A1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18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Current view of the dealership / </a:t>
            </a:r>
            <a:r>
              <a:rPr lang="ru-RU" dirty="0">
                <a:solidFill>
                  <a:prstClr val="black"/>
                </a:solidFill>
              </a:rPr>
              <a:t>Существующий вид ДЦ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044313" y="1736700"/>
            <a:ext cx="8420488" cy="5121300"/>
            <a:chOff x="2324940" y="1678706"/>
            <a:chExt cx="13903258" cy="8455894"/>
          </a:xfrm>
        </p:grpSpPr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9443244" y="6014169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Showroom photo /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Дополнительное фото</a:t>
              </a: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2324940" y="6014169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Showroom photo /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зоны выдачи</a:t>
              </a:r>
            </a:p>
          </p:txBody>
        </p: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9443244" y="1678706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Photo of the main façade / 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шоу-рума</a:t>
              </a:r>
            </a:p>
          </p:txBody>
        </p:sp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2324940" y="1678706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Photo of the main façade / 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шоу-рума</a:t>
              </a:r>
            </a:p>
          </p:txBody>
        </p:sp>
      </p:grpSp>
      <p:pic>
        <p:nvPicPr>
          <p:cNvPr id="18" name="Объект 4">
            <a:extLst>
              <a:ext uri="{FF2B5EF4-FFF2-40B4-BE49-F238E27FC236}">
                <a16:creationId xmlns:a16="http://schemas.microsoft.com/office/drawing/2014/main" id="{2ED9B3B4-C63B-4A1B-9994-5B14675A1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66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>
            <a:fillRect/>
          </a:stretch>
        </p:blipFill>
        <p:spPr>
          <a:xfrm>
            <a:off x="-11041" y="-47657"/>
            <a:ext cx="12333463" cy="7299795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-70732" y="-47657"/>
            <a:ext cx="12333463" cy="72997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62"/>
          <p:cNvSpPr/>
          <p:nvPr/>
        </p:nvSpPr>
        <p:spPr>
          <a:xfrm>
            <a:off x="215900" y="817387"/>
            <a:ext cx="8056345" cy="45719"/>
          </a:xfrm>
          <a:prstGeom prst="rect">
            <a:avLst/>
          </a:prstGeom>
          <a:gradFill>
            <a:gsLst>
              <a:gs pos="25000">
                <a:srgbClr val="002060"/>
              </a:gs>
              <a:gs pos="48000">
                <a:schemeClr val="accent1">
                  <a:lumMod val="75000"/>
                </a:schemeClr>
              </a:gs>
              <a:gs pos="67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9" name="矩形 68"/>
          <p:cNvSpPr/>
          <p:nvPr/>
        </p:nvSpPr>
        <p:spPr>
          <a:xfrm>
            <a:off x="74755" y="300938"/>
            <a:ext cx="9813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/>
            <a:r>
              <a:rPr lang="en-US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Candidate’s application</a:t>
            </a:r>
            <a:r>
              <a:rPr lang="ru-RU" b="1" dirty="0">
                <a:solidFill>
                  <a:prstClr val="black"/>
                </a:solidFill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</a:t>
            </a:r>
            <a:r>
              <a:rPr lang="en-US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/ </a:t>
            </a:r>
            <a:r>
              <a:rPr lang="ru-RU" b="1" dirty="0"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Заявка кандидата</a:t>
            </a:r>
            <a:endParaRPr lang="en-US" b="1" dirty="0"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88" y="1125538"/>
            <a:ext cx="11699875" cy="3508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Current view of the dealership / </a:t>
            </a:r>
            <a:r>
              <a:rPr lang="ru-RU" dirty="0">
                <a:solidFill>
                  <a:prstClr val="black"/>
                </a:solidFill>
              </a:rPr>
              <a:t>Существующий вид ДЦ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044313" y="1736700"/>
            <a:ext cx="8420488" cy="5121300"/>
            <a:chOff x="2324940" y="1678706"/>
            <a:chExt cx="13903258" cy="8455894"/>
          </a:xfrm>
        </p:grpSpPr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9443244" y="6014169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Additional photo /</a:t>
              </a:r>
            </a:p>
            <a:p>
              <a:pPr algn="ctr"/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Дополнительное фото</a:t>
              </a:r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2324940" y="6014169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Additional photo /</a:t>
              </a:r>
            </a:p>
            <a:p>
              <a:pPr algn="ctr"/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склада</a:t>
              </a:r>
            </a:p>
          </p:txBody>
        </p: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9443244" y="1678706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Service area photo 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/ </a:t>
              </a: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сервиса</a:t>
              </a:r>
            </a:p>
          </p:txBody>
        </p:sp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2324940" y="1678706"/>
              <a:ext cx="6784954" cy="4120431"/>
            </a:xfrm>
            <a:prstGeom prst="rect">
              <a:avLst/>
            </a:prstGeom>
            <a:solidFill>
              <a:srgbClr val="C7B9AB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Service area photo </a:t>
              </a:r>
              <a:b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</a:br>
              <a:r>
                <a:rPr lang="en-US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/ </a:t>
              </a:r>
              <a:r>
                <a:rPr lang="ru-RU" sz="1600" b="1" dirty="0">
                  <a:solidFill>
                    <a:srgbClr val="656565"/>
                  </a:solidFill>
                  <a:ea typeface="Modern H Medium" panose="020B0603000000020004" pitchFamily="34" charset="-128"/>
                </a:rPr>
                <a:t>Фото сервиса</a:t>
              </a:r>
            </a:p>
          </p:txBody>
        </p:sp>
      </p:grpSp>
      <p:pic>
        <p:nvPicPr>
          <p:cNvPr id="18" name="Объект 4">
            <a:extLst>
              <a:ext uri="{FF2B5EF4-FFF2-40B4-BE49-F238E27FC236}">
                <a16:creationId xmlns:a16="http://schemas.microsoft.com/office/drawing/2014/main" id="{7AF3DB99-A3AB-4729-9871-18F37873F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14" b="88362" l="2057" r="95116">
                        <a14:foregroundMark x1="5484" y1="53879" x2="5484" y2="53879"/>
                        <a14:foregroundMark x1="2142" y1="65517" x2="2142" y2="65517"/>
                        <a14:foregroundMark x1="74207" y1="65086" x2="74207" y2="65086"/>
                        <a14:foregroundMark x1="79692" y1="65086" x2="79692" y2="65086"/>
                        <a14:foregroundMark x1="85347" y1="62931" x2="85347" y2="62931"/>
                        <a14:foregroundMark x1="91602" y1="62069" x2="91602" y2="62069"/>
                        <a14:foregroundMark x1="95116" y1="66379" x2="95116" y2="6637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87904" y="286400"/>
            <a:ext cx="2004059" cy="39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429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889</Words>
  <Application>Microsoft Office PowerPoint</Application>
  <PresentationFormat>Широкоэкранный</PresentationFormat>
  <Paragraphs>215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AO ЧЕРИ АВТОМОБИЛИ РУС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Loskutov Artyom</dc:creator>
  <cp:lastModifiedBy>Shakin Ilya</cp:lastModifiedBy>
  <cp:revision>30</cp:revision>
  <dcterms:created xsi:type="dcterms:W3CDTF">2025-06-30T04:56:26Z</dcterms:created>
  <dcterms:modified xsi:type="dcterms:W3CDTF">2026-07-07T08:13:09Z</dcterms:modified>
</cp:coreProperties>
</file>