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</p:sldMasterIdLst>
  <p:notesMasterIdLst>
    <p:notesMasterId r:id="rId25"/>
  </p:notesMasterIdLst>
  <p:sldIdLst>
    <p:sldId id="257" r:id="rId4"/>
    <p:sldId id="286" r:id="rId5"/>
    <p:sldId id="270" r:id="rId6"/>
    <p:sldId id="269" r:id="rId7"/>
    <p:sldId id="288" r:id="rId8"/>
    <p:sldId id="272" r:id="rId9"/>
    <p:sldId id="273" r:id="rId10"/>
    <p:sldId id="274" r:id="rId11"/>
    <p:sldId id="276" r:id="rId12"/>
    <p:sldId id="275" r:id="rId13"/>
    <p:sldId id="271" r:id="rId14"/>
    <p:sldId id="277" r:id="rId15"/>
    <p:sldId id="278" r:id="rId16"/>
    <p:sldId id="279" r:id="rId17"/>
    <p:sldId id="289" r:id="rId18"/>
    <p:sldId id="280" r:id="rId19"/>
    <p:sldId id="282" r:id="rId20"/>
    <p:sldId id="281" r:id="rId21"/>
    <p:sldId id="285" r:id="rId22"/>
    <p:sldId id="284" r:id="rId23"/>
    <p:sldId id="28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5931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78" autoAdjust="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B0DDC-31C6-42F6-AABE-8AB6971081E9}" type="datetimeFigureOut">
              <a:rPr lang="en-US" smtClean="0"/>
              <a:pPr/>
              <a:t>3/20/2020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A2A633-B725-4C6E-9DA4-4E5B57D2AD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99184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3/20/2020 6:02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0" y="8685213"/>
            <a:ext cx="6172200" cy="457200"/>
          </a:xfrm>
        </p:spPr>
        <p:txBody>
          <a:bodyPr/>
          <a:lstStyle/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sz="5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>
          <a:xfrm>
            <a:off x="6172199" y="8685213"/>
            <a:ext cx="684213" cy="457200"/>
          </a:xfrm>
        </p:spPr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pPr algn="r" defTabSz="914400">
                <a:buNone/>
              </a:pPr>
              <a:t>1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g0.liveinternet.ru/images/attach/c/0/53/283/53283884_1262544729_chinese_chinacircus.jpg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search?p=11&amp;ed=1&amp;text=%D0%BC%D0%BE%D0%B1%D0%B8%D0%BB%D1%8C%D0%BD%D0%B8%D0%BA%D0%B8%20%D0%BD%D0%BE%D0%B2%D0%B8%D0%BD%D0%BA%D0%B8&amp;spsite=fake-057-1187887.ru&amp;img_url=www.hitlife.net.ua/pictures/Samsung_i520.jpg&amp;rpt=simage&amp;nl=1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maxav.ru/images/h-1402-black.jpg" TargetMode="External"/><Relationship Id="rId11" Type="http://schemas.openxmlformats.org/officeDocument/2006/relationships/image" Target="../media/image29.jpeg"/><Relationship Id="rId5" Type="http://schemas.openxmlformats.org/officeDocument/2006/relationships/image" Target="../media/image26.jpeg"/><Relationship Id="rId10" Type="http://schemas.openxmlformats.org/officeDocument/2006/relationships/hyperlink" Target="http://images.yandex.ru/search?p=0&amp;ed=1&amp;text=%D0%BC%D0%B5%D1%82%D0%B0%D0%BB%D0%BB%D0%B8%D1%81%D1%82%D1%8B%20%D0%BA%D0%B0%D1%80%D1%82%D0%B8%D0%BD%D0%BA%D0%B8&amp;spsite=fake-020-565337.ru&amp;img_url=dic.academic.ru/pictures/enwiki/80/PriestScorpionsNEC_017_Halford.jpg&amp;rpt=simage&amp;nl=1" TargetMode="External"/><Relationship Id="rId4" Type="http://schemas.openxmlformats.org/officeDocument/2006/relationships/hyperlink" Target="http://images.yandex.ru/search?p=94&amp;text=%D0%BF%D0%BE%D0%BF%20-%20%D0%B7%D0%B2%D0%B5%D0%B7%D0%B4%D1%8B&amp;spsite=fake-038-1905911.ru&amp;img_url=www.hln.be/static/FOTO/pe/16/1/13/media_xl_3159298.jpg?20091223092643&amp;rpt=simage" TargetMode="External"/><Relationship Id="rId9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socionet.ru/" TargetMode="External"/><Relationship Id="rId2" Type="http://schemas.openxmlformats.org/officeDocument/2006/relationships/hyperlink" Target="http://www.isn.ru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8.xml"/><Relationship Id="rId7" Type="http://schemas.openxmlformats.org/officeDocument/2006/relationships/hyperlink" Target="http://img0.liveinternet.ru/images/attach/c/0/53/283/53283884_1262544729_chinese_chinacircus.jpg" TargetMode="Externa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slide" Target="slide11.xml"/><Relationship Id="rId4" Type="http://schemas.openxmlformats.org/officeDocument/2006/relationships/slide" Target="slide9.xml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hyperlink" Target="http://imhobest.in.ua/uploads/posts/2009-11/thumbs/1257722351_1257715593_titul.jpg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hyperlink" Target="http://www.pablo-ruiz-picasso.ru/images/works/174.jpg" TargetMode="External"/><Relationship Id="rId7" Type="http://schemas.openxmlformats.org/officeDocument/2006/relationships/hyperlink" Target="http://www.pro-volgograd.ru/attachments/orkestr.jpg" TargetMode="Externa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hyperlink" Target="http://20.media.tumblr.com/tumblr_kv41l4085z1qa5ve9o1_500.jpg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2500306"/>
            <a:ext cx="7681913" cy="928189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3600" dirty="0" smtClean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alibri"/>
                <a:cs typeface="Arial"/>
              </a:rPr>
              <a:t>Презентация к уроку по учебному предмету «Обществознание» в 10 классе на тему «Духовная культура.</a:t>
            </a:r>
            <a:br>
              <a:rPr lang="ru-RU" sz="3600" dirty="0" smtClean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alibri"/>
                <a:cs typeface="Arial"/>
              </a:rPr>
            </a:br>
            <a:r>
              <a:rPr lang="ru-RU" sz="3600" dirty="0" smtClean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alibri"/>
                <a:cs typeface="Arial"/>
              </a:rPr>
              <a:t>              Формы культуры».</a:t>
            </a:r>
            <a:r>
              <a:rPr lang="ru-RU" sz="3600" dirty="0" smtClean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alibri"/>
                <a:cs typeface="Arial"/>
              </a:rPr>
              <a:t> </a:t>
            </a:r>
            <a:endParaRPr lang="ru-RU" sz="3600" b="0" i="0" spc="-150" dirty="0"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latin typeface="Calibri"/>
              <a:ea typeface="+mn-ea"/>
              <a:cs typeface="Arial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572008"/>
            <a:ext cx="8643998" cy="1857388"/>
          </a:xfrm>
        </p:spPr>
        <p:txBody>
          <a:bodyPr>
            <a:normAutofit fontScale="85000" lnSpcReduction="20000"/>
          </a:bodyPr>
          <a:lstStyle/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FFFF">
                    <a:tint val="75000"/>
                  </a:srgbClr>
                </a:solidFill>
              </a:rPr>
              <a:t>Автор: </a:t>
            </a:r>
            <a:r>
              <a:rPr lang="ru-RU" sz="2800" dirty="0" err="1" smtClean="0">
                <a:solidFill>
                  <a:srgbClr val="FFFFFF">
                    <a:tint val="75000"/>
                  </a:srgbClr>
                </a:solidFill>
              </a:rPr>
              <a:t>Илякова</a:t>
            </a:r>
            <a:r>
              <a:rPr lang="ru-RU" sz="2800" dirty="0" smtClean="0">
                <a:solidFill>
                  <a:srgbClr val="FFFFFF">
                    <a:tint val="75000"/>
                  </a:srgbClr>
                </a:solidFill>
              </a:rPr>
              <a:t> Елена </a:t>
            </a:r>
          </a:p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smtClean="0">
                <a:solidFill>
                  <a:srgbClr val="FFFFFF">
                    <a:tint val="75000"/>
                  </a:srgbClr>
                </a:solidFill>
              </a:rPr>
              <a:t>    Владимировна, </a:t>
            </a:r>
            <a:endParaRPr lang="ru-RU" sz="2800" dirty="0" smtClean="0">
              <a:solidFill>
                <a:srgbClr val="FFFFFF">
                  <a:tint val="75000"/>
                </a:srgbClr>
              </a:solidFill>
            </a:endParaRPr>
          </a:p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FFFF">
                    <a:tint val="75000"/>
                  </a:srgbClr>
                </a:solidFill>
              </a:rPr>
              <a:t> учитель обществознания </a:t>
            </a:r>
          </a:p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FFFF">
                    <a:tint val="75000"/>
                  </a:srgbClr>
                </a:solidFill>
              </a:rPr>
              <a:t>МБОУ </a:t>
            </a:r>
            <a:r>
              <a:rPr lang="ru-RU" sz="2800" dirty="0" err="1" smtClean="0">
                <a:solidFill>
                  <a:srgbClr val="FFFFFF">
                    <a:tint val="75000"/>
                  </a:srgbClr>
                </a:solidFill>
              </a:rPr>
              <a:t>Вершино-Дарасунская</a:t>
            </a:r>
            <a:r>
              <a:rPr lang="ru-RU" sz="2800" dirty="0" smtClean="0">
                <a:solidFill>
                  <a:srgbClr val="FFFFFF">
                    <a:tint val="75000"/>
                  </a:srgbClr>
                </a:solidFill>
              </a:rPr>
              <a:t> СОШ</a:t>
            </a:r>
          </a:p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FFFF">
                    <a:tint val="75000"/>
                  </a:srgbClr>
                </a:solidFill>
              </a:rPr>
              <a:t> </a:t>
            </a:r>
            <a:r>
              <a:rPr lang="ru-RU" sz="2800" dirty="0" err="1" smtClean="0">
                <a:solidFill>
                  <a:srgbClr val="FFFFFF">
                    <a:tint val="75000"/>
                  </a:srgbClr>
                </a:solidFill>
              </a:rPr>
              <a:t>Т</a:t>
            </a:r>
            <a:r>
              <a:rPr lang="ru-RU" sz="2800" dirty="0" err="1" smtClean="0">
                <a:solidFill>
                  <a:srgbClr val="FFFFFF">
                    <a:tint val="75000"/>
                  </a:srgbClr>
                </a:solidFill>
              </a:rPr>
              <a:t>унгокоченского</a:t>
            </a:r>
            <a:r>
              <a:rPr lang="ru-RU" sz="2800" dirty="0" smtClean="0">
                <a:solidFill>
                  <a:srgbClr val="FFFFFF">
                    <a:tint val="75000"/>
                  </a:srgbClr>
                </a:solidFill>
              </a:rPr>
              <a:t>  района      </a:t>
            </a:r>
          </a:p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FFFF">
                    <a:tint val="75000"/>
                  </a:srgbClr>
                </a:solidFill>
              </a:rPr>
              <a:t>Забайкальского края</a:t>
            </a:r>
          </a:p>
          <a:p>
            <a:pPr marL="0" indent="0" algn="r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0" i="0" dirty="0" smtClean="0">
                <a:solidFill>
                  <a:srgbClr val="FFFFFF">
                    <a:tint val="75000"/>
                  </a:srgbClr>
                </a:solidFill>
              </a:rPr>
              <a:t> </a:t>
            </a:r>
            <a:endParaRPr lang="ru-RU" b="0" i="0" dirty="0" smtClean="0">
              <a:solidFill>
                <a:srgbClr val="FFFFFF">
                  <a:tint val="75000"/>
                </a:srgbClr>
              </a:solidFill>
            </a:endParaRPr>
          </a:p>
        </p:txBody>
      </p:sp>
      <p:pic>
        <p:nvPicPr>
          <p:cNvPr id="5" name="Picture 29" descr="Нью-Йоркская фондовая биржа готовится приобрести европейскую Euronex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0"/>
            <a:ext cx="3286148" cy="2464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68255"/>
            <a:ext cx="4143372" cy="2589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14327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-main-pic" descr="Картинка 60 из 142659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16" y="0"/>
            <a:ext cx="1714512" cy="25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1661993"/>
          </a:xfrm>
        </p:spPr>
        <p:txBody>
          <a:bodyPr/>
          <a:lstStyle/>
          <a:p>
            <a:r>
              <a:rPr lang="ru-RU" sz="4000" dirty="0" smtClean="0"/>
              <a:t>Экранная </a:t>
            </a:r>
            <a:r>
              <a:rPr lang="ru-RU" sz="4000" dirty="0" smtClean="0"/>
              <a:t>культура (отделяется от  массовой в постиндустриальном обществе)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214422"/>
            <a:ext cx="8382000" cy="462879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создается программистами, т.е. </a:t>
            </a: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профессионалами в </a:t>
            </a: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компьютерных технологиях</a:t>
            </a:r>
          </a:p>
          <a:p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рассчитана на широкую аудиторию</a:t>
            </a:r>
          </a:p>
          <a:p>
            <a:r>
              <a:rPr lang="ru-RU" sz="2800" b="1" dirty="0" smtClean="0">
                <a:latin typeface="Calibri" pitchFamily="34" charset="0"/>
              </a:rPr>
              <a:t>уровень идей и образов разнообразен, но находится в зависимости от  уровня технических достижений  и компьютерных технологий</a:t>
            </a:r>
          </a:p>
          <a:p>
            <a:r>
              <a:rPr lang="ru-RU" sz="2800" b="1" dirty="0" smtClean="0">
                <a:solidFill>
                  <a:srgbClr val="FFFFFF"/>
                </a:solidFill>
              </a:rPr>
              <a:t>рассчитана на коммерческий успех, тесно связана с рекламой</a:t>
            </a:r>
          </a:p>
          <a:p>
            <a:endParaRPr lang="ru-RU" b="1" dirty="0" smtClean="0">
              <a:latin typeface="Calibri" pitchFamily="34" charset="0"/>
            </a:endParaRPr>
          </a:p>
          <a:p>
            <a:endParaRPr lang="ru-RU" dirty="0" smtClean="0">
              <a:solidFill>
                <a:srgbClr val="FFFFFF"/>
              </a:solidFill>
            </a:endParaRPr>
          </a:p>
          <a:p>
            <a:endParaRPr lang="ru-RU" dirty="0"/>
          </a:p>
        </p:txBody>
      </p:sp>
      <p:pic>
        <p:nvPicPr>
          <p:cNvPr id="5" name="Picture 5" descr="&amp;icy;&amp;zcy;&amp;ocy;&amp;bcy;&amp;rcy;&amp;acy;&amp;zhcy;&amp;iecy;&amp;ncy;&amp;icy;&amp;iecy; &amp;kcy;&amp;ocy;&amp;mcy;&amp;pcy;&amp;softcy;&amp;yucy;&amp;tcy;&amp;iecy;&amp;r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500570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http://im7-tub-ru.yandex.net/i?id=178835827-52-72&amp;n=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4572008"/>
            <a:ext cx="2214578" cy="1703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http://im0-tub-ru.yandex.net/i?id=23878158-02-72&amp;n=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4500570"/>
            <a:ext cx="1643074" cy="1735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57159" y="1428736"/>
            <a:ext cx="8358246" cy="452900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600" dirty="0"/>
              <a:t>важнейшее социальное явление </a:t>
            </a:r>
            <a:r>
              <a:rPr lang="ru-RU" sz="3600" dirty="0" smtClean="0"/>
              <a:t>современного </a:t>
            </a:r>
            <a:r>
              <a:rPr lang="ru-RU" sz="3600" dirty="0"/>
              <a:t>общества. Ее продукты, начиная от серийно </a:t>
            </a:r>
            <a:r>
              <a:rPr lang="ru-RU" sz="3600" dirty="0" smtClean="0"/>
              <a:t>изготовленных </a:t>
            </a:r>
            <a:r>
              <a:rPr lang="ru-RU" sz="3600" dirty="0"/>
              <a:t>вещей и предоставляемых услуг и заканчивая </a:t>
            </a:r>
            <a:r>
              <a:rPr lang="ru-RU" sz="3600" dirty="0" smtClean="0"/>
              <a:t>шлягерами, бестселлерами, блокбастерами, вошли </a:t>
            </a:r>
            <a:r>
              <a:rPr lang="ru-RU" sz="3600" dirty="0"/>
              <a:t>в </a:t>
            </a:r>
            <a:r>
              <a:rPr lang="ru-RU" sz="3600" dirty="0" smtClean="0"/>
              <a:t>повседневную </a:t>
            </a:r>
            <a:r>
              <a:rPr lang="ru-RU" sz="3600" dirty="0"/>
              <a:t>жизнь людей.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82360"/>
          </a:xfrm>
        </p:spPr>
        <p:txBody>
          <a:bodyPr>
            <a:normAutofit fontScale="90000"/>
          </a:bodyPr>
          <a:lstStyle/>
          <a:p>
            <a:r>
              <a:rPr lang="ru-RU" dirty="0"/>
              <a:t>Массовая культура</a:t>
            </a:r>
          </a:p>
        </p:txBody>
      </p:sp>
    </p:spTree>
    <p:extLst>
      <p:ext uri="{BB962C8B-B14F-4D97-AF65-F5344CB8AC3E}">
        <p14:creationId xmlns:p14="http://schemas.microsoft.com/office/powerpoint/2010/main" xmlns="" val="26536921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163395"/>
          </a:xfrm>
        </p:spPr>
        <p:txBody>
          <a:bodyPr/>
          <a:lstStyle/>
          <a:p>
            <a:r>
              <a:rPr lang="ru-RU" sz="3600" b="1" dirty="0"/>
              <a:t>МАССОВОЕ ОБЩЕСТВО И «ЧЕЛОВЕК МАССЫ»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000108"/>
            <a:ext cx="8382000" cy="4687917"/>
          </a:xfrm>
        </p:spPr>
        <p:txBody>
          <a:bodyPr/>
          <a:lstStyle/>
          <a:p>
            <a:r>
              <a:rPr lang="ru-RU" dirty="0" smtClean="0"/>
              <a:t>Появление массовой культуры связано со становлением на рубеже </a:t>
            </a:r>
            <a:r>
              <a:rPr lang="en-US" dirty="0" smtClean="0"/>
              <a:t>XIX</a:t>
            </a:r>
            <a:r>
              <a:rPr lang="ru-RU" dirty="0" smtClean="0"/>
              <a:t>—</a:t>
            </a:r>
            <a:r>
              <a:rPr lang="en-US" dirty="0" smtClean="0"/>
              <a:t>XX </a:t>
            </a:r>
            <a:r>
              <a:rPr lang="ru-RU" dirty="0" smtClean="0"/>
              <a:t>вв. так называемого </a:t>
            </a:r>
            <a:r>
              <a:rPr lang="ru-RU" i="1" dirty="0" smtClean="0"/>
              <a:t>массового общества. </a:t>
            </a:r>
            <a:r>
              <a:rPr lang="ru-RU" dirty="0" smtClean="0"/>
              <a:t> Индустриальное машинное производство предполагает стандартизацию, причем не только оборудования, сырья, технической документации, но и умений, навыков работников, распорядка рабочего дня, рабочей одежды и т. д. Затронули процессы стандартизации и духовную культуру.</a:t>
            </a:r>
          </a:p>
          <a:p>
            <a:endParaRPr lang="ru-RU" dirty="0"/>
          </a:p>
        </p:txBody>
      </p:sp>
      <p:pic>
        <p:nvPicPr>
          <p:cNvPr id="4" name="Picture 2" descr="C:\Users\Владелец\Desktop\0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215165" y="5214950"/>
            <a:ext cx="192883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82000" cy="728787"/>
          </a:xfrm>
        </p:spPr>
        <p:txBody>
          <a:bodyPr/>
          <a:lstStyle/>
          <a:p>
            <a:r>
              <a:rPr lang="ru-RU" sz="3600" b="1" dirty="0"/>
              <a:t>МАССОВОЕ ОБЩЕСТВО И «ЧЕЛОВЕК МАССЫ»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0" y="642919"/>
            <a:ext cx="8763000" cy="7485126"/>
          </a:xfrm>
        </p:spPr>
        <p:txBody>
          <a:bodyPr/>
          <a:lstStyle/>
          <a:p>
            <a:r>
              <a:rPr lang="ru-RU" dirty="0" smtClean="0"/>
              <a:t>Массовое общество породило  типичного представителя — «человека массы» — главного потребителя массовой культуры. Философы начала </a:t>
            </a:r>
            <a:r>
              <a:rPr lang="en-US" dirty="0" smtClean="0"/>
              <a:t>XX </a:t>
            </a:r>
            <a:r>
              <a:rPr lang="ru-RU" dirty="0" smtClean="0"/>
              <a:t>в. наделяли его преимущественно отрицательными характеристиками — «человек без лица», «человек — как все».</a:t>
            </a:r>
          </a:p>
          <a:p>
            <a:r>
              <a:rPr lang="ru-RU" dirty="0" smtClean="0"/>
              <a:t>В середине </a:t>
            </a:r>
            <a:r>
              <a:rPr lang="en-US" dirty="0" smtClean="0"/>
              <a:t>XX </a:t>
            </a:r>
            <a:r>
              <a:rPr lang="ru-RU" dirty="0" smtClean="0"/>
              <a:t>в. «массового человека»  стали соотносить  со средним классом, который доволен своим материальным и социальным положением, его стандарты, нормы, правила, язык, предпочтения, вкусы принимаются обществом как нормальные, общепринятые.</a:t>
            </a:r>
          </a:p>
          <a:p>
            <a:r>
              <a:rPr lang="ru-RU" dirty="0" smtClean="0"/>
              <a:t>В постиндустриальном обществе появляется термин </a:t>
            </a:r>
            <a:r>
              <a:rPr lang="ru-RU" dirty="0" err="1" smtClean="0"/>
              <a:t>демассификация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9"/>
            <a:ext cx="8382000" cy="1163395"/>
          </a:xfrm>
        </p:spPr>
        <p:txBody>
          <a:bodyPr/>
          <a:lstStyle/>
          <a:p>
            <a:r>
              <a:rPr lang="ru-RU" sz="3600" dirty="0" smtClean="0"/>
              <a:t> </a:t>
            </a:r>
            <a:r>
              <a:rPr lang="ru-RU" sz="3600" dirty="0"/>
              <a:t>О</a:t>
            </a:r>
            <a:r>
              <a:rPr lang="ru-RU" sz="3600" dirty="0" smtClean="0"/>
              <a:t>собенности </a:t>
            </a:r>
            <a:r>
              <a:rPr lang="ru-RU" sz="3600" dirty="0"/>
              <a:t>массовой культуры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908720"/>
            <a:ext cx="8382000" cy="3693319"/>
          </a:xfrm>
        </p:spPr>
        <p:txBody>
          <a:bodyPr/>
          <a:lstStyle/>
          <a:p>
            <a:r>
              <a:rPr lang="ru-RU" i="1" dirty="0"/>
              <a:t>Общедоступность. </a:t>
            </a:r>
            <a:endParaRPr lang="ru-RU" i="1" dirty="0" smtClean="0"/>
          </a:p>
          <a:p>
            <a:r>
              <a:rPr lang="ru-RU" i="1" dirty="0" smtClean="0"/>
              <a:t>Занимательность</a:t>
            </a:r>
          </a:p>
          <a:p>
            <a:r>
              <a:rPr lang="ru-RU" i="1" dirty="0" smtClean="0"/>
              <a:t>Серийность, тиражируемость</a:t>
            </a:r>
          </a:p>
          <a:p>
            <a:r>
              <a:rPr lang="ru-RU" i="1" dirty="0" smtClean="0"/>
              <a:t>Пассивность восприятия</a:t>
            </a:r>
          </a:p>
          <a:p>
            <a:r>
              <a:rPr lang="ru-RU" i="1" dirty="0" smtClean="0"/>
              <a:t>Коммерческий характер</a:t>
            </a:r>
          </a:p>
          <a:p>
            <a:endParaRPr lang="ru-RU" i="1" dirty="0" smtClean="0"/>
          </a:p>
          <a:p>
            <a:endParaRPr lang="ru-RU" dirty="0"/>
          </a:p>
        </p:txBody>
      </p:sp>
      <p:pic>
        <p:nvPicPr>
          <p:cNvPr id="4" name="Picture 8" descr="RTCAGAY4CUCAB8X23NCAXTGAN2CA5LJG86CAC4KT0TCAKWE6RHCA8VOEG7CAPD8XONCA8FEMZ0CAI9WWU5CA0QQ0RJCAPZ5UUZCAXTEC1YCARNE1RXCA82PPK2CAT3U1FYCAV3K5MECAAMIPSWCA0RVXZ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715140" y="214290"/>
            <a:ext cx="2097088" cy="2413000"/>
          </a:xfrm>
          <a:prstGeom prst="rect">
            <a:avLst/>
          </a:prstGeom>
          <a:noFill/>
        </p:spPr>
      </p:pic>
      <p:pic>
        <p:nvPicPr>
          <p:cNvPr id="5" name="Picture 7" descr="бэтме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29066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i?id=197896900-0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5072074"/>
            <a:ext cx="22320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-main-pic" descr="Картинка 56 из 1593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43636" y="2786058"/>
            <a:ext cx="2390798" cy="1792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i?id=112481662-02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786578" y="4643446"/>
            <a:ext cx="13620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i?id=5477802-02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86182" y="3643314"/>
            <a:ext cx="216058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817452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61609" cy="68580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7082" y="1"/>
            <a:ext cx="443691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224549" y="4305994"/>
            <a:ext cx="3578630" cy="1363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Привлекают ли вас подобные рекламные акции?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7471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pPr algn="ctr"/>
            <a:r>
              <a:rPr lang="ru-RU" dirty="0" smtClean="0"/>
              <a:t>Симптом вырождения общества или условие его здоровья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500174"/>
            <a:ext cx="8382000" cy="2068259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Задание</a:t>
            </a:r>
            <a:r>
              <a:rPr lang="ru-RU" dirty="0" smtClean="0"/>
              <a:t>: </a:t>
            </a:r>
            <a:r>
              <a:rPr lang="ru-RU" dirty="0" smtClean="0"/>
              <a:t>заполните таблицу</a:t>
            </a:r>
          </a:p>
          <a:p>
            <a:pPr algn="ctr">
              <a:buNone/>
            </a:pPr>
            <a:r>
              <a:rPr lang="ru-RU" dirty="0" smtClean="0"/>
              <a:t>Массовая культура «за» и «против</a:t>
            </a:r>
            <a:r>
              <a:rPr lang="ru-RU" dirty="0" smtClean="0"/>
              <a:t>» </a:t>
            </a:r>
          </a:p>
          <a:p>
            <a:pPr algn="ctr">
              <a:buNone/>
            </a:pPr>
            <a:r>
              <a:rPr lang="ru-RU" dirty="0" smtClean="0"/>
              <a:t>(работа в группах)</a:t>
            </a: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3071810"/>
          <a:ext cx="7858180" cy="3286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9090"/>
                <a:gridCol w="3929090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«За»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«Против»</a:t>
                      </a:r>
                      <a:endParaRPr lang="ru-RU" dirty="0"/>
                    </a:p>
                  </a:txBody>
                  <a:tcPr/>
                </a:tc>
              </a:tr>
              <a:tr h="27146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"/>
            <a:ext cx="8382000" cy="50004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Массовая культура «за» и «против»</a:t>
            </a:r>
          </a:p>
          <a:p>
            <a:pPr algn="ctr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571480"/>
          <a:ext cx="8429652" cy="621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76"/>
                <a:gridCol w="4714876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«За»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«Против»</a:t>
                      </a:r>
                      <a:endParaRPr lang="ru-RU" dirty="0"/>
                    </a:p>
                  </a:txBody>
                  <a:tcPr/>
                </a:tc>
              </a:tr>
              <a:tr h="3304784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В массовой культуре</a:t>
                      </a:r>
                      <a:r>
                        <a:rPr lang="ru-RU" baseline="0" dirty="0" smtClean="0"/>
                        <a:t> наряду с действительно низкопробной продукцией, есть свои вершины, произведения, отвечающие высоким эстетическим и этическим критериям.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/>
                        <a:t>В доступности этой культуры можно увидеть проявления демократизма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/>
                        <a:t>Массы могут сами оценивать произведения искусства и испытывать коллективное наслаждение.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/>
                        <a:t>Массовая культура способна знакомить непосредственно с произведениями элитарной культуры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/>
                        <a:t>Массовая культура создает высокую эмоциональную атмосферу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Массовая культура, тиражируя образцы элитарной</a:t>
                      </a:r>
                      <a:r>
                        <a:rPr lang="ru-RU" baseline="0" dirty="0" smtClean="0"/>
                        <a:t> и народной культуры, девальвирует их истинную ценность.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/>
                        <a:t>Благодаря огромным возможностям СМИ массовая культура агрессивно проникает в различные слои общества, сужает аудиторию «качественной» культуры и в целом резко снижает культурный уровень развития общества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/>
                        <a:t>Массовая  культура нацеливает аудиторию на духовное потребительство,  пассивное восприятие культурного продукта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/>
                        <a:t>Насаждает ложные жизненные ценности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/>
                        <a:t>В основе массовой культуры лежит идеология коммерческого успеха: нужно делать то, что будет лучше всего </a:t>
                      </a:r>
                      <a:r>
                        <a:rPr lang="ru-RU" baseline="0" dirty="0" err="1" smtClean="0"/>
                        <a:t>прода-ваться</a:t>
                      </a:r>
                      <a:r>
                        <a:rPr lang="ru-RU" baseline="0" dirty="0" smtClean="0"/>
                        <a:t>. А востребованы «человеком </a:t>
                      </a:r>
                      <a:r>
                        <a:rPr lang="ru-RU" baseline="0" dirty="0" err="1" smtClean="0"/>
                        <a:t>мас-сы</a:t>
                      </a:r>
                      <a:r>
                        <a:rPr lang="ru-RU" baseline="0" dirty="0" smtClean="0"/>
                        <a:t>» такие фильмы, музыка, литература, которые побуждают низменные чувства, примитивные  желания </a:t>
                      </a:r>
                      <a:r>
                        <a:rPr lang="ru-RU" baseline="0" smtClean="0"/>
                        <a:t>и наклонности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Мнения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785794"/>
            <a:ext cx="8382000" cy="5857916"/>
          </a:xfrm>
        </p:spPr>
        <p:txBody>
          <a:bodyPr/>
          <a:lstStyle/>
          <a:p>
            <a:r>
              <a:rPr lang="ru-RU" dirty="0" smtClean="0"/>
              <a:t>Н.А. Бердяев в работе «Философия неравенства» отмечал, что давно уже происходящая в мире демократическая  революция не оправдывает себя качеством культуры, которую она несет в мир. Демократизация, по мнению философа, всюду способствует снижению качества и ценности культуры. Она делается более дешевой, доступной, но вместе с тем более плоской, лишенной стилистического своеобразия</a:t>
            </a:r>
          </a:p>
          <a:p>
            <a:r>
              <a:rPr lang="ru-RU" dirty="0" smtClean="0"/>
              <a:t>Согласны Вы или нет с мнением автора, свой ответ аргументируйте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1428083"/>
          </a:xfrm>
        </p:spPr>
        <p:txBody>
          <a:bodyPr/>
          <a:lstStyle/>
          <a:p>
            <a:r>
              <a:rPr lang="ru-RU" dirty="0" smtClean="0"/>
              <a:t>Что вы нового узнали на уроке?</a:t>
            </a:r>
          </a:p>
          <a:p>
            <a:r>
              <a:rPr lang="ru-RU" dirty="0" smtClean="0"/>
              <a:t> Желательно начать свое высказывание </a:t>
            </a:r>
            <a:r>
              <a:rPr lang="ru-RU" smtClean="0"/>
              <a:t>со слова «оказывается</a:t>
            </a:r>
            <a:r>
              <a:rPr lang="ru-RU" dirty="0" smtClean="0"/>
              <a:t>..»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8" y="1285860"/>
            <a:ext cx="7560499" cy="2357453"/>
          </a:xfrm>
        </p:spPr>
        <p:txBody>
          <a:bodyPr/>
          <a:lstStyle/>
          <a:p>
            <a:pPr algn="r"/>
            <a:r>
              <a:rPr lang="ru-RU" sz="4000" dirty="0" smtClean="0"/>
              <a:t>Истинный показатель цивилизации не уровень богатства… не величина городов, не обилие урожаев, а облик человека, воспитываемого страной</a:t>
            </a:r>
            <a:br>
              <a:rPr lang="ru-RU" sz="4000" dirty="0" smtClean="0"/>
            </a:br>
            <a:r>
              <a:rPr lang="ru-RU" sz="4000" dirty="0" err="1" smtClean="0"/>
              <a:t>Р.Эмерсон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3053144"/>
          </a:xfrm>
        </p:spPr>
        <p:txBody>
          <a:bodyPr/>
          <a:lstStyle/>
          <a:p>
            <a:r>
              <a:rPr lang="ru-RU" dirty="0" smtClean="0"/>
              <a:t>Параграф </a:t>
            </a:r>
            <a:r>
              <a:rPr lang="ru-RU" dirty="0" smtClean="0"/>
              <a:t>10</a:t>
            </a:r>
            <a:r>
              <a:rPr lang="ru-RU" dirty="0" smtClean="0"/>
              <a:t>,</a:t>
            </a:r>
            <a:endParaRPr lang="ru-RU" dirty="0" smtClean="0"/>
          </a:p>
          <a:p>
            <a:r>
              <a:rPr lang="ru-RU" dirty="0" smtClean="0"/>
              <a:t>Напишите сочинение-эссе на тему</a:t>
            </a:r>
          </a:p>
          <a:p>
            <a:r>
              <a:rPr lang="ru-RU" dirty="0" smtClean="0"/>
              <a:t>« </a:t>
            </a:r>
            <a:r>
              <a:rPr lang="ru-RU" i="1" dirty="0" smtClean="0"/>
              <a:t>Культура – это лишь тоненькая яблочная кожура над раскаленным хаосом»</a:t>
            </a:r>
            <a:r>
              <a:rPr lang="ru-RU" dirty="0" smtClean="0"/>
              <a:t>.</a:t>
            </a:r>
          </a:p>
          <a:p>
            <a:pPr algn="r"/>
            <a:r>
              <a:rPr lang="ru-RU" i="1" dirty="0" smtClean="0"/>
              <a:t>Ф. Ницше</a:t>
            </a:r>
          </a:p>
          <a:p>
            <a:endParaRPr lang="ru-RU" dirty="0"/>
          </a:p>
        </p:txBody>
      </p:sp>
      <p:pic>
        <p:nvPicPr>
          <p:cNvPr id="4" name="Picture 23" descr="ag00029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191000"/>
            <a:ext cx="2362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РЕСУРСЫ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214282" y="1411552"/>
            <a:ext cx="8715436" cy="3397853"/>
          </a:xfrm>
        </p:spPr>
        <p:txBody>
          <a:bodyPr/>
          <a:lstStyle/>
          <a:p>
            <a:r>
              <a:rPr lang="ru-RU" b="1" dirty="0" smtClean="0">
                <a:hlinkClick r:id="rId2"/>
              </a:rPr>
              <a:t>http</a:t>
            </a:r>
            <a:r>
              <a:rPr lang="ru-RU" b="1" dirty="0" smtClean="0">
                <a:hlinkClick r:id="rId2"/>
              </a:rPr>
              <a:t>://www.isn.ru</a:t>
            </a:r>
            <a:r>
              <a:rPr lang="ru-RU" dirty="0" smtClean="0"/>
              <a:t>.</a:t>
            </a:r>
          </a:p>
          <a:p>
            <a:r>
              <a:rPr lang="ru-RU" b="1" dirty="0" smtClean="0">
                <a:hlinkClick r:id="rId3"/>
              </a:rPr>
              <a:t>http://</a:t>
            </a:r>
            <a:r>
              <a:rPr lang="ru-RU" b="1" dirty="0" smtClean="0">
                <a:hlinkClick r:id="rId3"/>
              </a:rPr>
              <a:t>socionet.ru</a:t>
            </a:r>
          </a:p>
          <a:p>
            <a:r>
              <a:rPr lang="ru-RU" dirty="0" smtClean="0"/>
              <a:t>О</a:t>
            </a:r>
            <a:r>
              <a:rPr lang="ru-RU" dirty="0" smtClean="0"/>
              <a:t>бществознание. 10 класс. Учебник для общеобразовательных организаций: базовый уровень/ под редакцией Л.Н. Боголюбова – 4-е издание; М. : Просвещение, 2017 г.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857356" y="1571612"/>
            <a:ext cx="7286644" cy="505369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</a:rPr>
              <a:t>План урока</a:t>
            </a:r>
          </a:p>
          <a:p>
            <a:r>
              <a:rPr lang="ru-RU" dirty="0" smtClean="0"/>
              <a:t>Культурное </a:t>
            </a:r>
            <a:r>
              <a:rPr lang="ru-RU" dirty="0" smtClean="0"/>
              <a:t>многообразие</a:t>
            </a:r>
          </a:p>
          <a:p>
            <a:r>
              <a:rPr lang="ru-RU" dirty="0" smtClean="0"/>
              <a:t>Функции культуры</a:t>
            </a:r>
            <a:endParaRPr lang="ru-RU" dirty="0" smtClean="0"/>
          </a:p>
          <a:p>
            <a:r>
              <a:rPr lang="ru-RU" dirty="0" smtClean="0"/>
              <a:t>Массовое общество и «человек массы»</a:t>
            </a:r>
          </a:p>
          <a:p>
            <a:r>
              <a:rPr lang="ru-RU" dirty="0" smtClean="0"/>
              <a:t>Особенности массовой культуры</a:t>
            </a:r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pPr>
              <a:buNone/>
            </a:pPr>
            <a:r>
              <a:rPr lang="ru-RU" i="1" dirty="0" smtClean="0">
                <a:solidFill>
                  <a:schemeClr val="tx2"/>
                </a:solidFill>
              </a:rPr>
              <a:t>Основные понятия</a:t>
            </a:r>
            <a:r>
              <a:rPr lang="ru-RU" dirty="0" smtClean="0"/>
              <a:t>: массовая культура, элитарная культура, экранная культура, народная культура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1"/>
            <a:ext cx="8382000" cy="1714488"/>
          </a:xfrm>
        </p:spPr>
        <p:txBody>
          <a:bodyPr/>
          <a:lstStyle/>
          <a:p>
            <a:r>
              <a:rPr lang="ru-RU" dirty="0" smtClean="0"/>
              <a:t>Цель урока – </a:t>
            </a:r>
            <a:r>
              <a:rPr lang="ru-RU" sz="3600" dirty="0" smtClean="0">
                <a:solidFill>
                  <a:schemeClr val="tx1"/>
                </a:solidFill>
              </a:rPr>
              <a:t>познакомиться с формами культуры, показать основные черты массовой культуры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Picture 4" descr="j033691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67200"/>
            <a:ext cx="1983439" cy="2590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764682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2160591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3600" dirty="0"/>
              <a:t>Культура многолика и </a:t>
            </a:r>
            <a:r>
              <a:rPr lang="ru-RU" sz="3600" dirty="0" smtClean="0"/>
              <a:t>многогранна</a:t>
            </a:r>
            <a:r>
              <a:rPr lang="ru-RU" sz="3600" dirty="0"/>
              <a:t>. Она принимает специфические формы. В ней </a:t>
            </a:r>
            <a:r>
              <a:rPr lang="ru-RU" sz="3600" dirty="0" smtClean="0"/>
              <a:t>можно </a:t>
            </a:r>
            <a:r>
              <a:rPr lang="ru-RU" sz="3600" dirty="0"/>
              <a:t>проследить разные направления, выделить  </a:t>
            </a:r>
            <a:r>
              <a:rPr lang="ru-RU" sz="3600" dirty="0" smtClean="0"/>
              <a:t>разные классификации. </a:t>
            </a: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428596" y="2571744"/>
            <a:ext cx="8382000" cy="4136517"/>
          </a:xfrm>
        </p:spPr>
        <p:txBody>
          <a:bodyPr/>
          <a:lstStyle/>
          <a:p>
            <a:r>
              <a:rPr lang="ru-RU" dirty="0" smtClean="0"/>
              <a:t>Вспомним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Приведите примеры материальной и духовной культуры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2928926" y="3643314"/>
            <a:ext cx="2643206" cy="7143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культура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071538" y="4714884"/>
            <a:ext cx="3000396" cy="8572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материальная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857752" y="4714884"/>
            <a:ext cx="3000396" cy="8572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духовная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3071802" y="4357694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643438" y="4357694"/>
            <a:ext cx="85725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культуры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928670"/>
            <a:ext cx="8382000" cy="1910965"/>
          </a:xfrm>
        </p:spPr>
        <p:txBody>
          <a:bodyPr/>
          <a:lstStyle/>
          <a:p>
            <a:r>
              <a:rPr lang="ru-RU" dirty="0" smtClean="0"/>
              <a:t>Задание: заполните таблицу функции культуры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857365"/>
          <a:ext cx="8215370" cy="4714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2469"/>
                <a:gridCol w="5402901"/>
              </a:tblGrid>
              <a:tr h="66031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Функции культуры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Содержание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603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Познавательная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…………………………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603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………………………………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Отбор ценностей, обогащение традиций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603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Информативная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………………………….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75299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………………………………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Способность сохранять, передавать и тиражировать культурные ценности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603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Социализации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…………………………..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6031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……………………………….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Система норм и требований общества ко всем его членам во всех областях жизни и деятельности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4431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785786" y="500042"/>
            <a:ext cx="7572428" cy="8572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Различают </a:t>
            </a:r>
            <a:r>
              <a:rPr lang="ru-RU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три основные</a:t>
            </a:r>
            <a:r>
              <a:rPr lang="ru-RU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 </a:t>
            </a:r>
            <a:r>
              <a:rPr lang="ru-RU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</a:rPr>
              <a:t>формы культуры</a:t>
            </a:r>
          </a:p>
        </p:txBody>
      </p:sp>
      <p:sp>
        <p:nvSpPr>
          <p:cNvPr id="6" name="Стрелка вниз 5"/>
          <p:cNvSpPr/>
          <p:nvPr/>
        </p:nvSpPr>
        <p:spPr bwMode="auto">
          <a:xfrm>
            <a:off x="1714480" y="1357298"/>
            <a:ext cx="357190" cy="714380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7" name="Стрелка вниз 6"/>
          <p:cNvSpPr/>
          <p:nvPr/>
        </p:nvSpPr>
        <p:spPr bwMode="auto">
          <a:xfrm>
            <a:off x="4572000" y="1285860"/>
            <a:ext cx="357190" cy="714380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 bwMode="auto">
          <a:xfrm>
            <a:off x="7358082" y="1357298"/>
            <a:ext cx="357190" cy="714380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14282" y="2071678"/>
            <a:ext cx="2571768" cy="17145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  <a:hlinkClick r:id="rId2" action="ppaction://hlinksldjump"/>
              </a:rPr>
              <a:t>народная</a:t>
            </a: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428992" y="2071678"/>
            <a:ext cx="2571768" cy="17145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  <a:hlinkClick r:id="rId3" action="ppaction://hlinksldjump"/>
              </a:rPr>
              <a:t>элитарная</a:t>
            </a: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572264" y="2071678"/>
            <a:ext cx="2357454" cy="17145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" pitchFamily="34" charset="0"/>
                <a:hlinkClick r:id="rId4" action="ppaction://hlinksldjump"/>
              </a:rPr>
              <a:t>массовая</a:t>
            </a: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pic>
        <p:nvPicPr>
          <p:cNvPr id="15" name="Рисунок 14" descr="C:\Documents and Settings\Administrator\Мои документы\Мои документы\Слугина\Богатыри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29066"/>
            <a:ext cx="2847972" cy="1904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8" descr="C:\Documents and Settings\Administrator\Рабочий стол\аттестация\Пикассо 1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4357694"/>
            <a:ext cx="2580103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-main-pic" descr="Картинка 60 из 142659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00826" y="3929066"/>
            <a:ext cx="1785950" cy="2685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 descr="http://im8-tub-ru.yandex.net/i?id=213181757-47-72&amp;n=1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4357694"/>
            <a:ext cx="19697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Стрелка вправо 17">
            <a:hlinkClick r:id="rId10" action="ppaction://hlinksldjump"/>
          </p:cNvPr>
          <p:cNvSpPr/>
          <p:nvPr/>
        </p:nvSpPr>
        <p:spPr bwMode="auto">
          <a:xfrm>
            <a:off x="8429652" y="6072206"/>
            <a:ext cx="714348" cy="571504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Народная культура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928671"/>
            <a:ext cx="8382000" cy="5022914"/>
          </a:xfrm>
        </p:spPr>
        <p:txBody>
          <a:bodyPr/>
          <a:lstStyle/>
          <a:p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создается коллективным автором – народом,   анонимными творцами</a:t>
            </a:r>
          </a:p>
          <a:p>
            <a:r>
              <a:rPr lang="ru-RU" b="1" dirty="0" smtClean="0">
                <a:latin typeface="Calibri" pitchFamily="34" charset="0"/>
              </a:rPr>
              <a:t>большая часть образов понятна и доступна  широкому кругу  потребителей</a:t>
            </a:r>
          </a:p>
          <a:p>
            <a:r>
              <a:rPr lang="ru-RU" b="1" dirty="0" smtClean="0">
                <a:solidFill>
                  <a:srgbClr val="FFFFFF"/>
                </a:solidFill>
              </a:rPr>
              <a:t>не преследует коммерческих целей</a:t>
            </a:r>
          </a:p>
          <a:p>
            <a:r>
              <a:rPr lang="ru-RU" b="1" dirty="0">
                <a:latin typeface="Calibri" pitchFamily="34" charset="0"/>
              </a:rPr>
              <a:t>с</a:t>
            </a:r>
            <a:r>
              <a:rPr lang="ru-RU" b="1" dirty="0" smtClean="0">
                <a:latin typeface="Calibri" pitchFamily="34" charset="0"/>
              </a:rPr>
              <a:t>оздается для простых людей</a:t>
            </a:r>
          </a:p>
          <a:p>
            <a:r>
              <a:rPr lang="ru-RU" b="1" dirty="0">
                <a:latin typeface="Calibri" pitchFamily="34" charset="0"/>
              </a:rPr>
              <a:t>ц</a:t>
            </a:r>
            <a:r>
              <a:rPr lang="ru-RU" b="1" dirty="0" smtClean="0">
                <a:latin typeface="Calibri" pitchFamily="34" charset="0"/>
              </a:rPr>
              <a:t>енности: идеалы добра, красоты, справедливости, солидарности</a:t>
            </a:r>
          </a:p>
          <a:p>
            <a:pPr>
              <a:buNone/>
            </a:pPr>
            <a:endParaRPr lang="ru-RU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 bwMode="auto">
          <a:xfrm>
            <a:off x="8072462" y="6072206"/>
            <a:ext cx="714380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pic>
        <p:nvPicPr>
          <p:cNvPr id="6" name="Picture 5" descr="ансамб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786322"/>
            <a:ext cx="2286016" cy="171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-main-pic" descr="Картинка 2 из 3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4638937"/>
            <a:ext cx="1714512" cy="221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Documents and Settings\Administrator\Рабочий стол\аттестация\Слугина\0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4819928"/>
            <a:ext cx="2714644" cy="203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14290"/>
            <a:ext cx="8382000" cy="680695"/>
          </a:xfrm>
        </p:spPr>
        <p:txBody>
          <a:bodyPr/>
          <a:lstStyle/>
          <a:p>
            <a:r>
              <a:rPr lang="ru-RU" dirty="0" smtClean="0"/>
              <a:t>Элитарная культура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714356"/>
            <a:ext cx="8583488" cy="497496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создается привилегированной с точки зрения  образованности  частью общества, талантливыми профессиональными  творцами-«художниками» </a:t>
            </a:r>
          </a:p>
          <a:p>
            <a:r>
              <a:rPr lang="ru-RU" sz="2800" b="1" dirty="0" smtClean="0"/>
              <a:t>круг потребителей - высокообразованная часть общества. Чем выше уровень образования общества, тем шире круг  её потребителей и поклонников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smtClean="0">
                <a:solidFill>
                  <a:srgbClr val="FFFFFF"/>
                </a:solidFill>
              </a:rPr>
              <a:t>не преследует явных коммерческих целей</a:t>
            </a:r>
          </a:p>
          <a:p>
            <a:r>
              <a:rPr lang="ru-RU" sz="2800" b="1" dirty="0" smtClean="0">
                <a:latin typeface="Calibri" pitchFamily="34" charset="0"/>
              </a:rPr>
              <a:t> уровень идей очень сложный,  создается по заказу.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 bwMode="auto">
          <a:xfrm>
            <a:off x="8143900" y="6072206"/>
            <a:ext cx="642942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pic>
        <p:nvPicPr>
          <p:cNvPr id="5" name="i-main-pic" descr="Картинка 20 из 86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00570"/>
            <a:ext cx="1750392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-main-pic" descr="Картинка 14 из 36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4488699"/>
            <a:ext cx="2357454" cy="2369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-main-pic" descr="Картинка 1 из 11668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08" y="4460947"/>
            <a:ext cx="3138514" cy="2397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Массовая культура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81000" y="1000108"/>
            <a:ext cx="8382000" cy="4887492"/>
          </a:xfrm>
        </p:spPr>
        <p:txBody>
          <a:bodyPr/>
          <a:lstStyle/>
          <a:p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создается представителями  шоу-бизнеса, то есть она является  авторской</a:t>
            </a:r>
          </a:p>
          <a:p>
            <a:r>
              <a:rPr lang="ru-RU" sz="2800" b="1" dirty="0" smtClean="0"/>
              <a:t>рассчитана  на  массового пользователя </a:t>
            </a:r>
          </a:p>
          <a:p>
            <a:r>
              <a:rPr lang="ru-RU" sz="2800" b="1" dirty="0" smtClean="0">
                <a:latin typeface="Calibri" pitchFamily="34" charset="0"/>
              </a:rPr>
              <a:t>понятна  и ясна для представителей  всех социальных слоёв,  обладает меньшей художественной ценностью, удовлетворяют сиюминутные запросы людей</a:t>
            </a:r>
          </a:p>
          <a:p>
            <a:r>
              <a:rPr lang="ru-RU" sz="2800" b="1" dirty="0" smtClean="0">
                <a:solidFill>
                  <a:srgbClr val="FFFFFF"/>
                </a:solidFill>
              </a:rPr>
              <a:t>рассчитана на коммерческий успех, тесно связана с рекламой</a:t>
            </a:r>
          </a:p>
          <a:p>
            <a:endParaRPr lang="ru-RU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Picture 12" descr="сер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786322"/>
            <a:ext cx="25400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500546"/>
            <a:ext cx="314327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286722">
  <a:themeElements>
    <a:clrScheme name="Gold Template Template">
      <a:dk1>
        <a:srgbClr val="000000"/>
      </a:dk1>
      <a:lt1>
        <a:srgbClr val="FFFFFF"/>
      </a:lt1>
      <a:dk2>
        <a:srgbClr val="AF8621"/>
      </a:dk2>
      <a:lt2>
        <a:srgbClr val="FFFC80"/>
      </a:lt2>
      <a:accent1>
        <a:srgbClr val="FFC000"/>
      </a:accent1>
      <a:accent2>
        <a:srgbClr val="0684A2"/>
      </a:accent2>
      <a:accent3>
        <a:srgbClr val="DF8045"/>
      </a:accent3>
      <a:accent4>
        <a:srgbClr val="919E7A"/>
      </a:accent4>
      <a:accent5>
        <a:srgbClr val="FF9929"/>
      </a:accent5>
      <a:accent6>
        <a:srgbClr val="7D3DA1"/>
      </a:accent6>
      <a:hlink>
        <a:srgbClr val="F3EB4F"/>
      </a:hlink>
      <a:folHlink>
        <a:srgbClr val="F0ED7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50CE607-4B37-4974-BFE3-75DCC188DD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TS010286722</Template>
  <TotalTime>321</TotalTime>
  <Words>1036</Words>
  <Application>Microsoft Office PowerPoint</Application>
  <PresentationFormat>Экран (4:3)</PresentationFormat>
  <Paragraphs>129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TS010286722</vt:lpstr>
      <vt:lpstr>Белый текст и шрифт Courier для слайдов с кодом</vt:lpstr>
      <vt:lpstr>Презентация к уроку по учебному предмету «Обществознание» в 10 классе на тему «Духовная культура.               Формы культуры». </vt:lpstr>
      <vt:lpstr>Истинный показатель цивилизации не уровень богатства… не величина городов, не обилие урожаев, а облик человека, воспитываемого страной Р.Эмерсон </vt:lpstr>
      <vt:lpstr>Цель урока – познакомиться с формами культуры, показать основные черты массовой культуры</vt:lpstr>
      <vt:lpstr> Культура многолика и многогранна. Она принимает специфические формы. В ней можно проследить разные направления, выделить  разные классификации. </vt:lpstr>
      <vt:lpstr>Функции культуры</vt:lpstr>
      <vt:lpstr>Слайд 6</vt:lpstr>
      <vt:lpstr>Народная культура </vt:lpstr>
      <vt:lpstr>Элитарная культура</vt:lpstr>
      <vt:lpstr>Массовая культура</vt:lpstr>
      <vt:lpstr>Экранная культура (отделяется от  массовой в постиндустриальном обществе)</vt:lpstr>
      <vt:lpstr>Массовая культура</vt:lpstr>
      <vt:lpstr>МАССОВОЕ ОБЩЕСТВО И «ЧЕЛОВЕК МАССЫ» </vt:lpstr>
      <vt:lpstr>МАССОВОЕ ОБЩЕСТВО И «ЧЕЛОВЕК МАССЫ»</vt:lpstr>
      <vt:lpstr> Особенности массовой культуры </vt:lpstr>
      <vt:lpstr>Слайд 15</vt:lpstr>
      <vt:lpstr>Симптом вырождения общества или условие его здоровья</vt:lpstr>
      <vt:lpstr>Слайд 17</vt:lpstr>
      <vt:lpstr>Мнения</vt:lpstr>
      <vt:lpstr>Рефлексия</vt:lpstr>
      <vt:lpstr>Домашнее задание</vt:lpstr>
      <vt:lpstr>РЕСУРСЫ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Массовая культура</dc:title>
  <dc:creator>илякова</dc:creator>
  <cp:lastModifiedBy>илякова </cp:lastModifiedBy>
  <cp:revision>46</cp:revision>
  <dcterms:created xsi:type="dcterms:W3CDTF">2014-03-06T22:36:01Z</dcterms:created>
  <dcterms:modified xsi:type="dcterms:W3CDTF">2020-03-20T02:42:41Z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TC102867229990</vt:lpwstr>
  </property>
</Properties>
</file>