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81" r:id="rId3"/>
    <p:sldId id="283" r:id="rId4"/>
    <p:sldId id="285" r:id="rId5"/>
    <p:sldId id="286" r:id="rId6"/>
    <p:sldId id="271" r:id="rId7"/>
    <p:sldId id="282" r:id="rId8"/>
    <p:sldId id="284" r:id="rId9"/>
    <p:sldId id="264" r:id="rId10"/>
    <p:sldId id="267" r:id="rId11"/>
    <p:sldId id="269" r:id="rId12"/>
    <p:sldId id="277" r:id="rId13"/>
    <p:sldId id="290" r:id="rId14"/>
    <p:sldId id="288" r:id="rId15"/>
    <p:sldId id="289" r:id="rId16"/>
    <p:sldId id="278" r:id="rId17"/>
    <p:sldId id="279" r:id="rId18"/>
    <p:sldId id="27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293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A07D-705B-4E29-9CC5-F1E8DC770548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5333-79A1-45B0-82BE-53B6D843E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27A5-7A0B-4160-B69E-17CBCD47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450D2C-8E66-4A95-BF27-A49928929B01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82C05E-4D41-410D-A338-CE365C2AB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Актуализация знаний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1. Как умножить обыкновенные дроби?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2. Как умножить смешанные числа?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3.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 разделить две обыкновенные дроби?</a:t>
            </a:r>
          </a:p>
          <a:p>
            <a:pPr marL="742950" indent="-742950">
              <a:buAutoNum type="arabicPeriod" startAt="4"/>
            </a:pPr>
            <a:r>
              <a:rPr lang="ru-RU" sz="3600" b="1" dirty="0" smtClean="0">
                <a:solidFill>
                  <a:srgbClr val="00B050"/>
                </a:solidFill>
              </a:rPr>
              <a:t>Как разделить смешанные числа?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AutoNum type="arabicPeriod" startAt="4"/>
            </a:pPr>
            <a:r>
              <a:rPr lang="ru-RU" sz="3600" b="1" dirty="0" smtClean="0">
                <a:solidFill>
                  <a:srgbClr val="0070C0"/>
                </a:solidFill>
              </a:rPr>
              <a:t>Как найти дробь от числа?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6. Как найти проценты от числа?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656184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933">
            <a:off x="6219746" y="6159201"/>
            <a:ext cx="1513962" cy="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52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Georgia" pitchFamily="18" charset="0"/>
              </a:rPr>
              <a:t>             Примеры</a:t>
            </a:r>
            <a:endParaRPr lang="ru-RU" sz="4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1600200"/>
                <a:ext cx="8957816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900" b="1" i="1" dirty="0" smtClean="0"/>
                  <a:t>   Найдите число,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9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9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9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900" b="1" i="1" dirty="0" smtClean="0"/>
                  <a:t>  которого</a:t>
                </a:r>
              </a:p>
              <a:p>
                <a:pPr marL="0" indent="0" algn="ctr">
                  <a:buNone/>
                </a:pPr>
                <a:r>
                  <a:rPr lang="ru-RU" sz="3900" b="1" i="1" dirty="0" smtClean="0"/>
                  <a:t>  равны 30.</a:t>
                </a:r>
              </a:p>
              <a:p>
                <a:pPr marL="0" indent="0">
                  <a:buNone/>
                </a:pPr>
                <a:r>
                  <a:rPr lang="ru-RU" sz="4000" b="1" i="1" dirty="0" smtClean="0"/>
                  <a:t>   Найдите число,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000" b="1" i="1" dirty="0" smtClean="0"/>
                  <a:t> которого</a:t>
                </a:r>
              </a:p>
              <a:p>
                <a:pPr marL="0" indent="0" algn="ctr">
                  <a:buNone/>
                </a:pPr>
                <a:r>
                  <a:rPr lang="ru-RU" sz="4000" b="1" i="1" dirty="0" smtClean="0"/>
                  <a:t> равны 117.</a:t>
                </a:r>
              </a:p>
              <a:p>
                <a:pPr marL="0" indent="0">
                  <a:buNone/>
                </a:pPr>
                <a:r>
                  <a:rPr lang="ru-RU" sz="4000" b="1" i="1" dirty="0" smtClean="0"/>
                  <a:t>   Найдите число,  1,45 которого</a:t>
                </a:r>
              </a:p>
              <a:p>
                <a:pPr marL="0" indent="0" algn="ctr">
                  <a:buNone/>
                </a:pPr>
                <a:r>
                  <a:rPr lang="ru-RU" sz="4000" b="1" i="1" dirty="0" smtClean="0"/>
                  <a:t> равны 23,2.</a:t>
                </a:r>
                <a:endParaRPr lang="ru-RU" sz="4000" b="1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3" y="1600200"/>
                <a:ext cx="8957816" cy="4997152"/>
              </a:xfrm>
              <a:blipFill rotWithShape="1">
                <a:blip r:embed="rId2" cstate="print"/>
                <a:stretch>
                  <a:fillRect b="-3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64288" y="1196752"/>
            <a:ext cx="1762469" cy="1728192"/>
          </a:xfrm>
          <a:prstGeom prst="star16">
            <a:avLst>
              <a:gd name="adj" fmla="val 41884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D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400" b="1" i="1" dirty="0">
                <a:latin typeface="Georgia" pitchFamily="18" charset="0"/>
              </a:rPr>
              <a:t>50</a:t>
            </a:r>
          </a:p>
        </p:txBody>
      </p:sp>
      <p:sp>
        <p:nvSpPr>
          <p:cNvPr id="5" name="AutoShape 43"/>
          <p:cNvSpPr>
            <a:spLocks noChangeArrowheads="1"/>
          </p:cNvSpPr>
          <p:nvPr/>
        </p:nvSpPr>
        <p:spPr bwMode="auto">
          <a:xfrm>
            <a:off x="7164288" y="3284984"/>
            <a:ext cx="1762469" cy="1584176"/>
          </a:xfrm>
          <a:prstGeom prst="star16">
            <a:avLst>
              <a:gd name="adj" fmla="val 41884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D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800" b="1" i="1" dirty="0">
                <a:latin typeface="Georgia" pitchFamily="18" charset="0"/>
              </a:rPr>
              <a:t>81</a:t>
            </a:r>
          </a:p>
        </p:txBody>
      </p:sp>
      <p:sp>
        <p:nvSpPr>
          <p:cNvPr id="7" name="AutoShape 64"/>
          <p:cNvSpPr>
            <a:spLocks noChangeArrowheads="1"/>
          </p:cNvSpPr>
          <p:nvPr/>
        </p:nvSpPr>
        <p:spPr bwMode="auto">
          <a:xfrm>
            <a:off x="7443464" y="5098474"/>
            <a:ext cx="1593031" cy="1642894"/>
          </a:xfrm>
          <a:prstGeom prst="star16">
            <a:avLst>
              <a:gd name="adj" fmla="val 41884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D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5400" b="1" i="1" dirty="0">
                <a:latin typeface="Georgia" pitchFamily="18" charset="0"/>
              </a:rPr>
              <a:t>16</a:t>
            </a:r>
          </a:p>
        </p:txBody>
      </p:sp>
      <p:sp>
        <p:nvSpPr>
          <p:cNvPr id="8" name="AutoShape 63"/>
          <p:cNvSpPr>
            <a:spLocks noChangeArrowheads="1"/>
          </p:cNvSpPr>
          <p:nvPr/>
        </p:nvSpPr>
        <p:spPr bwMode="auto">
          <a:xfrm>
            <a:off x="7443464" y="1968717"/>
            <a:ext cx="571500" cy="765096"/>
          </a:xfrm>
          <a:prstGeom prst="roundRect">
            <a:avLst>
              <a:gd name="adj" fmla="val 35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3600" b="1" dirty="0">
              <a:latin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" y="214290"/>
            <a:ext cx="1357322" cy="14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4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5856" y="779383"/>
                <a:ext cx="8640960" cy="2588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 smtClean="0">
                    <a:latin typeface="Georgia" pitchFamily="18" charset="0"/>
                  </a:rPr>
                  <a:t>Предельный  возраст  белки  </a:t>
                </a:r>
                <a:r>
                  <a:rPr lang="ru-RU" sz="3200" b="1" i="1" dirty="0">
                    <a:solidFill>
                      <a:srgbClr val="FF0000"/>
                    </a:solidFill>
                    <a:latin typeface="Georgia" pitchFamily="18" charset="0"/>
                  </a:rPr>
                  <a:t>6 </a:t>
                </a:r>
                <a:r>
                  <a:rPr lang="ru-RU" sz="2800" b="1" i="1" dirty="0">
                    <a:latin typeface="Georgia" pitchFamily="18" charset="0"/>
                  </a:rPr>
                  <a:t>лет,  что  составляет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2800" b="1" i="1" dirty="0">
                    <a:latin typeface="Georgia" pitchFamily="18" charset="0"/>
                  </a:rPr>
                  <a:t>предельного  возраста  зайца</a:t>
                </a:r>
                <a:r>
                  <a:rPr lang="ru-RU" sz="2800" b="1" i="1" dirty="0" smtClean="0">
                    <a:latin typeface="Georgia" pitchFamily="18" charset="0"/>
                  </a:rPr>
                  <a:t>.  </a:t>
                </a:r>
                <a:r>
                  <a:rPr lang="ru-RU" sz="2800" b="1" i="1" dirty="0">
                    <a:latin typeface="Georgia" pitchFamily="18" charset="0"/>
                  </a:rPr>
                  <a:t>Сколько  лет  может  прожить  заяц?</a:t>
                </a:r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6" y="779383"/>
                <a:ext cx="8640960" cy="25887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82" t="-2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419872" y="3068960"/>
            <a:ext cx="2051050" cy="1066800"/>
          </a:xfrm>
          <a:prstGeom prst="star16">
            <a:avLst>
              <a:gd name="adj" fmla="val 41884"/>
            </a:avLst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D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 b="1" i="1" dirty="0">
                <a:latin typeface="Georgia" pitchFamily="18" charset="0"/>
              </a:rPr>
              <a:t>10лет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5734" y="194608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9900"/>
                </a:solidFill>
                <a:latin typeface="Georgia" pitchFamily="18" charset="0"/>
              </a:rPr>
              <a:t>Задача 1</a:t>
            </a:r>
            <a:r>
              <a:rPr lang="ru-RU" sz="2000" b="1" i="1" dirty="0" smtClean="0">
                <a:solidFill>
                  <a:srgbClr val="009900"/>
                </a:solidFill>
                <a:latin typeface="Georgia" pitchFamily="18" charset="0"/>
              </a:rPr>
              <a:t>  </a:t>
            </a:r>
            <a:endParaRPr lang="ru-RU" sz="2000" b="1" i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16" y="3433435"/>
            <a:ext cx="3316042" cy="3086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9" y="3390327"/>
            <a:ext cx="2415978" cy="31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14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Задача 2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390796" cy="333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1600200"/>
            <a:ext cx="4536504" cy="4525963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Подсолнечником засеяно </a:t>
            </a:r>
            <a:r>
              <a:rPr lang="ru-RU" sz="3200" b="1" dirty="0" smtClean="0">
                <a:solidFill>
                  <a:srgbClr val="FF0000"/>
                </a:solidFill>
              </a:rPr>
              <a:t>240 га</a:t>
            </a:r>
            <a:r>
              <a:rPr lang="ru-RU" sz="3200" b="1" dirty="0" smtClean="0"/>
              <a:t>, что составляет </a:t>
            </a:r>
            <a:r>
              <a:rPr lang="ru-RU" sz="3200" b="1" dirty="0" smtClean="0">
                <a:solidFill>
                  <a:srgbClr val="FF0000"/>
                </a:solidFill>
              </a:rPr>
              <a:t>0,8 </a:t>
            </a:r>
            <a:r>
              <a:rPr lang="ru-RU" sz="3200" b="1" dirty="0" smtClean="0"/>
              <a:t>всего поля. Найти площадь   всего поля.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          Решение.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70C0"/>
                </a:solidFill>
              </a:rPr>
              <a:t>   240 : 0,8 = 300(га) –  площадь всего поля.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Ответ: 300 га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7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умеем решать два типа задач:</a:t>
            </a:r>
          </a:p>
        </p:txBody>
      </p:sp>
      <p:graphicFrame>
        <p:nvGraphicFramePr>
          <p:cNvPr id="21610" name="Group 106"/>
          <p:cNvGraphicFramePr>
            <a:graphicFrameLocks noGrp="1"/>
          </p:cNvGraphicFramePr>
          <p:nvPr/>
        </p:nvGraphicFramePr>
        <p:xfrm>
          <a:off x="755650" y="1844675"/>
          <a:ext cx="7488240" cy="4621530"/>
        </p:xfrm>
        <a:graphic>
          <a:graphicData uri="http://schemas.openxmlformats.org/drawingml/2006/table">
            <a:tbl>
              <a:tblPr/>
              <a:tblGrid>
                <a:gridCol w="1008063"/>
                <a:gridCol w="1009651"/>
                <a:gridCol w="1008063"/>
                <a:gridCol w="1008063"/>
                <a:gridCol w="3454400"/>
              </a:tblGrid>
              <a:tr h="1335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задачи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Дробь от числа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дроби от числа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4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Нахождение дроби от числа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50*2/5=20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Нахождение числа по его дроби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20:2/5 =50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Rectangle 103"/>
          <p:cNvSpPr>
            <a:spLocks noChangeArrowheads="1"/>
          </p:cNvSpPr>
          <p:nvPr/>
        </p:nvSpPr>
        <p:spPr bwMode="auto">
          <a:xfrm>
            <a:off x="0" y="4470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714752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507207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по учебнику: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№ </a:t>
            </a:r>
            <a:r>
              <a:rPr lang="ru-RU" dirty="0" smtClean="0"/>
              <a:t>499 (1,3,5)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>№ 499 (2,4,6)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Самопроверка: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674701"/>
          </a:xfrm>
        </p:spPr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1) 16</a:t>
            </a:r>
          </a:p>
          <a:p>
            <a:r>
              <a:rPr lang="ru-RU" dirty="0" smtClean="0"/>
              <a:t>3) 81</a:t>
            </a:r>
          </a:p>
          <a:p>
            <a:r>
              <a:rPr lang="ru-RU" dirty="0" smtClean="0"/>
              <a:t>5) 5,5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/>
              <a:t>2) 52</a:t>
            </a:r>
          </a:p>
          <a:p>
            <a:r>
              <a:rPr lang="ru-RU" dirty="0" smtClean="0"/>
              <a:t>4) 90</a:t>
            </a:r>
          </a:p>
          <a:p>
            <a:r>
              <a:rPr lang="ru-RU" dirty="0" smtClean="0"/>
              <a:t>6)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Итоги урока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1840" y="1600200"/>
            <a:ext cx="5040560" cy="4637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1)Сформулируйте правило нахождения дроби от числа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2)Сформулируйте правило нахождения числа по значению его дроби.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2090737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393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Домашнее задание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387437" cy="3637601"/>
          </a:xfrm>
        </p:spPr>
      </p:pic>
      <p:sp>
        <p:nvSpPr>
          <p:cNvPr id="8" name="Прямоугольник 7"/>
          <p:cNvSpPr/>
          <p:nvPr/>
        </p:nvSpPr>
        <p:spPr>
          <a:xfrm>
            <a:off x="138921" y="1988840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§ 15</a:t>
            </a: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, выучить правила</a:t>
            </a:r>
            <a:endParaRPr lang="ru-RU" sz="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№ 498, 500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513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Рефлексия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8229600" cy="504769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800" b="1" dirty="0"/>
              <a:t>А </a:t>
            </a:r>
            <a:r>
              <a:rPr lang="ru-RU" sz="2800" b="1" dirty="0" smtClean="0"/>
              <a:t>теперь, ребята, </a:t>
            </a:r>
            <a:r>
              <a:rPr lang="ru-RU" sz="2800" b="1" dirty="0"/>
              <a:t>продолжите предложение: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>
                <a:solidFill>
                  <a:srgbClr val="C00000"/>
                </a:solidFill>
              </a:rPr>
              <a:t>Сегодня на уроке я научился…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>
                <a:solidFill>
                  <a:srgbClr val="FF0000"/>
                </a:solidFill>
              </a:rPr>
              <a:t>Сегодня на уроке мне понравилось…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>
                <a:solidFill>
                  <a:srgbClr val="0070C0"/>
                </a:solidFill>
              </a:rPr>
              <a:t>Сегодня на уроке я повторил…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>
                <a:solidFill>
                  <a:srgbClr val="00B050"/>
                </a:solidFill>
              </a:rPr>
              <a:t>Сегодня на уроке я закрепил…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b="1" dirty="0"/>
              <a:t>      </a:t>
            </a:r>
            <a:r>
              <a:rPr lang="ru-RU" sz="2800" b="1" dirty="0">
                <a:solidFill>
                  <a:srgbClr val="7030A0"/>
                </a:solidFill>
              </a:rPr>
              <a:t>Сегодня на уроке я поставил себе </a:t>
            </a:r>
            <a:r>
              <a:rPr lang="ru-RU" sz="2800" b="1" dirty="0" smtClean="0">
                <a:solidFill>
                  <a:srgbClr val="7030A0"/>
                </a:solidFill>
              </a:rPr>
              <a:t>оценку…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1000" b="1" dirty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800" b="1" dirty="0" smtClean="0"/>
              <a:t>На полях тетради нарисуйте смайлик, подходящий вашему настроению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72753"/>
            <a:ext cx="1296144" cy="13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3389"/>
            <a:ext cx="1440160" cy="13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72753"/>
            <a:ext cx="1918928" cy="135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0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3960440" cy="3168352"/>
          </a:xfrm>
        </p:spPr>
      </p:pic>
      <p:sp>
        <p:nvSpPr>
          <p:cNvPr id="7" name="TextBox 6"/>
          <p:cNvSpPr txBox="1"/>
          <p:nvPr/>
        </p:nvSpPr>
        <p:spPr>
          <a:xfrm>
            <a:off x="1288976" y="479715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Вы  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 устно: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классе 24 ученика, 1/3 из них девочки. Сколько девочек в классе?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Как решали задачу?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24 · 1/3 =  8</a:t>
            </a:r>
          </a:p>
          <a:p>
            <a:r>
              <a:rPr lang="ru-RU" dirty="0" smtClean="0"/>
              <a:t>Ответ:  8 девочек в классе.</a:t>
            </a:r>
            <a:endParaRPr lang="ru-RU" dirty="0"/>
          </a:p>
        </p:txBody>
      </p:sp>
      <p:pic>
        <p:nvPicPr>
          <p:cNvPr id="1026" name="Picture 2" descr="https://image.jimcdn.com/app/cms/image/transf/none/path/sd02275b024231113/image/i5cd00b12bc2dcbb3/version/144673748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76"/>
            <a:ext cx="2643206" cy="274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правило применяли?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3749040" cy="4102968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Чтобы найти дробь от числа надо число умножить на эту дробь.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714876" y="1916832"/>
            <a:ext cx="4143404" cy="420933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Дробь от числа хотим найти, не надо никого тревожить.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Нам надо данное число на эту дробь умножить.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43446"/>
            <a:ext cx="2157960" cy="172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задачу: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классе 16 мальчиков, что составляет 2/3 всех учащихся класса.  Сколько учащихся в классе?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Что надо найти в этой задаче?</a:t>
            </a:r>
            <a:endParaRPr lang="ru-RU" dirty="0"/>
          </a:p>
        </p:txBody>
      </p:sp>
      <p:pic>
        <p:nvPicPr>
          <p:cNvPr id="1026" name="Picture 2" descr="https://image.jimcdn.com/app/cms/image/transf/none/path/sd02275b024231113/image/i5cd00b12bc2dcbb3/version/144673748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256"/>
            <a:ext cx="1923104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Сформулируйте тему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285992"/>
            <a:ext cx="1643074" cy="258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Тема урока: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2409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числа по заданному значению его дроби»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15841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8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Решите задачу: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классе 16 мальчиков, что составляет 2/3 всех учащихся класса.  Сколько учащихся в классе?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Как решали такую задачу в 5 классе?</a:t>
            </a:r>
          </a:p>
          <a:p>
            <a:r>
              <a:rPr lang="ru-RU" dirty="0" smtClean="0"/>
              <a:t>1) 16:2=8 (</a:t>
            </a:r>
            <a:r>
              <a:rPr lang="ru-RU" dirty="0" err="1" smtClean="0"/>
              <a:t>уч</a:t>
            </a:r>
            <a:r>
              <a:rPr lang="ru-RU" dirty="0" smtClean="0"/>
              <a:t>.) 1 часть.</a:t>
            </a:r>
          </a:p>
          <a:p>
            <a:r>
              <a:rPr lang="ru-RU" dirty="0" smtClean="0"/>
              <a:t>2) 8· 3= 24 (</a:t>
            </a:r>
            <a:r>
              <a:rPr lang="ru-RU" dirty="0" err="1" smtClean="0"/>
              <a:t>уч</a:t>
            </a:r>
            <a:r>
              <a:rPr lang="ru-RU" dirty="0" smtClean="0"/>
              <a:t>.) 3 части.</a:t>
            </a:r>
          </a:p>
          <a:p>
            <a:endParaRPr lang="ru-RU" dirty="0" smtClean="0"/>
          </a:p>
          <a:p>
            <a:r>
              <a:rPr lang="ru-RU" dirty="0" smtClean="0"/>
              <a:t>Ответ:  24 ученика в классе.</a:t>
            </a:r>
            <a:endParaRPr lang="ru-RU" dirty="0"/>
          </a:p>
        </p:txBody>
      </p:sp>
      <p:pic>
        <p:nvPicPr>
          <p:cNvPr id="1026" name="Picture 2" descr="https://image.jimcdn.com/app/cms/image/transf/none/path/sd02275b024231113/image/i5cd00b12bc2dcbb3/version/144673748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256"/>
            <a:ext cx="1923104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Эту задачу можно решить другим способом: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классе 16 мальчиков, что составляет 2/3 всех учащихся класса.  Сколько учащихся в классе?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16 : 2/3 = 16 · 3/2 = 24</a:t>
            </a:r>
          </a:p>
          <a:p>
            <a:r>
              <a:rPr lang="ru-RU" dirty="0" smtClean="0"/>
              <a:t>Ответ:  24 ученика в классе.</a:t>
            </a:r>
            <a:endParaRPr lang="ru-RU" dirty="0"/>
          </a:p>
        </p:txBody>
      </p:sp>
      <p:pic>
        <p:nvPicPr>
          <p:cNvPr id="1026" name="Picture 2" descr="https://image.jimcdn.com/app/cms/image/transf/none/path/sd02275b024231113/image/i5cd00b12bc2dcbb3/version/1446737482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256"/>
            <a:ext cx="1923104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Правило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496944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Чтобы найти число по заданному значению его дроби, можно данное значение разделить на эту дробь.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4078706"/>
            <a:ext cx="4536504" cy="244827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По  дроби  целое  найти</a:t>
            </a:r>
          </a:p>
          <a:p>
            <a:pPr algn="ctr">
              <a:buFontTx/>
              <a:buNone/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е  будем  мам  просить,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А заданное  нам  число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На  дробь  начнём  </a:t>
            </a:r>
            <a:r>
              <a:rPr lang="ru-RU" sz="2400" b="1" i="1" u="sng" dirty="0" smtClean="0">
                <a:solidFill>
                  <a:srgbClr val="7030A0"/>
                </a:solidFill>
                <a:latin typeface="Georgia" pitchFamily="18" charset="0"/>
              </a:rPr>
              <a:t>делить.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572008"/>
            <a:ext cx="2443712" cy="19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32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822</TotalTime>
  <Words>568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  Актуализация знаний</vt:lpstr>
      <vt:lpstr>Решите задачу устно:</vt:lpstr>
      <vt:lpstr>Какое правило применяли?</vt:lpstr>
      <vt:lpstr>Решите задачу:</vt:lpstr>
      <vt:lpstr>Сформулируйте тему урока</vt:lpstr>
      <vt:lpstr>Тема урока:</vt:lpstr>
      <vt:lpstr>Решите задачу:</vt:lpstr>
      <vt:lpstr>Эту задачу можно решить другим способом:</vt:lpstr>
      <vt:lpstr> Правило</vt:lpstr>
      <vt:lpstr>             Примеры</vt:lpstr>
      <vt:lpstr>Презентация PowerPoint</vt:lpstr>
      <vt:lpstr>Задача 2</vt:lpstr>
      <vt:lpstr> Мы умеем решать два типа задач:</vt:lpstr>
      <vt:lpstr>Самостоятельно по учебнику:</vt:lpstr>
      <vt:lpstr>Самопроверка:</vt:lpstr>
      <vt:lpstr>Итоги урока </vt:lpstr>
      <vt:lpstr> Домашнее задание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Администрация</cp:lastModifiedBy>
  <cp:revision>92</cp:revision>
  <dcterms:created xsi:type="dcterms:W3CDTF">2013-12-01T12:11:58Z</dcterms:created>
  <dcterms:modified xsi:type="dcterms:W3CDTF">2024-03-06T04:30:01Z</dcterms:modified>
</cp:coreProperties>
</file>