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95" r:id="rId2"/>
    <p:sldId id="257" r:id="rId3"/>
    <p:sldId id="262" r:id="rId4"/>
    <p:sldId id="267" r:id="rId5"/>
    <p:sldId id="269" r:id="rId6"/>
    <p:sldId id="270" r:id="rId7"/>
    <p:sldId id="287" r:id="rId8"/>
    <p:sldId id="273" r:id="rId9"/>
    <p:sldId id="276" r:id="rId10"/>
    <p:sldId id="265" r:id="rId11"/>
    <p:sldId id="264" r:id="rId12"/>
    <p:sldId id="266" r:id="rId13"/>
    <p:sldId id="278" r:id="rId14"/>
    <p:sldId id="288" r:id="rId15"/>
    <p:sldId id="280" r:id="rId16"/>
    <p:sldId id="281" r:id="rId17"/>
    <p:sldId id="282" r:id="rId18"/>
    <p:sldId id="285" r:id="rId19"/>
    <p:sldId id="290" r:id="rId20"/>
    <p:sldId id="283" r:id="rId21"/>
    <p:sldId id="284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FE4A8-5311-4ECD-A212-C62E5C1826CC}" type="datetimeFigureOut">
              <a:rPr lang="ru-RU" smtClean="0"/>
              <a:pPr/>
              <a:t>28.05.2020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EB804-D98B-4CA1-9549-5DF01241D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FE4A8-5311-4ECD-A212-C62E5C1826CC}" type="datetimeFigureOut">
              <a:rPr lang="ru-RU" smtClean="0"/>
              <a:pPr/>
              <a:t>28.05.2020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EB804-D98B-4CA1-9549-5DF01241D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FE4A8-5311-4ECD-A212-C62E5C1826CC}" type="datetimeFigureOut">
              <a:rPr lang="ru-RU" smtClean="0"/>
              <a:pPr/>
              <a:t>28.05.2020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EB804-D98B-4CA1-9549-5DF01241D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FE4A8-5311-4ECD-A212-C62E5C1826CC}" type="datetimeFigureOut">
              <a:rPr lang="ru-RU" smtClean="0"/>
              <a:pPr/>
              <a:t>28.05.2020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EB804-D98B-4CA1-9549-5DF01241D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FE4A8-5311-4ECD-A212-C62E5C1826CC}" type="datetimeFigureOut">
              <a:rPr lang="ru-RU" smtClean="0"/>
              <a:pPr/>
              <a:t>28.05.2020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EB804-D98B-4CA1-9549-5DF01241D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FE4A8-5311-4ECD-A212-C62E5C1826CC}" type="datetimeFigureOut">
              <a:rPr lang="ru-RU" smtClean="0"/>
              <a:pPr/>
              <a:t>28.05.2020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EB804-D98B-4CA1-9549-5DF01241D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FE4A8-5311-4ECD-A212-C62E5C1826CC}" type="datetimeFigureOut">
              <a:rPr lang="ru-RU" smtClean="0"/>
              <a:pPr/>
              <a:t>28.05.2020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EB804-D98B-4CA1-9549-5DF01241D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FE4A8-5311-4ECD-A212-C62E5C1826CC}" type="datetimeFigureOut">
              <a:rPr lang="ru-RU" smtClean="0"/>
              <a:pPr/>
              <a:t>28.05.2020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EB804-D98B-4CA1-9549-5DF01241D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FE4A8-5311-4ECD-A212-C62E5C1826CC}" type="datetimeFigureOut">
              <a:rPr lang="ru-RU" smtClean="0"/>
              <a:pPr/>
              <a:t>28.05.2020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EB804-D98B-4CA1-9549-5DF01241D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FE4A8-5311-4ECD-A212-C62E5C1826CC}" type="datetimeFigureOut">
              <a:rPr lang="ru-RU" smtClean="0"/>
              <a:pPr/>
              <a:t>28.05.2020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EB804-D98B-4CA1-9549-5DF01241D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3EFE4A8-5311-4ECD-A212-C62E5C1826CC}" type="datetimeFigureOut">
              <a:rPr lang="ru-RU" smtClean="0"/>
              <a:pPr/>
              <a:t>28.05.2020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BEB804-D98B-4CA1-9549-5DF01241D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EFE4A8-5311-4ECD-A212-C62E5C1826CC}" type="datetimeFigureOut">
              <a:rPr lang="ru-RU" smtClean="0"/>
              <a:pPr/>
              <a:t>28.05.2020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BEB804-D98B-4CA1-9549-5DF01241DC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gif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video" Target="file:///C:\Users\almaz-2018\Desktop\&#1041;&#1077;&#1083;&#1082;&#1080;%20&#1085;&#1072;%20&#1082;&#1086;&#1085;&#1082;&#1091;&#1088;&#1084;&#1089;\&#1042;&#1086;&#1087;&#1088;&#1086;&#1089;%20&#1086;&#1090;%20&#1102;&#1085;&#1086;&#1075;&#1086;%20&#1093;&#1080;&#1084;&#1080;&#1082;&#1072;.mp4" TargetMode="External"/><Relationship Id="rId1" Type="http://schemas.microsoft.com/office/2007/relationships/media" Target="file:///C:\Users\almaz-2018\Desktop\&#1041;&#1077;&#1083;&#1082;&#1080;%20&#1085;&#1072;%20&#1082;&#1086;&#1085;&#1082;&#1091;&#1088;&#1084;&#1089;\&#1042;&#1086;&#1087;&#1088;&#1086;&#1089;%20&#1086;&#1090;%20&#1102;&#1085;&#1086;&#1075;&#1086;%20&#1093;&#1080;&#1084;&#1080;&#1082;&#1072;.mp4" TargetMode="External"/><Relationship Id="rId4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s://drive.google.com/drive/u/1/folders/1rO9nDSBZJuF7DsQ1Mhq2Eerjf2rdL5uD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937828" y="4797152"/>
            <a:ext cx="7772400" cy="1470025"/>
          </a:xfrm>
        </p:spPr>
        <p:txBody>
          <a:bodyPr>
            <a:noAutofit/>
          </a:bodyPr>
          <a:lstStyle/>
          <a:p>
            <a:r>
              <a:rPr lang="ru-RU" sz="3600" i="1" dirty="0"/>
              <a:t>Презентация к уроку по учебному предмету </a:t>
            </a:r>
            <a:r>
              <a:rPr lang="ru-RU" sz="3600" i="1" dirty="0" smtClean="0"/>
              <a:t>«Химия» </a:t>
            </a:r>
            <a:r>
              <a:rPr lang="ru-RU" sz="3600" i="1" dirty="0"/>
              <a:t>в </a:t>
            </a:r>
            <a:r>
              <a:rPr lang="ru-RU" sz="3600" i="1" dirty="0" smtClean="0"/>
              <a:t>10-ом </a:t>
            </a:r>
            <a:r>
              <a:rPr lang="ru-RU" sz="3600" i="1" dirty="0"/>
              <a:t>классе на тему </a:t>
            </a:r>
            <a:r>
              <a:rPr lang="ru-RU" sz="3600" i="1" dirty="0" smtClean="0"/>
              <a:t>«Белки»</a:t>
            </a:r>
            <a:endParaRPr lang="ru-RU" sz="36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259632" y="387309"/>
            <a:ext cx="7128792" cy="1752600"/>
          </a:xfrm>
        </p:spPr>
        <p:txBody>
          <a:bodyPr>
            <a:noAutofit/>
          </a:bodyPr>
          <a:lstStyle/>
          <a:p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Думолакас Дина Харасаментоновна, 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учитель химии, </a:t>
            </a:r>
          </a:p>
          <a:p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«МКОУ СОШ № 5 г. Алзамай» </a:t>
            </a:r>
            <a:r>
              <a:rPr lang="ru-RU" sz="3600" dirty="0" err="1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Нижнеудинского</a:t>
            </a:r>
            <a:r>
              <a:rPr lang="ru-RU" sz="3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района Иркутской области</a:t>
            </a:r>
            <a:endParaRPr lang="ru-RU" sz="3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05190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57290" y="214290"/>
            <a:ext cx="6800840" cy="1725626"/>
          </a:xfrm>
        </p:spPr>
        <p:txBody>
          <a:bodyPr>
            <a:normAutofit/>
          </a:bodyPr>
          <a:lstStyle/>
          <a:p>
            <a:r>
              <a:rPr lang="ru-RU" dirty="0" smtClean="0"/>
              <a:t>Мини-игра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2530" name="Picture 2" descr="http://aeslib.ru/wp-content/uploads/2017/09/maxresdefault-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1428736"/>
            <a:ext cx="9144000" cy="542926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90005"/>
          </a:xfrm>
        </p:spPr>
        <p:txBody>
          <a:bodyPr/>
          <a:lstStyle/>
          <a:p>
            <a:r>
              <a:rPr lang="ru-RU" dirty="0" smtClean="0"/>
              <a:t>Вопрос от…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868144" y="1182453"/>
            <a:ext cx="2736304" cy="3629000"/>
          </a:xfrm>
        </p:spPr>
        <p:txBody>
          <a:bodyPr>
            <a:normAutofit lnSpcReduction="10000"/>
          </a:bodyPr>
          <a:lstStyle/>
          <a:p>
            <a:r>
              <a:rPr lang="ru-RU" b="1" dirty="0"/>
              <a:t>Что происходит при окрашивании волос или химической завивке?</a:t>
            </a:r>
          </a:p>
          <a:p>
            <a:endParaRPr lang="ru-RU" dirty="0"/>
          </a:p>
        </p:txBody>
      </p:sp>
      <p:pic>
        <p:nvPicPr>
          <p:cNvPr id="4" name="Picture 2" descr="https://econet.ru/media/559/kindeditor/image/201305/201305031757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1" y="1268761"/>
            <a:ext cx="5184576" cy="3456384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971600" y="5229200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buNone/>
            </a:pPr>
            <a:r>
              <a:rPr lang="ru-RU" sz="2400" b="1" dirty="0"/>
              <a:t>ОТВЕТ: </a:t>
            </a:r>
            <a:r>
              <a:rPr lang="ru-RU" sz="2400" dirty="0"/>
              <a:t/>
            </a:r>
            <a:br>
              <a:rPr lang="ru-RU" sz="2400" dirty="0"/>
            </a:br>
            <a:endParaRPr lang="ru-RU" sz="2400" dirty="0"/>
          </a:p>
          <a:p>
            <a:pPr algn="ctr">
              <a:buNone/>
            </a:pPr>
            <a:r>
              <a:rPr lang="ru-RU" sz="2400" dirty="0"/>
              <a:t>денатурация</a:t>
            </a:r>
          </a:p>
        </p:txBody>
      </p:sp>
      <p:pic>
        <p:nvPicPr>
          <p:cNvPr id="6" name="Picture 4" descr="http://www.gifki.org/data/media/335/parikmakher-animatsionnaya-kartinka-0077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042298" y="3934097"/>
            <a:ext cx="2161950" cy="292155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Вопрос от юного химика</a:t>
            </a:r>
            <a:endParaRPr lang="ru-RU" dirty="0"/>
          </a:p>
        </p:txBody>
      </p:sp>
      <p:pic>
        <p:nvPicPr>
          <p:cNvPr id="6" name="Вопрос от юного химика.mp4">
            <a:hlinkClick r:id="" action="ppaction://media"/>
          </p:cNvPr>
          <p:cNvPicPr>
            <a:picLocks noGrp="1" noChangeAspect="1"/>
          </p:cNvPicPr>
          <p:nvPr>
            <p:ph idx="1"/>
            <a:videoFile r:link="rId2"/>
            <p:extLst>
              <p:ext uri="{DAA4B4D4-6D71-4841-9C94-3DE7FCFB9230}">
                <p14:media xmlns:p14="http://schemas.microsoft.com/office/powerpoint/2010/main" r:link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1275143"/>
            <a:ext cx="9144000" cy="5582857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642918"/>
            <a:ext cx="8229600" cy="4525963"/>
          </a:xfrm>
        </p:spPr>
        <p:txBody>
          <a:bodyPr>
            <a:noAutofit/>
          </a:bodyPr>
          <a:lstStyle/>
          <a:p>
            <a:r>
              <a:rPr lang="ru-RU" sz="4000" i="1" dirty="0" smtClean="0"/>
              <a:t>Ионы тяжелых металлов, попавшие в организм, в желудочно-кишечном тракте связываются с белками в нерастворимые соли и выводятся наружу, не успев причинить вреда (вызвать денатурацию) белкам, из которых построен организм человека</a:t>
            </a:r>
            <a:endParaRPr lang="ru-RU" sz="4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s://sevastopol.5iz5.ru/artimg/images/drop-over-the-flask%20%281%29%281%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88224" y="1988840"/>
            <a:ext cx="2335188" cy="15567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/>
              <a:t>Лабораторная работа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142984"/>
            <a:ext cx="8229600" cy="5382360"/>
          </a:xfrm>
        </p:spPr>
        <p:txBody>
          <a:bodyPr>
            <a:normAutofit fontScale="70000" lnSpcReduction="20000"/>
          </a:bodyPr>
          <a:lstStyle/>
          <a:p>
            <a:endParaRPr lang="ru-RU" dirty="0" smtClean="0"/>
          </a:p>
          <a:p>
            <a:r>
              <a:rPr lang="ru-RU" dirty="0" err="1" smtClean="0">
                <a:solidFill>
                  <a:schemeClr val="bg1"/>
                </a:solidFill>
              </a:rPr>
              <a:t>Ма</a:t>
            </a:r>
            <a:r>
              <a:rPr lang="ru-RU" dirty="0" err="1"/>
              <a:t>Качественные</a:t>
            </a:r>
            <a:r>
              <a:rPr lang="ru-RU" dirty="0"/>
              <a:t> реакции на белки– это реакции,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позволяющие </a:t>
            </a:r>
            <a:r>
              <a:rPr lang="ru-RU" dirty="0"/>
              <a:t>доказать наличие белка в среде, </a:t>
            </a:r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растворе</a:t>
            </a:r>
            <a:r>
              <a:rPr lang="ru-RU" dirty="0"/>
              <a:t>.</a:t>
            </a:r>
          </a:p>
          <a:p>
            <a:r>
              <a:rPr lang="ru-RU" b="1" dirty="0" err="1"/>
              <a:t>Биуретовая</a:t>
            </a:r>
            <a:r>
              <a:rPr lang="ru-RU" b="1" dirty="0"/>
              <a:t> реакция </a:t>
            </a:r>
            <a:endParaRPr lang="ru-RU" dirty="0"/>
          </a:p>
          <a:p>
            <a:r>
              <a:rPr lang="ru-RU" b="1" dirty="0"/>
              <a:t>(качественна реакция  присутствие белка)</a:t>
            </a:r>
            <a:endParaRPr lang="ru-RU" dirty="0"/>
          </a:p>
          <a:p>
            <a:r>
              <a:rPr lang="ru-RU" dirty="0"/>
              <a:t>Порядок выполнения работы.</a:t>
            </a:r>
          </a:p>
          <a:p>
            <a:r>
              <a:rPr lang="ru-RU" dirty="0"/>
              <a:t>1. В пробирку налить раствор белка.</a:t>
            </a:r>
          </a:p>
          <a:p>
            <a:r>
              <a:rPr lang="ru-RU" dirty="0"/>
              <a:t>2. Добавить равный объем  раствора </a:t>
            </a:r>
            <a:r>
              <a:rPr lang="ru-RU" u="sng" dirty="0"/>
              <a:t>гидроксида натрия</a:t>
            </a:r>
            <a:r>
              <a:rPr lang="ru-RU" dirty="0"/>
              <a:t> (</a:t>
            </a:r>
            <a:r>
              <a:rPr lang="ru-RU" dirty="0" err="1"/>
              <a:t>NaOH</a:t>
            </a:r>
            <a:r>
              <a:rPr lang="ru-RU" dirty="0"/>
              <a:t>) щелочи.</a:t>
            </a:r>
          </a:p>
          <a:p>
            <a:r>
              <a:rPr lang="ru-RU" dirty="0"/>
              <a:t>2. Затем 2-3 капли раствора </a:t>
            </a:r>
            <a:r>
              <a:rPr lang="ru-RU" u="sng" dirty="0"/>
              <a:t>сульфата меди</a:t>
            </a:r>
            <a:r>
              <a:rPr lang="ru-RU" dirty="0"/>
              <a:t> (CuSO</a:t>
            </a:r>
            <a:r>
              <a:rPr lang="ru-RU" baseline="-25000" dirty="0"/>
              <a:t>4</a:t>
            </a:r>
            <a:r>
              <a:rPr lang="ru-RU" dirty="0"/>
              <a:t>) разбавленного, почти бесцветного раствора медного купороса.</a:t>
            </a:r>
          </a:p>
          <a:p>
            <a:r>
              <a:rPr lang="ru-RU" dirty="0"/>
              <a:t>При положительной реакции появляется фиолетовая окраска с красным либо синим оттенком.</a:t>
            </a:r>
          </a:p>
          <a:p>
            <a:r>
              <a:rPr lang="ru-RU" dirty="0"/>
              <a:t>Вывод: </a:t>
            </a:r>
            <a:r>
              <a:rPr lang="ru-RU" i="1" dirty="0"/>
              <a:t>В пробирке мы видим наличие белка.</a:t>
            </a:r>
            <a:endParaRPr lang="ru-RU" dirty="0"/>
          </a:p>
          <a:p>
            <a:r>
              <a:rPr lang="ru-RU" dirty="0" err="1" smtClean="0">
                <a:solidFill>
                  <a:schemeClr val="bg1"/>
                </a:solidFill>
              </a:rPr>
              <a:t>ршрутный</a:t>
            </a:r>
            <a:r>
              <a:rPr lang="ru-RU" dirty="0" smtClean="0">
                <a:solidFill>
                  <a:schemeClr val="bg1"/>
                </a:solidFill>
              </a:rPr>
              <a:t> лист № 2.</a:t>
            </a:r>
            <a:endParaRPr lang="ru-RU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785794"/>
            <a:ext cx="8229600" cy="86834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Что происходит с белками при попадании в наш организм?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5143512"/>
            <a:ext cx="8229600" cy="1328734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Под действие соляной кислоты и ферментов белки подвергаются гидролизу.</a:t>
            </a:r>
          </a:p>
          <a:p>
            <a:endParaRPr lang="ru-RU" dirty="0"/>
          </a:p>
        </p:txBody>
      </p:sp>
      <p:pic>
        <p:nvPicPr>
          <p:cNvPr id="30723" name="Picture 3" descr="http://stomach.austpharma.com.ua/assets/images/articles/stomach-food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08" y="1643050"/>
            <a:ext cx="5143536" cy="343232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С. 233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ru-RU" dirty="0" smtClean="0"/>
              <a:t>Что такое гидролиз белка, объясните? </a:t>
            </a:r>
          </a:p>
          <a:p>
            <a:pPr algn="ctr"/>
            <a:endParaRPr lang="ru-RU" dirty="0" smtClean="0"/>
          </a:p>
          <a:p>
            <a:pPr algn="ctr">
              <a:buNone/>
            </a:pPr>
            <a:r>
              <a:rPr lang="ru-RU" dirty="0" smtClean="0"/>
              <a:t>Необратимый распад </a:t>
            </a:r>
            <a:r>
              <a:rPr lang="ru-RU" u="sng" dirty="0" smtClean="0"/>
              <a:t>первичной структуры </a:t>
            </a:r>
            <a:r>
              <a:rPr lang="ru-RU" dirty="0" smtClean="0"/>
              <a:t>белковых молекул до аминокислот и более простых белков.</a:t>
            </a:r>
          </a:p>
          <a:p>
            <a:endParaRPr lang="ru-RU" dirty="0"/>
          </a:p>
        </p:txBody>
      </p:sp>
      <p:pic>
        <p:nvPicPr>
          <p:cNvPr id="43010" name="Picture 2" descr="https://arhivurokov.ru/kopilka/uploads/user_file_5402cabe010b7/img_user_file_5402cabe010b7_8.jpg"/>
          <p:cNvPicPr>
            <a:picLocks noChangeAspect="1" noChangeArrowheads="1"/>
          </p:cNvPicPr>
          <p:nvPr/>
        </p:nvPicPr>
        <p:blipFill>
          <a:blip r:embed="rId2"/>
          <a:srcRect t="46423" b="17639"/>
          <a:stretch>
            <a:fillRect/>
          </a:stretch>
        </p:blipFill>
        <p:spPr bwMode="auto">
          <a:xfrm>
            <a:off x="1071538" y="4424376"/>
            <a:ext cx="6643734" cy="17907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430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71480"/>
            <a:ext cx="8229600" cy="1143008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Под воздействием уксусной кислоты или лимонной происходит частичный гидролиз белков.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885928"/>
            <a:ext cx="5614998" cy="4972072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Где данные знания можно применить в приготовлении блюд?</a:t>
            </a:r>
            <a:r>
              <a:rPr lang="ru-RU" i="1" dirty="0" smtClean="0"/>
              <a:t> </a:t>
            </a:r>
          </a:p>
          <a:p>
            <a:r>
              <a:rPr lang="ru-RU" dirty="0" smtClean="0"/>
              <a:t>Зачем маринуют мясо?</a:t>
            </a:r>
          </a:p>
          <a:p>
            <a:r>
              <a:rPr lang="ru-RU" i="1" dirty="0" smtClean="0"/>
              <a:t>Белки распадаются на поли – и дипептиды. В желудке под влиянием ферментов этот процесс продолжается и в итоге приводит к образованию аминокислот. Таким образом, маринование облегчает переваривание белка</a:t>
            </a:r>
            <a:endParaRPr lang="ru-RU" i="1" dirty="0"/>
          </a:p>
        </p:txBody>
      </p:sp>
      <p:pic>
        <p:nvPicPr>
          <p:cNvPr id="41986" name="Picture 2" descr="http://sponsorman.ru/ANIMASHKI/fale/008usj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69405" y="1785926"/>
            <a:ext cx="3374595" cy="22860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57166"/>
            <a:ext cx="8229600" cy="5768997"/>
          </a:xfrm>
        </p:spPr>
        <p:txBody>
          <a:bodyPr>
            <a:normAutofit lnSpcReduction="10000"/>
          </a:bodyPr>
          <a:lstStyle/>
          <a:p>
            <a:r>
              <a:rPr lang="ru-RU" b="1" dirty="0" smtClean="0"/>
              <a:t>Почему продукты </a:t>
            </a:r>
            <a:r>
              <a:rPr lang="ru-RU" b="1" i="1" dirty="0" smtClean="0"/>
              <a:t>прошедшие тепловую обработку и частичный гидролиз лучше усваиваются?</a:t>
            </a:r>
          </a:p>
          <a:p>
            <a:endParaRPr lang="ru-RU" dirty="0" smtClean="0"/>
          </a:p>
          <a:p>
            <a:pPr lvl="0"/>
            <a:r>
              <a:rPr lang="ru-RU" dirty="0" smtClean="0"/>
              <a:t>Продукты размягчаются, легче разжевываются и смачиваются пищеварительными соками</a:t>
            </a:r>
          </a:p>
          <a:p>
            <a:pPr lvl="0"/>
            <a:r>
              <a:rPr lang="ru-RU" dirty="0" smtClean="0"/>
              <a:t>Белки при нагревании денатурируют и легче перевариваются</a:t>
            </a:r>
          </a:p>
          <a:p>
            <a:pPr lvl="0"/>
            <a:r>
              <a:rPr lang="ru-RU" dirty="0" smtClean="0"/>
              <a:t>Гидролиз белков способствует облегчению переваривания белка.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yoga73.ru/images/stories/vopros.gif"/>
          <p:cNvPicPr>
            <a:picLocks noChangeAspect="1" noChangeArrowheads="1"/>
          </p:cNvPicPr>
          <p:nvPr/>
        </p:nvPicPr>
        <p:blipFill>
          <a:blip r:embed="rId2"/>
          <a:srcRect l="27739" r="28205"/>
          <a:stretch>
            <a:fillRect/>
          </a:stretch>
        </p:blipFill>
        <p:spPr bwMode="auto">
          <a:xfrm>
            <a:off x="5286348" y="928670"/>
            <a:ext cx="3857652" cy="5363201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58" y="2214554"/>
            <a:ext cx="7772400" cy="1470025"/>
          </a:xfrm>
        </p:spPr>
        <p:txBody>
          <a:bodyPr>
            <a:normAutofit fontScale="90000"/>
          </a:bodyPr>
          <a:lstStyle/>
          <a:p>
            <a:pPr algn="l"/>
            <a:r>
              <a:rPr lang="ru-RU" sz="5400" b="1" dirty="0" smtClean="0"/>
              <a:t>Вопрос </a:t>
            </a:r>
            <a:br>
              <a:rPr lang="ru-RU" sz="5400" b="1" dirty="0" smtClean="0"/>
            </a:br>
            <a:r>
              <a:rPr lang="ru-RU" sz="5400" b="1" dirty="0" smtClean="0"/>
              <a:t>      «на засыпку»…</a:t>
            </a:r>
            <a:endParaRPr lang="ru-RU" sz="54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www.promgidroponica.ru/image/catalog/images/MGU/Prochee/2219840784(1)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34132" y="1071546"/>
            <a:ext cx="9178132" cy="5191381"/>
          </a:xfrm>
          <a:prstGeom prst="rect">
            <a:avLst/>
          </a:prstGeom>
          <a:noFill/>
        </p:spPr>
      </p:pic>
      <p:pic>
        <p:nvPicPr>
          <p:cNvPr id="5" name="Picture 2" descr="https://cdn.pixabay.com/photo/2017/05/24/19/49/egg-2341418_64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4400" y="140376"/>
            <a:ext cx="8172400" cy="6129300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5868144" y="680495"/>
            <a:ext cx="2520280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Тема урока: </a:t>
            </a:r>
            <a:r>
              <a:rPr lang="ru-RU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44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Белки</a:t>
            </a:r>
            <a:endParaRPr lang="ru-RU" sz="4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1285860"/>
            <a:ext cx="8001056" cy="714380"/>
          </a:xfrm>
        </p:spPr>
        <p:txBody>
          <a:bodyPr>
            <a:normAutofit fontScale="90000"/>
          </a:bodyPr>
          <a:lstStyle/>
          <a:p>
            <a:r>
              <a:rPr lang="ru-RU" sz="4000" b="1" i="1" dirty="0" smtClean="0"/>
              <a:t>Почему при тепловой обработке мяса и рыбы происходит уменьшение массы готовой продукции?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2500306"/>
            <a:ext cx="8229600" cy="4357695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Под действием температуры происходит изменение вторичной, третичной и четвертичной структур белковой молекулы (денатурация). Первичная структура, а, следовательно, и химический состав белка не меняются. При денатурации белки теряют влагу (разрушаются водородные связи), что приводит к уменьшению массы готового продукта.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0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Домашнее задание</a:t>
            </a:r>
            <a:r>
              <a:rPr lang="ru-RU" dirty="0" smtClean="0"/>
              <a:t> 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5732473"/>
            <a:ext cx="8229600" cy="1125527"/>
          </a:xfrm>
        </p:spPr>
        <p:txBody>
          <a:bodyPr/>
          <a:lstStyle/>
          <a:p>
            <a:r>
              <a:rPr lang="ru-RU" dirty="0" smtClean="0"/>
              <a:t>Повторить  параграф 27, стр. 234 упр.7,8,10.</a:t>
            </a:r>
          </a:p>
          <a:p>
            <a:endParaRPr lang="ru-RU" dirty="0"/>
          </a:p>
        </p:txBody>
      </p:sp>
      <p:pic>
        <p:nvPicPr>
          <p:cNvPr id="4" name="Picture 2" descr="http://fonday.ru/images/tmp/15/3/original/15380zBKugrsUCQecJDwoZWOPSyGXv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785794"/>
            <a:ext cx="7492318" cy="4682699"/>
          </a:xfrm>
          <a:prstGeom prst="rect">
            <a:avLst/>
          </a:prstGeom>
          <a:noFill/>
        </p:spPr>
      </p:pic>
      <p:pic>
        <p:nvPicPr>
          <p:cNvPr id="5" name="Picture 4" descr="http://artcriminalist.com/wp-content/uploads/2015/05/%D1%83%D0%B4%D0%B8%D0%B2%D0%BB%D0%B5%D0%BD%D0%B8%D0%B5.%D0%BC%D0%BE%D0%B5%D0%B3%D0%BE.%D0%B7%D0%B0%D0%BC%D0%B0.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3697" y="-18338"/>
            <a:ext cx="9177697" cy="6525344"/>
          </a:xfrm>
          <a:prstGeom prst="rect">
            <a:avLst/>
          </a:prstGeom>
          <a:noFill/>
        </p:spPr>
      </p:pic>
      <p:sp>
        <p:nvSpPr>
          <p:cNvPr id="6" name="Прямоугольник 5"/>
          <p:cNvSpPr/>
          <p:nvPr/>
        </p:nvSpPr>
        <p:spPr>
          <a:xfrm>
            <a:off x="0" y="3033860"/>
            <a:ext cx="3901068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5400" b="1" dirty="0"/>
              <a:t>Что я узнал?</a:t>
            </a:r>
            <a:endParaRPr lang="ru-RU" sz="54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  <p:bldP spid="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u="sng" dirty="0" smtClean="0"/>
              <a:t>Что мы должны изучить?</a:t>
            </a:r>
            <a:endParaRPr lang="ru-RU" u="sng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85720" y="1714488"/>
            <a:ext cx="8229600" cy="4525963"/>
          </a:xfrm>
        </p:spPr>
        <p:txBody>
          <a:bodyPr/>
          <a:lstStyle/>
          <a:p>
            <a:r>
              <a:rPr lang="ru-RU" dirty="0" smtClean="0"/>
              <a:t>1. Строение </a:t>
            </a:r>
          </a:p>
          <a:p>
            <a:r>
              <a:rPr lang="ru-RU" dirty="0" smtClean="0"/>
              <a:t>2. Свойства</a:t>
            </a:r>
          </a:p>
          <a:p>
            <a:r>
              <a:rPr lang="ru-RU" dirty="0" smtClean="0"/>
              <a:t>3. Структура</a:t>
            </a:r>
          </a:p>
          <a:p>
            <a:r>
              <a:rPr lang="ru-RU" dirty="0" smtClean="0"/>
              <a:t>4. Функции</a:t>
            </a:r>
            <a:endParaRPr lang="ru-RU" dirty="0"/>
          </a:p>
        </p:txBody>
      </p:sp>
      <p:sp>
        <p:nvSpPr>
          <p:cNvPr id="13314" name="AutoShape 2" descr="https://konspekta.net/vikidalka/baza2/26385515500.files/image002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3316" name="Picture 4" descr="https://konspekta.net/vikidalka/baza2/26385515500.files/image002.jpg"/>
          <p:cNvPicPr>
            <a:picLocks noChangeAspect="1" noChangeArrowheads="1"/>
          </p:cNvPicPr>
          <p:nvPr/>
        </p:nvPicPr>
        <p:blipFill>
          <a:blip r:embed="rId2"/>
          <a:srcRect t="15942"/>
          <a:stretch>
            <a:fillRect/>
          </a:stretch>
        </p:blipFill>
        <p:spPr bwMode="auto">
          <a:xfrm>
            <a:off x="3065542" y="1643050"/>
            <a:ext cx="6078458" cy="45005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285992"/>
            <a:ext cx="8229600" cy="1143000"/>
          </a:xfrm>
        </p:spPr>
        <p:txBody>
          <a:bodyPr>
            <a:noAutofit/>
          </a:bodyPr>
          <a:lstStyle/>
          <a:p>
            <a:r>
              <a:rPr lang="ru-RU" sz="8800" dirty="0" smtClean="0"/>
              <a:t>ЖИЗНЬ = БЕЛКИ ?</a:t>
            </a:r>
            <a:endParaRPr lang="ru-RU" sz="8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195736" y="4077072"/>
            <a:ext cx="6465373" cy="206210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b="1" dirty="0"/>
              <a:t>Жизнь – это способ существования белковых тел</a:t>
            </a: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/>
            </a:r>
            <a:br>
              <a:rPr lang="ru-RU" sz="3200" dirty="0"/>
            </a:br>
            <a:r>
              <a:rPr lang="ru-RU" sz="3200" i="1" dirty="0"/>
              <a:t>Фридрих Энгельс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5403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Функции белков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Перейдите по ссылке: </a:t>
            </a:r>
            <a:r>
              <a:rPr lang="en-US" dirty="0">
                <a:hlinkClick r:id="rId2"/>
              </a:rPr>
              <a:t>https://</a:t>
            </a:r>
            <a:r>
              <a:rPr lang="en-US" dirty="0" smtClean="0">
                <a:hlinkClick r:id="rId2"/>
              </a:rPr>
              <a:t>drive.google.com/drive/u/1/folders/1rO9nDSBZJuF7DsQ1Mhq2Eerjf2rdL5uD</a:t>
            </a:r>
            <a:r>
              <a:rPr lang="ru-RU" dirty="0" smtClean="0"/>
              <a:t> </a:t>
            </a:r>
          </a:p>
          <a:p>
            <a:r>
              <a:rPr lang="ru-RU" dirty="0" smtClean="0"/>
              <a:t>Перечислите функции белков.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/>
              <a:t>Карточка 1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2188839"/>
          </a:xfrm>
        </p:spPr>
        <p:txBody>
          <a:bodyPr>
            <a:normAutofit fontScale="85000" lnSpcReduction="10000"/>
          </a:bodyPr>
          <a:lstStyle/>
          <a:p>
            <a:r>
              <a:rPr lang="ru-RU" b="1" dirty="0" smtClean="0"/>
              <a:t>Виноград, Мясо, Рыба, Молоко, Горох, Крыжовник, Абрикос, Яйцо, Соя, Бобы, Капуста</a:t>
            </a:r>
            <a:endParaRPr lang="ru-RU" dirty="0" smtClean="0"/>
          </a:p>
          <a:p>
            <a:r>
              <a:rPr lang="ru-RU" dirty="0" smtClean="0"/>
              <a:t>Назовите  источники белка? Классифицируйте белки на 2 группы (животного происхождения и растительного)</a:t>
            </a:r>
          </a:p>
          <a:p>
            <a:endParaRPr lang="ru-RU" dirty="0"/>
          </a:p>
        </p:txBody>
      </p:sp>
      <p:graphicFrame>
        <p:nvGraphicFramePr>
          <p:cNvPr id="4" name="Содержимое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05733798"/>
              </p:ext>
            </p:extLst>
          </p:nvPr>
        </p:nvGraphicFramePr>
        <p:xfrm>
          <a:off x="823895" y="3573016"/>
          <a:ext cx="7848872" cy="3184038"/>
        </p:xfrm>
        <a:graphic>
          <a:graphicData uri="http://schemas.openxmlformats.org/drawingml/2006/table">
            <a:tbl>
              <a:tblPr/>
              <a:tblGrid>
                <a:gridCol w="392443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9244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06134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Животные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b="1" dirty="0">
                          <a:latin typeface="Times New Roman"/>
                          <a:ea typeface="Calibri"/>
                          <a:cs typeface="Times New Roman"/>
                        </a:rPr>
                        <a:t>Растительные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06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Мясо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Соя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306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>
                          <a:latin typeface="Times New Roman"/>
                          <a:ea typeface="Calibri"/>
                          <a:cs typeface="Times New Roman"/>
                        </a:rPr>
                        <a:t>Рыба</a:t>
                      </a:r>
                      <a:endParaRPr lang="ru-RU" sz="200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Бобы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306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Молоко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Горох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3067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ru-RU" sz="2000" dirty="0">
                          <a:latin typeface="Times New Roman"/>
                          <a:ea typeface="Calibri"/>
                          <a:cs typeface="Times New Roman"/>
                        </a:rPr>
                        <a:t>Яйцо </a:t>
                      </a:r>
                      <a:endParaRPr lang="ru-RU" sz="20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ru-RU" sz="2000" dirty="0">
                        <a:latin typeface="Times New Roman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562074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Карточка №2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858385"/>
            <a:ext cx="8229600" cy="2714631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1.Белки это биополимеры или нет</a:t>
            </a:r>
          </a:p>
          <a:p>
            <a:r>
              <a:rPr lang="ru-RU" dirty="0" smtClean="0"/>
              <a:t>2.Мономерами белков являются…………(закончите)</a:t>
            </a:r>
          </a:p>
          <a:p>
            <a:r>
              <a:rPr lang="ru-RU" dirty="0" smtClean="0"/>
              <a:t>3.Сколько основных природных аминокислот?</a:t>
            </a:r>
          </a:p>
        </p:txBody>
      </p:sp>
      <p:pic>
        <p:nvPicPr>
          <p:cNvPr id="4" name="Picture 2" descr="http://nashashcola.ru/wp-content/uploads/2013/09/Integrirovannyj_urok-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627784" y="3284984"/>
            <a:ext cx="6383407" cy="340070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0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С. 232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229600" cy="4525963"/>
          </a:xfrm>
        </p:spPr>
        <p:txBody>
          <a:bodyPr/>
          <a:lstStyle/>
          <a:p>
            <a:r>
              <a:rPr lang="ru-RU" i="1" dirty="0" smtClean="0"/>
              <a:t>Что такое денатурация? Сохраняется ли первичная структура?- </a:t>
            </a:r>
            <a:endParaRPr lang="ru-RU" dirty="0"/>
          </a:p>
        </p:txBody>
      </p:sp>
      <p:pic>
        <p:nvPicPr>
          <p:cNvPr id="36866" name="Picture 2" descr="https://infoeda.com/wp-content/uploads/2017/05/Kak_varit_yajca_v_meshochek_%D0%9A%D0%B0%D0%BA-%D0%B2%D0%B0%D1%80%D0%B8%D1%82%D1%8C-%D1%8F%D0%B9%D1%86%D0%B0-%D0%B2-%D0%BC%D0%B5%D1%88%D0%BE%D1%87%D0%B5%D0%BA-768x5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828800" y="1981199"/>
            <a:ext cx="7315200" cy="48768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u="sng" dirty="0" smtClean="0"/>
              <a:t>Лабораторная работа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71472" y="857232"/>
            <a:ext cx="8229600" cy="5812128"/>
          </a:xfrm>
        </p:spPr>
        <p:txBody>
          <a:bodyPr>
            <a:normAutofit fontScale="47500" lnSpcReduction="20000"/>
          </a:bodyPr>
          <a:lstStyle/>
          <a:p>
            <a:r>
              <a:rPr lang="ru-RU" dirty="0" smtClean="0"/>
              <a:t>Маршрутный </a:t>
            </a:r>
            <a:r>
              <a:rPr lang="ru-RU" b="1" dirty="0"/>
              <a:t>Опыт №1. Денатурация </a:t>
            </a:r>
            <a:r>
              <a:rPr lang="ru-RU" b="1" dirty="0" smtClean="0"/>
              <a:t>белков</a:t>
            </a:r>
          </a:p>
          <a:p>
            <a:endParaRPr lang="ru-RU" dirty="0"/>
          </a:p>
          <a:p>
            <a:r>
              <a:rPr lang="ru-RU" i="1" dirty="0"/>
              <a:t>Этим опытом выясняем степень влияния различных факторов на денатурацию  растворимых белков.</a:t>
            </a:r>
            <a:endParaRPr lang="ru-RU" dirty="0"/>
          </a:p>
          <a:p>
            <a:r>
              <a:rPr lang="ru-RU" b="1" u="sng" dirty="0"/>
              <a:t>а) </a:t>
            </a:r>
            <a:r>
              <a:rPr lang="ru-RU" b="1" i="1" u="sng" dirty="0"/>
              <a:t>Денатурация белка этиловым спиртом</a:t>
            </a:r>
            <a:endParaRPr lang="ru-RU" dirty="0"/>
          </a:p>
          <a:p>
            <a:pPr lvl="0"/>
            <a:r>
              <a:rPr lang="ru-RU" i="1" dirty="0"/>
              <a:t>Химические реактивы: </a:t>
            </a:r>
            <a:r>
              <a:rPr lang="ru-RU" dirty="0"/>
              <a:t>яичный белок, этиловый спирт</a:t>
            </a:r>
          </a:p>
          <a:p>
            <a:r>
              <a:rPr lang="ru-RU" b="1" dirty="0"/>
              <a:t>Техника выполнения опыта:</a:t>
            </a:r>
            <a:endParaRPr lang="ru-RU" dirty="0"/>
          </a:p>
          <a:p>
            <a:r>
              <a:rPr lang="ru-RU" dirty="0"/>
              <a:t>В пробирку налейте яичный белок, добавьте этиловый спирт.</a:t>
            </a:r>
          </a:p>
          <a:p>
            <a:r>
              <a:rPr lang="ru-RU" b="1" dirty="0"/>
              <a:t>Наблюдения:</a:t>
            </a:r>
            <a:endParaRPr lang="ru-RU" dirty="0"/>
          </a:p>
          <a:p>
            <a:r>
              <a:rPr lang="ru-RU" b="1" dirty="0"/>
              <a:t>1.</a:t>
            </a:r>
            <a:r>
              <a:rPr lang="ru-RU" dirty="0"/>
              <a:t> Протекает ли процесс денатурации? </a:t>
            </a:r>
          </a:p>
          <a:p>
            <a:r>
              <a:rPr lang="ru-RU" dirty="0"/>
              <a:t>2.Добавьте в пробирку воды, встряхните. Происходит ли растворение хлопьев? </a:t>
            </a:r>
            <a:br>
              <a:rPr lang="ru-RU" dirty="0"/>
            </a:br>
            <a:r>
              <a:rPr lang="ru-RU" b="1" dirty="0"/>
              <a:t>3.</a:t>
            </a:r>
            <a:r>
              <a:rPr lang="ru-RU" dirty="0"/>
              <a:t> Объясните, чем обусловлено выпадение хлопьевидного осадка белка?</a:t>
            </a:r>
          </a:p>
          <a:p>
            <a:r>
              <a:rPr lang="ru-RU" b="1" i="1" u="sng" dirty="0"/>
              <a:t>б). Денатурация белка кипячением</a:t>
            </a:r>
            <a:endParaRPr lang="ru-RU" dirty="0"/>
          </a:p>
          <a:p>
            <a:pPr lvl="0"/>
            <a:r>
              <a:rPr lang="ru-RU" i="1" dirty="0"/>
              <a:t>Химические реактивы</a:t>
            </a:r>
            <a:r>
              <a:rPr lang="ru-RU" dirty="0"/>
              <a:t>: яичный белок</a:t>
            </a:r>
          </a:p>
          <a:p>
            <a:r>
              <a:rPr lang="ru-RU" b="1" dirty="0"/>
              <a:t>Техника выполнения опыта</a:t>
            </a:r>
            <a:endParaRPr lang="ru-RU" dirty="0"/>
          </a:p>
          <a:p>
            <a:pPr lvl="0"/>
            <a:r>
              <a:rPr lang="ru-RU" dirty="0"/>
              <a:t>В пробирку прилейте белок, нагрейте до кипения, соблюдая правила ТЕХНИКИ БЕЗОПАСНОСТИ.</a:t>
            </a:r>
          </a:p>
          <a:p>
            <a:pPr lvl="0"/>
            <a:r>
              <a:rPr lang="ru-RU" dirty="0"/>
              <a:t>Охладите содержимое пробирки.</a:t>
            </a:r>
          </a:p>
          <a:p>
            <a:pPr lvl="0"/>
            <a:r>
              <a:rPr lang="ru-RU" dirty="0"/>
              <a:t>Разбавьте раствор водой.</a:t>
            </a:r>
          </a:p>
          <a:p>
            <a:r>
              <a:rPr lang="ru-RU" b="1" dirty="0"/>
              <a:t>Наблюдения</a:t>
            </a:r>
            <a:endParaRPr lang="ru-RU" dirty="0"/>
          </a:p>
          <a:p>
            <a:r>
              <a:rPr lang="ru-RU" b="1" dirty="0"/>
              <a:t>1.</a:t>
            </a:r>
            <a:r>
              <a:rPr lang="ru-RU" dirty="0"/>
              <a:t> Что происходит с белком при нагревании? </a:t>
            </a:r>
          </a:p>
          <a:p>
            <a:r>
              <a:rPr lang="ru-RU" b="1" dirty="0"/>
              <a:t>2.</a:t>
            </a:r>
            <a:r>
              <a:rPr lang="ru-RU" dirty="0"/>
              <a:t> Почему раствор при нагревании мутнеет? </a:t>
            </a:r>
          </a:p>
          <a:p>
            <a:r>
              <a:rPr lang="ru-RU" b="1" dirty="0"/>
              <a:t>3.</a:t>
            </a:r>
            <a:r>
              <a:rPr lang="ru-RU" dirty="0"/>
              <a:t> Растворяется ли осадок в воде; если нет, то почему? </a:t>
            </a:r>
          </a:p>
          <a:p>
            <a:r>
              <a:rPr lang="ru-RU" dirty="0" smtClean="0"/>
              <a:t>лист № 1.</a:t>
            </a:r>
          </a:p>
        </p:txBody>
      </p:sp>
      <p:pic>
        <p:nvPicPr>
          <p:cNvPr id="34818" name="Picture 2" descr="http://topkin.ru/wp-content/uploads/2016/11/chto-takoe-himiya-800x6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77695" y="857232"/>
            <a:ext cx="2363754" cy="17728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252</TotalTime>
  <Words>444</Words>
  <Application>Microsoft Office PowerPoint</Application>
  <PresentationFormat>Экран (4:3)</PresentationFormat>
  <Paragraphs>97</Paragraphs>
  <Slides>21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5" baseType="lpstr">
      <vt:lpstr>Arial</vt:lpstr>
      <vt:lpstr>Calibri</vt:lpstr>
      <vt:lpstr>Times New Roman</vt:lpstr>
      <vt:lpstr>Тема Office</vt:lpstr>
      <vt:lpstr>Презентация к уроку по учебному предмету «Химия» в 10-ом классе на тему «Белки»</vt:lpstr>
      <vt:lpstr>Презентация PowerPoint</vt:lpstr>
      <vt:lpstr>Что мы должны изучить?</vt:lpstr>
      <vt:lpstr>ЖИЗНЬ = БЕЛКИ ?</vt:lpstr>
      <vt:lpstr>Функции белков</vt:lpstr>
      <vt:lpstr>Карточка 1 </vt:lpstr>
      <vt:lpstr>Карточка №2</vt:lpstr>
      <vt:lpstr>С. 232</vt:lpstr>
      <vt:lpstr>Лабораторная работа </vt:lpstr>
      <vt:lpstr>Мини-игра </vt:lpstr>
      <vt:lpstr>Вопрос от…</vt:lpstr>
      <vt:lpstr>Вопрос от юного химика</vt:lpstr>
      <vt:lpstr>Презентация PowerPoint</vt:lpstr>
      <vt:lpstr>Лабораторная работа </vt:lpstr>
      <vt:lpstr>Что происходит с белками при попадании в наш организм? </vt:lpstr>
      <vt:lpstr>С. 233</vt:lpstr>
      <vt:lpstr>Под воздействием уксусной кислоты или лимонной происходит частичный гидролиз белков.  </vt:lpstr>
      <vt:lpstr>Презентация PowerPoint</vt:lpstr>
      <vt:lpstr>Вопрос        «на засыпку»…</vt:lpstr>
      <vt:lpstr>Почему при тепловой обработке мяса и рыбы происходит уменьшение массы готовой продукции? </vt:lpstr>
      <vt:lpstr>Домашнее задание  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Пользователь Windows</cp:lastModifiedBy>
  <cp:revision>40</cp:revision>
  <dcterms:created xsi:type="dcterms:W3CDTF">2018-05-07T11:32:31Z</dcterms:created>
  <dcterms:modified xsi:type="dcterms:W3CDTF">2020-05-27T23:18:27Z</dcterms:modified>
</cp:coreProperties>
</file>