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12.jpeg" ContentType="image/jpeg"/>
  <Override PartName="/ppt/media/image7.jpeg" ContentType="image/jpeg"/>
  <Override PartName="/ppt/media/image3.jpeg" ContentType="image/jpeg"/>
  <Override PartName="/ppt/media/image11.png" ContentType="image/png"/>
  <Override PartName="/ppt/media/image6.png" ContentType="image/png"/>
  <Override PartName="/ppt/media/image4.jpeg" ContentType="image/jpeg"/>
  <Override PartName="/ppt/media/hdphoto1.wdp" ContentType="image/vnd.ms-photo"/>
  <Override PartName="/ppt/media/image5.gif" ContentType="image/gif"/>
  <Override PartName="/ppt/media/image8.jpeg" ContentType="image/jpeg"/>
  <Override PartName="/ppt/media/image9.png" ContentType="image/png"/>
  <Override PartName="/ppt/media/image13.jpeg" ContentType="image/jpeg"/>
  <Override PartName="/ppt/media/image10.jpeg" ContentType="image/jpeg"/>
  <Override PartName="/ppt/media/image14.jpeg" ContentType="image/jpeg"/>
  <Override PartName="/ppt/media/image15.png" ContentType="image/png"/>
  <Override PartName="/ppt/media/image16.png" ContentType="image/png"/>
  <Override PartName="/ppt/media/image17.jpeg" ContentType="image/jpeg"/>
  <Override PartName="/ppt/media/image18.jpeg" ContentType="image/jpeg"/>
  <Override PartName="/ppt/media/image19.jpeg" ContentType="image/jpe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9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6B3FA10-E633-4A4E-AB96-B2E85E8C1C52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24D266E-87E5-4A63-8A80-BF30AFF16F29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920" cy="3427920"/>
          </a:xfrm>
          <a:prstGeom prst="rect">
            <a:avLst/>
          </a:prstGeom>
          <a:ln w="0">
            <a:noFill/>
          </a:ln>
        </p:spPr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CE64BA7-5218-4880-A5C7-F99FF6A16562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920" cy="3427920"/>
          </a:xfrm>
          <a:prstGeom prst="rect">
            <a:avLst/>
          </a:prstGeom>
          <a:ln w="0">
            <a:noFill/>
          </a:ln>
        </p:spPr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F9C5DA-6011-410C-8D22-5FC6E1E22AC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370160" y="397620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48C8C7-D2E8-4B7A-B446-DD70E3FA448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180684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0EEB87-BDCD-464F-A6D0-E7F9EA6C601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1658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1946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1370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1658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1946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8B70A0-0C08-40C1-AE56-6A3591A0136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ED1ECBA-891F-4C9A-B57C-58FD3A1988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1370160" y="1149480"/>
            <a:ext cx="851760" cy="546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978B4E8-2ACA-4EAD-B236-2CA2DB46E4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85176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C367FCB-4C81-4EB3-802A-2895504B5E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8E5A990-ADC6-4EE3-ADD4-E923AC0658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97F4FB1-A7D7-4FDA-885B-58BB8B4FE30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1370160" y="247680"/>
            <a:ext cx="7312680" cy="579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9E57500-F572-4502-A7E0-842A0C17C4D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B235A01-C81F-4EBE-A3ED-4182BE1309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370160" y="1149480"/>
            <a:ext cx="851760" cy="546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0CAE9C-A7E6-43FC-963B-416B4BAC34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80684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3A483E-D9E3-460B-920B-671FCF0ADE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969FB84-1C7C-4555-A01B-305FC822FFA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1370160" y="397620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8378953-58CF-4616-993B-ECE5A8B7BA2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180684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A316616-7AB1-4D3D-AACC-9C11F324C6A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1658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1946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1370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/>
          </p:nvPr>
        </p:nvSpPr>
        <p:spPr>
          <a:xfrm>
            <a:off x="1658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/>
          </p:nvPr>
        </p:nvSpPr>
        <p:spPr>
          <a:xfrm>
            <a:off x="1946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637797B-2BB2-4C6F-8BEB-08775A02061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7668709-3DA8-4B62-9E09-F31D3AC800D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1370160" y="1149480"/>
            <a:ext cx="851760" cy="546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7FEE338-C829-48C3-A1A6-A856015053A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85176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F7025D4-B29E-40C1-A931-9B46F53A95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B85736B-AD4D-48F3-A0FE-5AAD5259D1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85AE7E9-A45B-47C5-A9CF-3870C0C8E78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85176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EB1CB2-9F62-416D-9D54-F924719B1F7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1370160" y="247680"/>
            <a:ext cx="7312680" cy="579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A14912D-EC2F-4F2A-9692-06B3EB1CA5D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2D6D14B-9039-4FCA-8611-27507D93F6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180684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ACD278D-1743-431B-82E6-B92536A6D6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0117EB0-1394-48AA-96FD-8BD3B8F71D0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1370160" y="397620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39D9738-3708-49AE-B45B-F6EE6EC92A7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180684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6C18E49-4315-4E5E-A643-9F8CCD26F86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1658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1946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/>
          </p:nvPr>
        </p:nvSpPr>
        <p:spPr>
          <a:xfrm>
            <a:off x="1370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/>
          </p:nvPr>
        </p:nvSpPr>
        <p:spPr>
          <a:xfrm>
            <a:off x="1658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/>
          </p:nvPr>
        </p:nvSpPr>
        <p:spPr>
          <a:xfrm>
            <a:off x="1946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D280B77-4029-4625-8F87-353B09D0F64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A1BAD8A-EA7C-4008-A3B8-54DA7E24FD9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1370160" y="1149480"/>
            <a:ext cx="851760" cy="546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0D81B92-0B78-4982-9DDF-3BBEA6F887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85176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6875C33-4333-4EC6-9F9D-ADDD3729F91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451A15-7EFD-4CCE-867F-EF079F6F57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DD21851-9D14-4746-A878-9F642760310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32FA4C2-31EC-49BA-86FD-922164B51AB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1370160" y="247680"/>
            <a:ext cx="7312680" cy="579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3087989-9AD3-4B48-AC60-C9697AF185E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A096BB2-D152-4F47-8906-939BADDEF40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180684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AD4D149-F214-4DCE-875C-62BE06B193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5BB3359-0BF9-488E-B9C0-4BD65B4D4C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1370160" y="397620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144E2A1-17B5-4339-B143-C6375011CF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/>
          </p:nvPr>
        </p:nvSpPr>
        <p:spPr>
          <a:xfrm>
            <a:off x="180684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C705F09-831E-4062-A7A6-A216162F61B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1658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1946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/>
          </p:nvPr>
        </p:nvSpPr>
        <p:spPr>
          <a:xfrm>
            <a:off x="1370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/>
          </p:nvPr>
        </p:nvSpPr>
        <p:spPr>
          <a:xfrm>
            <a:off x="1658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/>
          </p:nvPr>
        </p:nvSpPr>
        <p:spPr>
          <a:xfrm>
            <a:off x="1946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ADDC777-04D0-48A3-B5DD-1567A497F54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E32E018-A4E6-4A0E-B4D5-86319209441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081DD2-2541-44B1-9C58-84ABFC2466A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1370160" y="1149480"/>
            <a:ext cx="851760" cy="546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D41B64F-1253-4EFB-A2A0-46278B7725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85176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8CEC71F-D69A-40BF-97BF-57F1D8FEBB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6184FCA-3489-40B2-82E6-0D551484D00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8E15872-CED5-48CF-B92D-3FDF4C0779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1370160" y="247680"/>
            <a:ext cx="7312680" cy="579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24D918A-B0D4-43F4-A613-8080A12DFAC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374A586-22E7-4628-8D6A-4063E1BA2D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180684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91B9FFD-C291-4577-9069-2776A32B2A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E1F0674-8843-4E9A-9CD2-C9500A6B09C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1370160" y="397620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791C1D8-8BAA-4220-8D12-98AA31F784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/>
          </p:nvPr>
        </p:nvSpPr>
        <p:spPr>
          <a:xfrm>
            <a:off x="180684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0A74B31-2DA9-4AC8-BC65-323178176D7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370160" y="247680"/>
            <a:ext cx="7312680" cy="579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EEF5A7-316F-4539-A90C-E37F47D104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1658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1946160" y="182736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/>
          </p:nvPr>
        </p:nvSpPr>
        <p:spPr>
          <a:xfrm>
            <a:off x="1370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/>
          </p:nvPr>
        </p:nvSpPr>
        <p:spPr>
          <a:xfrm>
            <a:off x="1658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/>
          </p:nvPr>
        </p:nvSpPr>
        <p:spPr>
          <a:xfrm>
            <a:off x="1946160" y="3976200"/>
            <a:ext cx="2739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200EED6-83EB-4798-8430-AD5E26B4BC8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813948-D89A-4D2C-8D69-FF56FC14FD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1806840" y="397620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B21F54-93F6-406D-AFFF-1894765FED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37016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806840" y="1827360"/>
            <a:ext cx="41544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370160" y="3976200"/>
            <a:ext cx="851760" cy="19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F002EC-88E1-4689-9BEC-C13C56E4CF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2"/>
          <p:cNvGrpSpPr/>
          <p:nvPr/>
        </p:nvGrpSpPr>
        <p:grpSpPr>
          <a:xfrm>
            <a:off x="-3238560" y="0"/>
            <a:ext cx="11925360" cy="3808800"/>
            <a:chOff x="-3238560" y="0"/>
            <a:chExt cx="11925360" cy="3808800"/>
          </a:xfrm>
        </p:grpSpPr>
        <p:sp>
          <p:nvSpPr>
            <p:cNvPr id="1" name="AutoShape 3"/>
            <p:cNvSpPr/>
            <p:nvPr/>
          </p:nvSpPr>
          <p:spPr>
            <a:xfrm>
              <a:off x="-3238560" y="685800"/>
              <a:ext cx="4113720" cy="3123000"/>
            </a:xfrm>
            <a:custGeom>
              <a:avLst/>
              <a:gdLst>
                <a:gd name="textAreaLeft" fmla="*/ 0 w 4113720"/>
                <a:gd name="textAreaRight" fmla="*/ 4114440 w 4113720"/>
                <a:gd name="textAreaTop" fmla="*/ 0 h 3123000"/>
                <a:gd name="textAreaBottom" fmla="*/ 3123720 h 3123000"/>
              </a:gdLst>
              <a:ahLst/>
              <a:rect l="textAreaLeft" t="textAreaTop" r="textAreaRight" b="textAreaBottom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  <p:sp>
          <p:nvSpPr>
            <p:cNvPr id="2" name="AutoShape 4"/>
            <p:cNvSpPr/>
            <p:nvPr/>
          </p:nvSpPr>
          <p:spPr>
            <a:xfrm>
              <a:off x="-2425680" y="0"/>
              <a:ext cx="3093120" cy="3153240"/>
            </a:xfrm>
            <a:custGeom>
              <a:avLst/>
              <a:gdLst>
                <a:gd name="textAreaLeft" fmla="*/ 0 w 3093120"/>
                <a:gd name="textAreaRight" fmla="*/ 3093840 w 3093120"/>
                <a:gd name="textAreaTop" fmla="*/ 0 h 3153240"/>
                <a:gd name="textAreaBottom" fmla="*/ 3153960 h 3153240"/>
              </a:gdLst>
              <a:ahLst/>
              <a:rect l="textAreaLeft" t="textAreaTop" r="textAreaRight" b="textAreaBottom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  <p:sp>
          <p:nvSpPr>
            <p:cNvPr id="3" name="Line 5"/>
            <p:cNvSpPr/>
            <p:nvPr/>
          </p:nvSpPr>
          <p:spPr>
            <a:xfrm>
              <a:off x="1371600" y="1523880"/>
              <a:ext cx="731520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-3222720" y="304920"/>
            <a:ext cx="11909520" cy="4723200"/>
            <a:chOff x="-3222720" y="304920"/>
            <a:chExt cx="11909520" cy="4723200"/>
          </a:xfrm>
        </p:grpSpPr>
        <p:sp>
          <p:nvSpPr>
            <p:cNvPr id="5" name="Line 3"/>
            <p:cNvSpPr/>
            <p:nvPr/>
          </p:nvSpPr>
          <p:spPr>
            <a:xfrm>
              <a:off x="1447560" y="2514600"/>
              <a:ext cx="723924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  <p:sp>
          <p:nvSpPr>
            <p:cNvPr id="6" name="AutoShape 4"/>
            <p:cNvSpPr/>
            <p:nvPr/>
          </p:nvSpPr>
          <p:spPr>
            <a:xfrm>
              <a:off x="-2514600" y="1371600"/>
              <a:ext cx="3656520" cy="3656520"/>
            </a:xfrm>
            <a:custGeom>
              <a:avLst/>
              <a:gdLst>
                <a:gd name="textAreaLeft" fmla="*/ 0 w 3656520"/>
                <a:gd name="textAreaRight" fmla="*/ 3657240 w 3656520"/>
                <a:gd name="textAreaTop" fmla="*/ 0 h 3656520"/>
                <a:gd name="textAreaBottom" fmla="*/ 3657240 h 3656520"/>
              </a:gdLst>
              <a:ahLst/>
              <a:rect l="textAreaLeft" t="textAreaTop" r="textAreaRight" b="textAreaBottom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  <p:sp>
          <p:nvSpPr>
            <p:cNvPr id="7" name="AutoShape 5"/>
            <p:cNvSpPr/>
            <p:nvPr/>
          </p:nvSpPr>
          <p:spPr>
            <a:xfrm>
              <a:off x="-3222720" y="304920"/>
              <a:ext cx="4037400" cy="4037400"/>
            </a:xfrm>
            <a:custGeom>
              <a:avLst/>
              <a:gdLst>
                <a:gd name="textAreaLeft" fmla="*/ 0 w 4037400"/>
                <a:gd name="textAreaRight" fmla="*/ 4038120 w 4037400"/>
                <a:gd name="textAreaTop" fmla="*/ 0 h 4037400"/>
                <a:gd name="textAreaBottom" fmla="*/ 4038120 h 4037400"/>
              </a:gdLst>
              <a:ahLst/>
              <a:rect l="textAreaLeft" t="textAreaTop" r="textAreaRight" b="textAreaBottom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</p:grp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49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370160" y="1827360"/>
            <a:ext cx="174600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7000"/>
          </a:bodyPr>
          <a:p>
            <a:pPr marL="159840" indent="-1198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319680" indent="-1198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479520" indent="-1065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639360" indent="-799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799200" indent="-799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959040" indent="-799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1118880" indent="-799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ftr" idx="1"/>
          </p:nvPr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sldNum" idx="2"/>
          </p:nvPr>
        </p:nvSpPr>
        <p:spPr>
          <a:xfrm>
            <a:off x="6553080" y="6248520"/>
            <a:ext cx="213264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F90A400-24BF-4272-A876-8C58727055E6}" type="slidenum">
              <a:rPr b="0" lang="ru-RU" sz="1200" spc="-1" strike="noStrike">
                <a:solidFill>
                  <a:srgbClr val="000000"/>
                </a:solidFill>
                <a:latin typeface="Verdan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dt" idx="3"/>
          </p:nvPr>
        </p:nvSpPr>
        <p:spPr>
          <a:xfrm>
            <a:off x="457200" y="6248520"/>
            <a:ext cx="213264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/>
          <p:cNvGrpSpPr/>
          <p:nvPr/>
        </p:nvGrpSpPr>
        <p:grpSpPr>
          <a:xfrm>
            <a:off x="-3238560" y="0"/>
            <a:ext cx="11925360" cy="3808800"/>
            <a:chOff x="-3238560" y="0"/>
            <a:chExt cx="11925360" cy="3808800"/>
          </a:xfrm>
        </p:grpSpPr>
        <p:sp>
          <p:nvSpPr>
            <p:cNvPr id="50" name="AutoShape 3"/>
            <p:cNvSpPr/>
            <p:nvPr/>
          </p:nvSpPr>
          <p:spPr>
            <a:xfrm>
              <a:off x="-3238560" y="685800"/>
              <a:ext cx="4113720" cy="3123000"/>
            </a:xfrm>
            <a:custGeom>
              <a:avLst/>
              <a:gdLst>
                <a:gd name="textAreaLeft" fmla="*/ 0 w 4113720"/>
                <a:gd name="textAreaRight" fmla="*/ 4114440 w 4113720"/>
                <a:gd name="textAreaTop" fmla="*/ 0 h 3123000"/>
                <a:gd name="textAreaBottom" fmla="*/ 3123720 h 3123000"/>
              </a:gdLst>
              <a:ahLst/>
              <a:rect l="textAreaLeft" t="textAreaTop" r="textAreaRight" b="textAreaBottom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  <p:sp>
          <p:nvSpPr>
            <p:cNvPr id="51" name="AutoShape 4"/>
            <p:cNvSpPr/>
            <p:nvPr/>
          </p:nvSpPr>
          <p:spPr>
            <a:xfrm>
              <a:off x="-2425680" y="0"/>
              <a:ext cx="3093120" cy="3153240"/>
            </a:xfrm>
            <a:custGeom>
              <a:avLst/>
              <a:gdLst>
                <a:gd name="textAreaLeft" fmla="*/ 0 w 3093120"/>
                <a:gd name="textAreaRight" fmla="*/ 3093840 w 3093120"/>
                <a:gd name="textAreaTop" fmla="*/ 0 h 3153240"/>
                <a:gd name="textAreaBottom" fmla="*/ 3153960 h 3153240"/>
              </a:gdLst>
              <a:ahLst/>
              <a:rect l="textAreaLeft" t="textAreaTop" r="textAreaRight" b="textAreaBottom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  <p:sp>
          <p:nvSpPr>
            <p:cNvPr id="52" name="Line 5"/>
            <p:cNvSpPr/>
            <p:nvPr/>
          </p:nvSpPr>
          <p:spPr>
            <a:xfrm>
              <a:off x="1371600" y="1523880"/>
              <a:ext cx="731520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</p:grpSp>
      <p:grpSp>
        <p:nvGrpSpPr>
          <p:cNvPr id="53" name="Group 2"/>
          <p:cNvGrpSpPr/>
          <p:nvPr/>
        </p:nvGrpSpPr>
        <p:grpSpPr>
          <a:xfrm>
            <a:off x="-3222720" y="304920"/>
            <a:ext cx="11909520" cy="4723200"/>
            <a:chOff x="-3222720" y="304920"/>
            <a:chExt cx="11909520" cy="4723200"/>
          </a:xfrm>
        </p:grpSpPr>
        <p:sp>
          <p:nvSpPr>
            <p:cNvPr id="54" name="Line 3"/>
            <p:cNvSpPr/>
            <p:nvPr/>
          </p:nvSpPr>
          <p:spPr>
            <a:xfrm>
              <a:off x="1447560" y="2514600"/>
              <a:ext cx="723924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  <p:sp>
          <p:nvSpPr>
            <p:cNvPr id="55" name="AutoShape 4"/>
            <p:cNvSpPr/>
            <p:nvPr/>
          </p:nvSpPr>
          <p:spPr>
            <a:xfrm>
              <a:off x="-2514600" y="1371600"/>
              <a:ext cx="3656520" cy="3656520"/>
            </a:xfrm>
            <a:custGeom>
              <a:avLst/>
              <a:gdLst>
                <a:gd name="textAreaLeft" fmla="*/ 0 w 3656520"/>
                <a:gd name="textAreaRight" fmla="*/ 3657240 w 3656520"/>
                <a:gd name="textAreaTop" fmla="*/ 0 h 3656520"/>
                <a:gd name="textAreaBottom" fmla="*/ 3657240 h 3656520"/>
              </a:gdLst>
              <a:ahLst/>
              <a:rect l="textAreaLeft" t="textAreaTop" r="textAreaRight" b="textAreaBottom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  <p:sp>
          <p:nvSpPr>
            <p:cNvPr id="56" name="AutoShape 5"/>
            <p:cNvSpPr/>
            <p:nvPr/>
          </p:nvSpPr>
          <p:spPr>
            <a:xfrm>
              <a:off x="-3222720" y="304920"/>
              <a:ext cx="4037400" cy="4037400"/>
            </a:xfrm>
            <a:custGeom>
              <a:avLst/>
              <a:gdLst>
                <a:gd name="textAreaLeft" fmla="*/ 0 w 4037400"/>
                <a:gd name="textAreaRight" fmla="*/ 4038120 w 4037400"/>
                <a:gd name="textAreaTop" fmla="*/ 0 h 4037400"/>
                <a:gd name="textAreaBottom" fmla="*/ 4038120 h 4037400"/>
              </a:gdLst>
              <a:ahLst/>
              <a:rect l="textAreaLeft" t="textAreaTop" r="textAreaRight" b="textAreaBottom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</p:grp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49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370160" y="1827360"/>
            <a:ext cx="174600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7000"/>
          </a:bodyPr>
          <a:p>
            <a:pPr marL="159840" indent="-1198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319680" indent="-1198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479520" indent="-1065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639360" indent="-799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799200" indent="-799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959040" indent="-799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1118880" indent="-799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ftr" idx="4"/>
          </p:nvPr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sldNum" idx="5"/>
          </p:nvPr>
        </p:nvSpPr>
        <p:spPr>
          <a:xfrm>
            <a:off x="6553080" y="6248520"/>
            <a:ext cx="213264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9B20ADA-5C8B-4C9A-BAA2-67A4BABE2AC2}" type="slidenum">
              <a:rPr b="0" lang="ru-RU" sz="1200" spc="-1" strike="noStrike">
                <a:solidFill>
                  <a:srgbClr val="000000"/>
                </a:solidFill>
                <a:latin typeface="Verdan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dt" idx="6"/>
          </p:nvPr>
        </p:nvSpPr>
        <p:spPr>
          <a:xfrm>
            <a:off x="457200" y="6248520"/>
            <a:ext cx="213264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2"/>
          <p:cNvGrpSpPr/>
          <p:nvPr/>
        </p:nvGrpSpPr>
        <p:grpSpPr>
          <a:xfrm>
            <a:off x="-3238560" y="0"/>
            <a:ext cx="11925360" cy="3808800"/>
            <a:chOff x="-3238560" y="0"/>
            <a:chExt cx="11925360" cy="3808800"/>
          </a:xfrm>
        </p:grpSpPr>
        <p:sp>
          <p:nvSpPr>
            <p:cNvPr id="99" name="AutoShape 3"/>
            <p:cNvSpPr/>
            <p:nvPr/>
          </p:nvSpPr>
          <p:spPr>
            <a:xfrm>
              <a:off x="-3238560" y="685800"/>
              <a:ext cx="4113720" cy="3123000"/>
            </a:xfrm>
            <a:custGeom>
              <a:avLst/>
              <a:gdLst>
                <a:gd name="textAreaLeft" fmla="*/ 0 w 4113720"/>
                <a:gd name="textAreaRight" fmla="*/ 4114440 w 4113720"/>
                <a:gd name="textAreaTop" fmla="*/ 0 h 3123000"/>
                <a:gd name="textAreaBottom" fmla="*/ 3123720 h 3123000"/>
              </a:gdLst>
              <a:ahLst/>
              <a:rect l="textAreaLeft" t="textAreaTop" r="textAreaRight" b="textAreaBottom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  <p:sp>
          <p:nvSpPr>
            <p:cNvPr id="100" name="AutoShape 4"/>
            <p:cNvSpPr/>
            <p:nvPr/>
          </p:nvSpPr>
          <p:spPr>
            <a:xfrm>
              <a:off x="-2425680" y="0"/>
              <a:ext cx="3093120" cy="3153240"/>
            </a:xfrm>
            <a:custGeom>
              <a:avLst/>
              <a:gdLst>
                <a:gd name="textAreaLeft" fmla="*/ 0 w 3093120"/>
                <a:gd name="textAreaRight" fmla="*/ 3093840 w 3093120"/>
                <a:gd name="textAreaTop" fmla="*/ 0 h 3153240"/>
                <a:gd name="textAreaBottom" fmla="*/ 3153960 h 3153240"/>
              </a:gdLst>
              <a:ahLst/>
              <a:rect l="textAreaLeft" t="textAreaTop" r="textAreaRight" b="textAreaBottom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  <p:sp>
          <p:nvSpPr>
            <p:cNvPr id="101" name="Line 5"/>
            <p:cNvSpPr/>
            <p:nvPr/>
          </p:nvSpPr>
          <p:spPr>
            <a:xfrm>
              <a:off x="1371600" y="1523880"/>
              <a:ext cx="731520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</p:grpSp>
      <p:sp>
        <p:nvSpPr>
          <p:cNvPr id="102" name="PlaceHolder 1"/>
          <p:cNvSpPr>
            <a:spLocks noGrp="1"/>
          </p:cNvSpPr>
          <p:nvPr>
            <p:ph type="ftr" idx="7"/>
          </p:nvPr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ldNum" idx="8"/>
          </p:nvPr>
        </p:nvSpPr>
        <p:spPr>
          <a:xfrm>
            <a:off x="6553080" y="6248520"/>
            <a:ext cx="213264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A464E08-CF60-49A2-9FC2-5A62D040AABD}" type="slidenum">
              <a:rPr b="0" lang="ru-RU" sz="1200" spc="-1" strike="noStrike">
                <a:solidFill>
                  <a:srgbClr val="000000"/>
                </a:solidFill>
                <a:latin typeface="Verdan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9"/>
          </p:nvPr>
        </p:nvSpPr>
        <p:spPr>
          <a:xfrm>
            <a:off x="457200" y="6248520"/>
            <a:ext cx="213264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2"/>
          <p:cNvGrpSpPr/>
          <p:nvPr/>
        </p:nvGrpSpPr>
        <p:grpSpPr>
          <a:xfrm>
            <a:off x="-3238560" y="0"/>
            <a:ext cx="11925360" cy="3808800"/>
            <a:chOff x="-3238560" y="0"/>
            <a:chExt cx="11925360" cy="3808800"/>
          </a:xfrm>
        </p:grpSpPr>
        <p:sp>
          <p:nvSpPr>
            <p:cNvPr id="144" name="AutoShape 3"/>
            <p:cNvSpPr/>
            <p:nvPr/>
          </p:nvSpPr>
          <p:spPr>
            <a:xfrm>
              <a:off x="-3238560" y="685800"/>
              <a:ext cx="4113720" cy="3123000"/>
            </a:xfrm>
            <a:custGeom>
              <a:avLst/>
              <a:gdLst>
                <a:gd name="textAreaLeft" fmla="*/ 0 w 4113720"/>
                <a:gd name="textAreaRight" fmla="*/ 4114440 w 4113720"/>
                <a:gd name="textAreaTop" fmla="*/ 0 h 3123000"/>
                <a:gd name="textAreaBottom" fmla="*/ 3123720 h 3123000"/>
              </a:gdLst>
              <a:ahLst/>
              <a:rect l="textAreaLeft" t="textAreaTop" r="textAreaRight" b="textAreaBottom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  <p:sp>
          <p:nvSpPr>
            <p:cNvPr id="145" name="AutoShape 4"/>
            <p:cNvSpPr/>
            <p:nvPr/>
          </p:nvSpPr>
          <p:spPr>
            <a:xfrm>
              <a:off x="-2425680" y="0"/>
              <a:ext cx="3093120" cy="3153240"/>
            </a:xfrm>
            <a:custGeom>
              <a:avLst/>
              <a:gdLst>
                <a:gd name="textAreaLeft" fmla="*/ 0 w 3093120"/>
                <a:gd name="textAreaRight" fmla="*/ 3093840 w 3093120"/>
                <a:gd name="textAreaTop" fmla="*/ 0 h 3153240"/>
                <a:gd name="textAreaBottom" fmla="*/ 3153960 h 3153240"/>
              </a:gdLst>
              <a:ahLst/>
              <a:rect l="textAreaLeft" t="textAreaTop" r="textAreaRight" b="textAreaBottom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  <p:sp>
          <p:nvSpPr>
            <p:cNvPr id="146" name="Line 5"/>
            <p:cNvSpPr/>
            <p:nvPr/>
          </p:nvSpPr>
          <p:spPr>
            <a:xfrm>
              <a:off x="1371600" y="1523880"/>
              <a:ext cx="731520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</p:grpSp>
      <p:sp>
        <p:nvSpPr>
          <p:cNvPr id="147" name="PlaceHolder 1"/>
          <p:cNvSpPr>
            <a:spLocks noGrp="1"/>
          </p:cNvSpPr>
          <p:nvPr>
            <p:ph type="ftr" idx="10"/>
          </p:nvPr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ldNum" idx="11"/>
          </p:nvPr>
        </p:nvSpPr>
        <p:spPr>
          <a:xfrm>
            <a:off x="6553080" y="6248520"/>
            <a:ext cx="213264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C11A687-3F17-40AE-9894-BD74CCF6E1D6}" type="slidenum">
              <a:rPr b="0" lang="ru-RU" sz="1200" spc="-1" strike="noStrike">
                <a:solidFill>
                  <a:srgbClr val="000000"/>
                </a:solidFill>
                <a:latin typeface="Verdan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dt" idx="12"/>
          </p:nvPr>
        </p:nvSpPr>
        <p:spPr>
          <a:xfrm>
            <a:off x="457200" y="6248520"/>
            <a:ext cx="213264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2"/>
          <p:cNvGrpSpPr/>
          <p:nvPr/>
        </p:nvGrpSpPr>
        <p:grpSpPr>
          <a:xfrm>
            <a:off x="-3238560" y="0"/>
            <a:ext cx="11925360" cy="3808800"/>
            <a:chOff x="-3238560" y="0"/>
            <a:chExt cx="11925360" cy="3808800"/>
          </a:xfrm>
        </p:grpSpPr>
        <p:sp>
          <p:nvSpPr>
            <p:cNvPr id="189" name="AutoShape 3"/>
            <p:cNvSpPr/>
            <p:nvPr/>
          </p:nvSpPr>
          <p:spPr>
            <a:xfrm>
              <a:off x="-3238560" y="685800"/>
              <a:ext cx="4113720" cy="3123000"/>
            </a:xfrm>
            <a:custGeom>
              <a:avLst/>
              <a:gdLst>
                <a:gd name="textAreaLeft" fmla="*/ 0 w 4113720"/>
                <a:gd name="textAreaRight" fmla="*/ 4114440 w 4113720"/>
                <a:gd name="textAreaTop" fmla="*/ 0 h 3123000"/>
                <a:gd name="textAreaBottom" fmla="*/ 3123720 h 3123000"/>
              </a:gdLst>
              <a:ahLst/>
              <a:rect l="textAreaLeft" t="textAreaTop" r="textAreaRight" b="textAreaBottom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  <p:sp>
          <p:nvSpPr>
            <p:cNvPr id="190" name="AutoShape 4"/>
            <p:cNvSpPr/>
            <p:nvPr/>
          </p:nvSpPr>
          <p:spPr>
            <a:xfrm>
              <a:off x="-2425680" y="0"/>
              <a:ext cx="3093120" cy="3153240"/>
            </a:xfrm>
            <a:custGeom>
              <a:avLst/>
              <a:gdLst>
                <a:gd name="textAreaLeft" fmla="*/ 0 w 3093120"/>
                <a:gd name="textAreaRight" fmla="*/ 3093840 w 3093120"/>
                <a:gd name="textAreaTop" fmla="*/ 0 h 3153240"/>
                <a:gd name="textAreaBottom" fmla="*/ 3153960 h 3153240"/>
              </a:gdLst>
              <a:ahLst/>
              <a:rect l="textAreaLeft" t="textAreaTop" r="textAreaRight" b="textAreaBottom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  <p:sp>
          <p:nvSpPr>
            <p:cNvPr id="191" name="Line 5"/>
            <p:cNvSpPr/>
            <p:nvPr/>
          </p:nvSpPr>
          <p:spPr>
            <a:xfrm>
              <a:off x="1371600" y="1523880"/>
              <a:ext cx="731520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Verdana"/>
                <a:ea typeface="DejaVu Sans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370160" y="247680"/>
            <a:ext cx="7312680" cy="1249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1370160" y="1827360"/>
            <a:ext cx="85176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28000"/>
          </a:bodyPr>
          <a:p>
            <a:pPr marL="120960" indent="-907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241920" indent="-907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362880" indent="-8064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483840" indent="-6048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604800" indent="-60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725760" indent="-60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846720" indent="-60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2265120" y="1827360"/>
            <a:ext cx="85176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28000"/>
          </a:bodyPr>
          <a:p>
            <a:pPr marL="120960" indent="-907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241920" indent="-907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362880" indent="-8064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483840" indent="-6048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604800" indent="-60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725760" indent="-60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846720" indent="-60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ftr" idx="13"/>
          </p:nvPr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sldNum" idx="14"/>
          </p:nvPr>
        </p:nvSpPr>
        <p:spPr>
          <a:xfrm>
            <a:off x="6553080" y="6248520"/>
            <a:ext cx="213264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5B70654-4B0E-4F2D-AABC-24AE6B08B943}" type="slidenum">
              <a:rPr b="0" lang="ru-RU" sz="1200" spc="-1" strike="noStrike">
                <a:solidFill>
                  <a:srgbClr val="000000"/>
                </a:solidFill>
                <a:latin typeface="Verdan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6"/>
          <p:cNvSpPr>
            <a:spLocks noGrp="1"/>
          </p:cNvSpPr>
          <p:nvPr>
            <p:ph type="dt" idx="15"/>
          </p:nvPr>
        </p:nvSpPr>
        <p:spPr>
          <a:xfrm>
            <a:off x="457200" y="6248520"/>
            <a:ext cx="2132640" cy="456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5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gif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microsoft.com/office/2007/relationships/hdphoto" Target="../media/hdphoto1.wdp"/><Relationship Id="rId4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6ff99"/>
            </a:gs>
            <a:gs pos="50000">
              <a:srgbClr val="ffffff"/>
            </a:gs>
            <a:gs pos="100000">
              <a:srgbClr val="66ff99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785880" y="2643120"/>
            <a:ext cx="721404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6666"/>
                </a:solidFill>
                <a:latin typeface="Times New Roman"/>
              </a:rPr>
              <a:t>Тема:  Кожа. Особенности строения и значение»</a:t>
            </a:r>
            <a:br>
              <a:rPr sz="3200"/>
            </a:b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857160" y="642960"/>
            <a:ext cx="5999760" cy="784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Муниципальное бюджетное общеобразовательное учреждение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«Средняя общеобразовательная школа № 2»г.Югорск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TextBox 2"/>
          <p:cNvSpPr/>
          <p:nvPr/>
        </p:nvSpPr>
        <p:spPr>
          <a:xfrm>
            <a:off x="5715000" y="5214960"/>
            <a:ext cx="3285000" cy="729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Выполнила: учитель биологии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МБОУ «СОШ№2» г.Югорск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Притула М.Г  2023г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icture 7"/>
          <p:cNvSpPr/>
          <p:nvPr/>
        </p:nvSpPr>
        <p:spPr>
          <a:xfrm>
            <a:off x="7020000" y="180000"/>
            <a:ext cx="1999080" cy="12297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>
            <a:solidFill>
              <a:srgbClr val="bcbcbc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44" name="Рисунок 2" descr=""/>
          <p:cNvPicPr/>
          <p:nvPr/>
        </p:nvPicPr>
        <p:blipFill>
          <a:blip r:embed="rId2"/>
          <a:srcRect l="0" t="3528" r="0" b="0"/>
          <a:stretch/>
        </p:blipFill>
        <p:spPr>
          <a:xfrm>
            <a:off x="571680" y="3286080"/>
            <a:ext cx="3427920" cy="3437280"/>
          </a:xfrm>
          <a:prstGeom prst="rect">
            <a:avLst/>
          </a:prstGeom>
          <a:ln w="9525">
            <a:noFill/>
          </a:ln>
        </p:spPr>
      </p:pic>
      <p:sp>
        <p:nvSpPr>
          <p:cNvPr id="245" name=""/>
          <p:cNvSpPr/>
          <p:nvPr/>
        </p:nvSpPr>
        <p:spPr>
          <a:xfrm>
            <a:off x="4008600" y="4257360"/>
            <a:ext cx="513468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 урок биологии в 9-м классе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специальной (коррекционной) школы VIII вида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9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75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6150"/>
                            </p:stCondLst>
                            <p:childTnLst>
                              <p:par>
                                <p:cTn id="9" nodeType="afterEffect" fill="hold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#ppt_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#ppt_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#ppt_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650"/>
                            </p:stCondLst>
                            <p:childTnLst>
                              <p:par>
                                <p:cTn id="16" nodeType="afterEffect" fill="hold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#ppt_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#ppt_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#ppt_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279280" cy="233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Verdana"/>
              </a:rPr>
              <a:t>Исследовательская работа</a:t>
            </a: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Verdana"/>
              </a:rPr>
              <a:t> «Исследование функций кожи»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2" name="Picture 10" descr="C:\Users\asus\Desktop\f032da5fd2abae9d510fdff8d3bcc773.jpg"/>
          <p:cNvPicPr/>
          <p:nvPr/>
        </p:nvPicPr>
        <p:blipFill>
          <a:blip r:embed="rId1"/>
          <a:stretch/>
        </p:blipFill>
        <p:spPr>
          <a:xfrm>
            <a:off x="540000" y="3600000"/>
            <a:ext cx="2284920" cy="2499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1357200" y="142920"/>
            <a:ext cx="7325280" cy="498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Муниципальное бюджетное общеобразовательное учреждение</a:t>
            </a:r>
            <a:br>
              <a:rPr sz="1400"/>
            </a:b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«Средняя общеобразовательная школа № 2»г.Югорск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4" name="Picture 2" descr="C:\Users\asus\Desktop\img5.jpg"/>
          <p:cNvPicPr/>
          <p:nvPr/>
        </p:nvPicPr>
        <p:blipFill>
          <a:blip r:embed="rId1"/>
          <a:stretch/>
        </p:blipFill>
        <p:spPr>
          <a:xfrm>
            <a:off x="932400" y="857160"/>
            <a:ext cx="8067600" cy="5785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1370160" y="301680"/>
            <a:ext cx="731268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6" name="" descr=""/>
          <p:cNvPicPr/>
          <p:nvPr/>
        </p:nvPicPr>
        <p:blipFill>
          <a:blip r:embed="rId1"/>
          <a:stretch/>
        </p:blipFill>
        <p:spPr>
          <a:xfrm>
            <a:off x="1370160" y="1827360"/>
            <a:ext cx="7312680" cy="411372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8" descr="C:\Users\asus\Desktop\img_phpXfSKz1_Kozha_15.jpg"/>
          <p:cNvPicPr/>
          <p:nvPr/>
        </p:nvPicPr>
        <p:blipFill>
          <a:blip r:embed="rId2"/>
          <a:stretch/>
        </p:blipFill>
        <p:spPr>
          <a:xfrm rot="21593400">
            <a:off x="736200" y="360360"/>
            <a:ext cx="8246520" cy="57193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1370160" y="224640"/>
            <a:ext cx="7312680" cy="1112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9" name="" descr=""/>
          <p:cNvPicPr/>
          <p:nvPr/>
        </p:nvPicPr>
        <p:blipFill>
          <a:blip r:embed="rId1"/>
          <a:stretch/>
        </p:blipFill>
        <p:spPr>
          <a:xfrm>
            <a:off x="1370160" y="1827360"/>
            <a:ext cx="7312680" cy="411372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9" descr="C:\Users\asus\Desktop\img3.jpg"/>
          <p:cNvPicPr/>
          <p:nvPr/>
        </p:nvPicPr>
        <p:blipFill>
          <a:blip r:embed="rId2"/>
          <a:stretch/>
        </p:blipFill>
        <p:spPr>
          <a:xfrm rot="4200">
            <a:off x="1082880" y="1099440"/>
            <a:ext cx="7762320" cy="46404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1370160" y="0"/>
            <a:ext cx="7312680" cy="713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Муниципальное бюджетное общеобразовательное учреждение</a:t>
            </a:r>
            <a:br>
              <a:rPr sz="1400"/>
            </a:b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«Средняя общеобразовательная школа № 2» г.Югорск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" name="Picture 3" descr="C:\Users\asus\Desktop\010.jpg"/>
          <p:cNvPicPr/>
          <p:nvPr/>
        </p:nvPicPr>
        <p:blipFill>
          <a:blip r:embed="rId1"/>
          <a:stretch/>
        </p:blipFill>
        <p:spPr>
          <a:xfrm>
            <a:off x="900000" y="900000"/>
            <a:ext cx="8099280" cy="5399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571760" y="0"/>
            <a:ext cx="5999760" cy="570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Муниципальное бюджетное общеобразовательное учреждение</a:t>
            </a:r>
            <a:br>
              <a:rPr sz="1400"/>
            </a:b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«Средняя общеобразовательная школа № 2»г.Югорск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Picture 3" descr=""/>
          <p:cNvPicPr/>
          <p:nvPr/>
        </p:nvPicPr>
        <p:blipFill>
          <a:blip r:embed="rId1"/>
          <a:stretch/>
        </p:blipFill>
        <p:spPr>
          <a:xfrm rot="140400">
            <a:off x="934200" y="2183040"/>
            <a:ext cx="4024440" cy="4024440"/>
          </a:xfrm>
          <a:prstGeom prst="rect">
            <a:avLst/>
          </a:prstGeom>
          <a:ln w="9525">
            <a:noFill/>
          </a:ln>
        </p:spPr>
      </p:pic>
      <p:pic>
        <p:nvPicPr>
          <p:cNvPr id="295" name="Picture 5" descr=""/>
          <p:cNvPicPr/>
          <p:nvPr/>
        </p:nvPicPr>
        <p:blipFill>
          <a:blip r:embed="rId2"/>
          <a:stretch/>
        </p:blipFill>
        <p:spPr>
          <a:xfrm>
            <a:off x="5500800" y="2880000"/>
            <a:ext cx="3318480" cy="333396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" descr="C:\Users\asus\Desktop\13-707154.jpg"/>
          <p:cNvPicPr/>
          <p:nvPr/>
        </p:nvPicPr>
        <p:blipFill>
          <a:blip r:embed="rId3"/>
          <a:stretch/>
        </p:blipFill>
        <p:spPr>
          <a:xfrm>
            <a:off x="7215120" y="857160"/>
            <a:ext cx="1713600" cy="1856160"/>
          </a:xfrm>
          <a:prstGeom prst="rect">
            <a:avLst/>
          </a:prstGeom>
          <a:ln w="0">
            <a:noFill/>
          </a:ln>
        </p:spPr>
      </p:pic>
      <p:sp>
        <p:nvSpPr>
          <p:cNvPr id="297" name="TextBox 8"/>
          <p:cNvSpPr/>
          <p:nvPr/>
        </p:nvSpPr>
        <p:spPr>
          <a:xfrm>
            <a:off x="1857240" y="1000080"/>
            <a:ext cx="57139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Чистота-залог здоровья!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370160" y="142920"/>
            <a:ext cx="7312680" cy="498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Муниципальное бюджетное общеобразовательное учреждение</a:t>
            </a:r>
            <a:br>
              <a:rPr sz="1400"/>
            </a:b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«Средняя общеобразовательная школа № 2»г.Югорск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9" name="Picture 2" descr="C:\Users\asus\Desktop\kozha-na-ladonyah-vipolnyaet-te-zhe-funkcii-chto-i-avtomobilnie-pokrishki.jpg"/>
          <p:cNvPicPr/>
          <p:nvPr/>
        </p:nvPicPr>
        <p:blipFill>
          <a:blip r:embed="rId1"/>
          <a:stretch/>
        </p:blipFill>
        <p:spPr>
          <a:xfrm>
            <a:off x="180000" y="765360"/>
            <a:ext cx="8857080" cy="57139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370160" y="142920"/>
            <a:ext cx="7312680" cy="427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Муниципальное бюджетное общеобразовательное учреждение</a:t>
            </a:r>
            <a:br>
              <a:rPr sz="1400"/>
            </a:b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«Средняя общеобразовательная школа № 2»г.Югорск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714240" y="1000080"/>
            <a:ext cx="8142840" cy="4941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0" algn="just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Вывод : Кожа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– это наружный защитный покров тела человека, состоящий из трёх слоёв: эпидермиса, дермы и гиподермы ( жировой клетчатки.), выполняющая: защитную, дыхательную, выделительную и  осязательная функции в организме человека.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581"/>
              </a:spcBef>
              <a:buNone/>
              <a:tabLst>
                <a:tab algn="l" pos="0"/>
              </a:tabLst>
            </a:pP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2" name="Рисунок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amount="50000" sat="400000"/>
                    </a14:imgEffect>
                  </a14:imgLayer>
                </a14:imgProps>
              </a:ext>
            </a:extLst>
          </a:blip>
          <a:srcRect l="0" t="3542" r="0" b="0"/>
          <a:stretch/>
        </p:blipFill>
        <p:spPr>
          <a:xfrm>
            <a:off x="857160" y="3429000"/>
            <a:ext cx="4186080" cy="320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1370160" y="928800"/>
            <a:ext cx="73126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000" spc="-1" strike="noStrike">
                <a:solidFill>
                  <a:srgbClr val="006666"/>
                </a:solidFill>
                <a:latin typeface="Times New Roman"/>
              </a:rPr>
              <a:t>Домашнее задание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785880" y="1714320"/>
            <a:ext cx="7785720" cy="4226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476280" indent="0" algn="just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Работа с учебником. стр.165-168  . Подготовить 2-3  –интересных фактов о коже «Доктор рассказывает…»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76280"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Прямоугольник 3"/>
          <p:cNvSpPr/>
          <p:nvPr/>
        </p:nvSpPr>
        <p:spPr>
          <a:xfrm>
            <a:off x="1285920" y="214200"/>
            <a:ext cx="61426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  <a:ea typeface="DejaVu Sans"/>
              </a:rPr>
              <a:t>Муниципальное бюджетное общеобразовательное учреждение</a:t>
            </a:r>
            <a:br>
              <a:rPr sz="1400"/>
            </a:br>
            <a:r>
              <a:rPr b="1" lang="ru-RU" sz="1400" spc="-1" strike="noStrike">
                <a:solidFill>
                  <a:srgbClr val="003300"/>
                </a:solidFill>
                <a:latin typeface="Times New Roman"/>
                <a:ea typeface="DejaVu Sans"/>
              </a:rPr>
              <a:t>«Средняя общеобразовательная школа № 2»г.Югорск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370160" y="357120"/>
            <a:ext cx="73126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Муниципальное бюджетное общеобразовательное учреждение</a:t>
            </a:r>
            <a:br>
              <a:rPr sz="1400"/>
            </a:b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«Средняя общеобразовательная школа № 2»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4429080" y="2643120"/>
            <a:ext cx="4428000" cy="3297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476280"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Притула Марина Геннадьевна –учитель биологии.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" name="Picture 2" descr="C:\Users\asus\Desktop\0f00-00024567-deb3ea3e-300x200.jpg"/>
          <p:cNvPicPr/>
          <p:nvPr/>
        </p:nvPicPr>
        <p:blipFill>
          <a:blip r:embed="rId1"/>
          <a:stretch/>
        </p:blipFill>
        <p:spPr>
          <a:xfrm>
            <a:off x="785880" y="2426040"/>
            <a:ext cx="3427920" cy="32878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214280" y="3071880"/>
            <a:ext cx="7142760" cy="1927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r>
              <a:rPr b="0" i="1" lang="ru-RU" sz="1800" spc="-1" strike="noStrike">
                <a:solidFill>
                  <a:srgbClr val="000000"/>
                </a:solidFill>
                <a:latin typeface="Arial"/>
              </a:rPr>
              <a:t>«Это самый тяжелый орган человеческого тела. Его масса в среднем у взрослого человека составляет 2,7 кг., это сложный орган со многими функциями, его называют "зеркалом здоровья и болезни", этот орган отмирает и постоянно рождается вновь, в нем заложены многочисленные нервные рецепторы, воспринимающие различные внешние раздражения, этот орган формирует расовые образования - ногти и волосы.»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1442880" y="3427560"/>
            <a:ext cx="7342560" cy="1751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8" name="Picture 4" descr="C:\Users\asus\Desktop\f032da5fd2abae9d510fdff8d3bcc773.jpg"/>
          <p:cNvPicPr/>
          <p:nvPr/>
        </p:nvPicPr>
        <p:blipFill>
          <a:blip r:embed="rId1"/>
          <a:stretch/>
        </p:blipFill>
        <p:spPr>
          <a:xfrm>
            <a:off x="0" y="214200"/>
            <a:ext cx="2284920" cy="2499120"/>
          </a:xfrm>
          <a:prstGeom prst="rect">
            <a:avLst/>
          </a:prstGeom>
          <a:ln w="9525">
            <a:noFill/>
          </a:ln>
        </p:spPr>
      </p:pic>
      <p:sp>
        <p:nvSpPr>
          <p:cNvPr id="249" name="Прямоугольник 6"/>
          <p:cNvSpPr/>
          <p:nvPr/>
        </p:nvSpPr>
        <p:spPr>
          <a:xfrm>
            <a:off x="1428840" y="214200"/>
            <a:ext cx="7285680" cy="454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3300"/>
                </a:solidFill>
                <a:latin typeface="Times New Roman"/>
                <a:ea typeface="DejaVu Sans"/>
              </a:rPr>
              <a:t>Муниципальное бюджетное общеобразовательное учреждение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3300"/>
                </a:solidFill>
                <a:latin typeface="Times New Roman"/>
                <a:ea typeface="DejaVu Sans"/>
              </a:rPr>
              <a:t>«Средняя общеобразовательная школа № 2» г.Югорск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6ff99"/>
            </a:gs>
            <a:gs pos="50000">
              <a:srgbClr val="ffffff"/>
            </a:gs>
            <a:gs pos="100000">
              <a:srgbClr val="66ff99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785880" y="2643120"/>
            <a:ext cx="721404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6666"/>
                </a:solidFill>
                <a:latin typeface="Times New Roman"/>
              </a:rPr>
              <a:t>Тема:  Кожа. Особенности  строения и значение»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subTitle"/>
          </p:nvPr>
        </p:nvSpPr>
        <p:spPr>
          <a:xfrm>
            <a:off x="857160" y="642960"/>
            <a:ext cx="5999760" cy="784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Муниципальное бюджетное общеобразовательное учреждение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«Средняя общеобразовательная школа № 2»г.Югорск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TextBox 6"/>
          <p:cNvSpPr/>
          <p:nvPr/>
        </p:nvSpPr>
        <p:spPr>
          <a:xfrm>
            <a:off x="5715000" y="5214960"/>
            <a:ext cx="3285000" cy="729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Выполнила: учитель биологии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МБОУ «СОШ№2» г.Югорск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Притула М.Г  2023г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icture 6"/>
          <p:cNvSpPr/>
          <p:nvPr/>
        </p:nvSpPr>
        <p:spPr>
          <a:xfrm>
            <a:off x="7000920" y="1143000"/>
            <a:ext cx="1999080" cy="12297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>
            <a:solidFill>
              <a:srgbClr val="bcbcbc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54" name="Рисунок 5" descr=""/>
          <p:cNvPicPr/>
          <p:nvPr/>
        </p:nvPicPr>
        <p:blipFill>
          <a:blip r:embed="rId2"/>
          <a:srcRect l="0" t="3528" r="0" b="0"/>
          <a:stretch/>
        </p:blipFill>
        <p:spPr>
          <a:xfrm>
            <a:off x="571680" y="3286080"/>
            <a:ext cx="3427920" cy="3437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fill="hold" presetClass="entr" presetID="9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8" dur="75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150"/>
                            </p:stCondLst>
                            <p:childTnLst>
                              <p:par>
                                <p:cTn id="30" nodeType="afterEffect" fill="hold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#ppt_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#ppt_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#ppt_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650"/>
                            </p:stCondLst>
                            <p:childTnLst>
                              <p:par>
                                <p:cTn id="37" nodeType="afterEffect" fill="hold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#ppt_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#ppt_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#ppt_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9966"/>
            </a:gs>
            <a:gs pos="100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785880" y="1428840"/>
            <a:ext cx="8357040" cy="2070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Цель: Изучить особенности строения и значения кожи в организме человека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Text Box 4"/>
          <p:cNvSpPr/>
          <p:nvPr/>
        </p:nvSpPr>
        <p:spPr>
          <a:xfrm>
            <a:off x="593640" y="2048040"/>
            <a:ext cx="7025040" cy="518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endParaRPr b="1" i="1" lang="ru-RU" sz="2800" spc="-1" strike="noStrike">
              <a:solidFill>
                <a:srgbClr val="000000"/>
              </a:solidFill>
              <a:latin typeface="Times New Roman"/>
              <a:ea typeface="DejaVu Sans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1370160" y="142920"/>
            <a:ext cx="7312680" cy="856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Муниципальное бюджетное общеобразовательное учреждение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«Средняя общеобразовательная школа № 2»г.Югорск.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514440" indent="0" algn="ctr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2714760" y="1571760"/>
            <a:ext cx="5928120" cy="856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6000" spc="-1" strike="noStrike">
                <a:solidFill>
                  <a:srgbClr val="ff0000"/>
                </a:solidFill>
                <a:latin typeface="Times New Roman"/>
              </a:rPr>
              <a:t>Физминутка!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Picture 1" descr="C:\Users\asus\Desktop\d5103d3ea4fefd4244b51d572a0ae30f.jpg"/>
          <p:cNvPicPr/>
          <p:nvPr/>
        </p:nvPicPr>
        <p:blipFill>
          <a:blip r:embed="rId1"/>
          <a:stretch/>
        </p:blipFill>
        <p:spPr>
          <a:xfrm>
            <a:off x="1643040" y="2458440"/>
            <a:ext cx="5142600" cy="3398400"/>
          </a:xfrm>
          <a:prstGeom prst="rect">
            <a:avLst/>
          </a:prstGeom>
          <a:ln w="9525">
            <a:noFill/>
          </a:ln>
        </p:spPr>
      </p:pic>
      <p:pic>
        <p:nvPicPr>
          <p:cNvPr id="260" name="Picture 2" descr="C:\Users\asus\Desktop\5289.gif"/>
          <p:cNvPicPr/>
          <p:nvPr/>
        </p:nvPicPr>
        <p:blipFill>
          <a:blip r:embed="rId2"/>
          <a:stretch/>
        </p:blipFill>
        <p:spPr>
          <a:xfrm>
            <a:off x="714240" y="285840"/>
            <a:ext cx="1847520" cy="1590480"/>
          </a:xfrm>
          <a:prstGeom prst="rect">
            <a:avLst/>
          </a:prstGeom>
          <a:ln w="0">
            <a:noFill/>
          </a:ln>
        </p:spPr>
      </p:pic>
      <p:sp>
        <p:nvSpPr>
          <p:cNvPr id="261" name="Прямоугольник 5"/>
          <p:cNvSpPr/>
          <p:nvPr/>
        </p:nvSpPr>
        <p:spPr>
          <a:xfrm>
            <a:off x="2286000" y="142920"/>
            <a:ext cx="57855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  <a:ea typeface="DejaVu Sans"/>
              </a:rPr>
              <a:t>Муниципальное бюджетное общеобразовательное учреждение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  <a:ea typeface="DejaVu Sans"/>
              </a:rPr>
              <a:t>«Средняя общеобразовательная школа № 2»г.Югорск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Группа 7"/>
          <p:cNvGrpSpPr/>
          <p:nvPr/>
        </p:nvGrpSpPr>
        <p:grpSpPr>
          <a:xfrm>
            <a:off x="3929040" y="2071800"/>
            <a:ext cx="5070960" cy="4213800"/>
            <a:chOff x="3929040" y="2071800"/>
            <a:chExt cx="5070960" cy="4213800"/>
          </a:xfrm>
        </p:grpSpPr>
        <p:sp>
          <p:nvSpPr>
            <p:cNvPr id="263" name="Рисунок 5"/>
            <p:cNvSpPr/>
            <p:nvPr/>
          </p:nvSpPr>
          <p:spPr>
            <a:xfrm>
              <a:off x="3929040" y="2071800"/>
              <a:ext cx="5070960" cy="4213800"/>
            </a:xfrm>
            <a:prstGeom prst="roundRect">
              <a:avLst>
                <a:gd name="adj" fmla="val 8594"/>
              </a:avLst>
            </a:prstGeom>
            <a:blipFill rotWithShape="0">
              <a:blip r:embed="rId1"/>
              <a:srcRect/>
              <a:stretch/>
            </a:blipFill>
            <a:ln w="0">
              <a:noFill/>
            </a:ln>
            <a:effectLst>
              <a:reflection algn="bl" blurRad="12700" dir="5400000" dist="5000" endPos="28000" rotWithShape="0" stA="38000" sy="-10000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4" name="Прямоугольник 1"/>
            <p:cNvSpPr txBox="1"/>
            <p:nvPr/>
          </p:nvSpPr>
          <p:spPr>
            <a:xfrm>
              <a:off x="4002480" y="5655240"/>
              <a:ext cx="4924080" cy="447480"/>
            </a:xfrm>
            <a:prstGeom prst="rect">
              <a:avLst/>
            </a:prstGeom>
          </p:spPr>
          <p:txBody>
            <a:bodyPr wrap="none" lIns="90000" rIns="90000" tIns="45000" bIns="45000" anchor="ctr" anchorCtr="1">
              <a:prstTxWarp prst="textPlain">
                <a:avLst>
                  <a:gd name="adj" fmla="val 50000"/>
                </a:avLst>
              </a:prstTxWarp>
              <a:noAutofit/>
              <a:scene3d>
                <a:camera prst="orthographicFront"/>
                <a:lightRig dir="tl" rig="flat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/>
                </a:contourClr>
              </a:sp3d>
            </a:bodyPr>
            <a:p>
              <a:pPr algn="ctr">
                <a:lnSpc>
                  <a:spcPct val="100000"/>
                </a:lnSpc>
              </a:pPr>
              <a:r>
                <a:rPr b="1" lang="ru-RU" sz="5400" spc="-1" strike="noStrike">
                  <a:ln w="0">
                    <a:noFill/>
                  </a:ln>
                  <a:solidFill>
                    <a:srgbClr val="ff0000"/>
                  </a:solidFill>
                  <a:latin typeface="Verdana"/>
                </a:rPr>
                <a:t>Гиподерма</a:t>
              </a:r>
              <a:endParaRPr b="0" lang="ru-RU" sz="5400" spc="-1" strike="noStrike">
                <a:ln w="0">
                  <a:noFill/>
                </a:ln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265" name="Прямоугольник 2"/>
            <p:cNvSpPr txBox="1"/>
            <p:nvPr/>
          </p:nvSpPr>
          <p:spPr>
            <a:xfrm>
              <a:off x="5285520" y="4084560"/>
              <a:ext cx="2194920" cy="357120"/>
            </a:xfrm>
            <a:prstGeom prst="rect">
              <a:avLst/>
            </a:prstGeom>
          </p:spPr>
          <p:txBody>
            <a:bodyPr wrap="none" lIns="90000" rIns="90000" tIns="45000" bIns="45000" anchor="ctr" anchorCtr="1">
              <a:prstTxWarp prst="textPlain">
                <a:avLst>
                  <a:gd name="adj" fmla="val 50000"/>
                </a:avLst>
              </a:prstTxWarp>
              <a:noAutofit/>
              <a:scene3d>
                <a:camera prst="orthographicFront"/>
                <a:lightRig dir="tl" rig="flat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/>
                </a:contourClr>
              </a:sp3d>
            </a:bodyPr>
            <a:p>
              <a:pPr algn="ctr">
                <a:lnSpc>
                  <a:spcPct val="100000"/>
                </a:lnSpc>
              </a:pPr>
              <a:r>
                <a:rPr b="1" lang="ru-RU" sz="5400" spc="-1" strike="noStrike">
                  <a:ln w="0">
                    <a:noFill/>
                  </a:ln>
                  <a:solidFill>
                    <a:srgbClr val="000000"/>
                  </a:solidFill>
                  <a:latin typeface="Verdana"/>
                </a:rPr>
                <a:t>Дерма</a:t>
              </a:r>
              <a:endParaRPr b="0" lang="ru-RU" sz="5400" spc="-1" strike="noStrike">
                <a:ln w="0">
                  <a:noFill/>
                </a:ln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6" name="Прямоугольник 3"/>
            <p:cNvSpPr txBox="1"/>
            <p:nvPr/>
          </p:nvSpPr>
          <p:spPr>
            <a:xfrm>
              <a:off x="4510440" y="2274120"/>
              <a:ext cx="3809520" cy="494280"/>
            </a:xfrm>
            <a:prstGeom prst="rect">
              <a:avLst/>
            </a:prstGeom>
          </p:spPr>
          <p:txBody>
            <a:bodyPr wrap="none" lIns="90000" rIns="90000" tIns="45000" bIns="45000" anchor="ctr" anchorCtr="1">
              <a:prstTxWarp prst="textPlain">
                <a:avLst>
                  <a:gd name="adj" fmla="val 50000"/>
                </a:avLst>
              </a:prstTxWarp>
              <a:noAutofit/>
              <a:scene3d>
                <a:camera prst="orthographicFront"/>
                <a:lightRig dir="tl" rig="flat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/>
                </a:contourClr>
              </a:sp3d>
            </a:bodyPr>
            <a:p>
              <a:pPr algn="ctr">
                <a:lnSpc>
                  <a:spcPct val="100000"/>
                </a:lnSpc>
              </a:pPr>
              <a:r>
                <a:rPr b="1" lang="ru-RU" sz="5400" spc="-1" strike="noStrike">
                  <a:ln w="0">
                    <a:noFill/>
                  </a:ln>
                  <a:solidFill>
                    <a:srgbClr val="000066"/>
                  </a:solidFill>
                  <a:latin typeface="Verdana"/>
                </a:rPr>
                <a:t>Эпидермис</a:t>
              </a:r>
              <a:endParaRPr b="0" lang="ru-RU" sz="5400" spc="-1" strike="noStrike">
                <a:ln w="0">
                  <a:noFill/>
                </a:ln>
                <a:solidFill>
                  <a:srgbClr val="000066"/>
                </a:solidFill>
                <a:latin typeface="Arial"/>
              </a:endParaRPr>
            </a:p>
          </p:txBody>
        </p:sp>
      </p:grpSp>
      <p:pic>
        <p:nvPicPr>
          <p:cNvPr id="267" name="Рисунок 6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amount="50000" sat="400000"/>
                    </a14:imgEffect>
                  </a14:imgLayer>
                </a14:imgProps>
              </a:ext>
            </a:extLst>
          </a:blip>
          <a:srcRect l="0" t="3542" r="0" b="0"/>
          <a:stretch/>
        </p:blipFill>
        <p:spPr>
          <a:xfrm>
            <a:off x="428760" y="1560240"/>
            <a:ext cx="3713760" cy="4867920"/>
          </a:xfrm>
          <a:prstGeom prst="rect">
            <a:avLst/>
          </a:prstGeom>
          <a:ln w="0">
            <a:noFill/>
          </a:ln>
        </p:spPr>
      </p:pic>
      <p:sp>
        <p:nvSpPr>
          <p:cNvPr id="268" name="Прямоугольник 7"/>
          <p:cNvSpPr/>
          <p:nvPr/>
        </p:nvSpPr>
        <p:spPr>
          <a:xfrm>
            <a:off x="1285920" y="0"/>
            <a:ext cx="6785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  <a:ea typeface="DejaVu Sans"/>
              </a:rPr>
              <a:t>Муниципальное бюджетное общеобразовательное учреждение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  <a:ea typeface="DejaVu Sans"/>
              </a:rPr>
              <a:t>«Средняя общеобразовательная школа № 2»г.Югорск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Box 8"/>
          <p:cNvSpPr/>
          <p:nvPr/>
        </p:nvSpPr>
        <p:spPr>
          <a:xfrm>
            <a:off x="1785960" y="642960"/>
            <a:ext cx="66427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Внутреннее строение кожи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370160" y="1000080"/>
            <a:ext cx="73126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6000" spc="-1" strike="noStrike">
                <a:solidFill>
                  <a:srgbClr val="006666"/>
                </a:solidFill>
                <a:latin typeface="Times New Roman"/>
              </a:rPr>
              <a:t>Проверь!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1071360" y="1714320"/>
            <a:ext cx="7785720" cy="378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Rectangle 1"/>
          <p:cNvSpPr/>
          <p:nvPr/>
        </p:nvSpPr>
        <p:spPr>
          <a:xfrm>
            <a:off x="785880" y="1660680"/>
            <a:ext cx="8214120" cy="3288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эпидермисе находятся :</a:t>
            </a:r>
            <a:r>
              <a:rPr b="0" lang="ru-RU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Живые и мертвые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клетки.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Во втором слое  </a:t>
            </a:r>
            <a:r>
              <a:rPr b="0" lang="ru-RU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дерме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кожи расположены </a:t>
            </a:r>
            <a:r>
              <a:rPr b="0" lang="ru-RU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потовые и сальные 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железы, </a:t>
            </a:r>
            <a:r>
              <a:rPr b="0" lang="ru-RU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кровеносные сосуды, нервные 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окончания.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Гиподерма содержит </a:t>
            </a:r>
            <a:r>
              <a:rPr b="0" lang="ru-RU" sz="3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жировую клетчатку.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Прямоугольник 5"/>
          <p:cNvSpPr/>
          <p:nvPr/>
        </p:nvSpPr>
        <p:spPr>
          <a:xfrm>
            <a:off x="1428840" y="142920"/>
            <a:ext cx="65710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  <a:ea typeface="DejaVu Sans"/>
              </a:rPr>
              <a:t>Муниципальное бюджетное общеобразовательное учреждение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  <a:ea typeface="DejaVu Sans"/>
              </a:rPr>
              <a:t>«Средняя общеобразовательная школа № 2»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Picture 2" descr="C:\Documents and Settings\Admin\Рабочий стол\Кожа\sebum_1_24_big[1].jpg"/>
          <p:cNvPicPr/>
          <p:nvPr/>
        </p:nvPicPr>
        <p:blipFill>
          <a:blip r:embed="rId1"/>
          <a:stretch/>
        </p:blipFill>
        <p:spPr>
          <a:xfrm>
            <a:off x="285840" y="4686840"/>
            <a:ext cx="3570840" cy="20271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928800" y="214200"/>
            <a:ext cx="7571520" cy="784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Муниципальное бюджетное общеобразовательное учреждение</a:t>
            </a:r>
            <a:br>
              <a:rPr sz="1400"/>
            </a:b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«Средняя общеобразовательная школа № 2»</a:t>
            </a:r>
            <a:br>
              <a:rPr sz="1400"/>
            </a:b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714240" y="1357200"/>
            <a:ext cx="7999920" cy="4583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0" algn="just">
              <a:lnSpc>
                <a:spcPct val="100000"/>
              </a:lnSpc>
              <a:spcBef>
                <a:spcPts val="581"/>
              </a:spcBef>
              <a:buNone/>
              <a:tabLst>
                <a:tab algn="l" pos="0"/>
              </a:tabLst>
            </a:pPr>
            <a:r>
              <a:rPr b="1" lang="ru-RU" sz="2900" spc="-1" strike="noStrike">
                <a:solidFill>
                  <a:srgbClr val="000000"/>
                </a:solidFill>
                <a:latin typeface="Times New Roman"/>
              </a:rPr>
              <a:t>Вывод: </a:t>
            </a:r>
            <a:r>
              <a:rPr b="1" lang="ru-RU" sz="2900" spc="-1" strike="noStrike">
                <a:solidFill>
                  <a:srgbClr val="002060"/>
                </a:solidFill>
                <a:latin typeface="Times New Roman"/>
              </a:rPr>
              <a:t>кожа-это наружный покров тела человека, состоящий из трёх слоёв: эпидермиса, дермы и гиподермы (жировой клетчатки).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581"/>
              </a:spcBef>
              <a:buNone/>
              <a:tabLst>
                <a:tab algn="l" pos="0"/>
              </a:tabLst>
            </a:pP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7" name="Picture 2" descr="C:\Users\asus\Desktop\sloi-kozhi.jpg"/>
          <p:cNvPicPr/>
          <p:nvPr/>
        </p:nvPicPr>
        <p:blipFill>
          <a:blip r:embed="rId1"/>
          <a:stretch/>
        </p:blipFill>
        <p:spPr>
          <a:xfrm>
            <a:off x="2071800" y="3500280"/>
            <a:ext cx="7071120" cy="335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370160" y="142920"/>
            <a:ext cx="7312680" cy="713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Муниципальное бюджетное общеобразовательное учреждение</a:t>
            </a:r>
            <a:br>
              <a:rPr sz="1400"/>
            </a:br>
            <a:r>
              <a:rPr b="1" lang="ru-RU" sz="1400" spc="-1" strike="noStrike">
                <a:solidFill>
                  <a:srgbClr val="003300"/>
                </a:solidFill>
                <a:latin typeface="Times New Roman"/>
              </a:rPr>
              <a:t>«Средняя общеобразовательная школа № 2»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9" name="Picture 2" descr="C:\Users\asus\Desktop\tochka_6.png"/>
          <p:cNvPicPr/>
          <p:nvPr/>
        </p:nvPicPr>
        <p:blipFill>
          <a:blip r:embed="rId1"/>
          <a:stretch/>
        </p:blipFill>
        <p:spPr>
          <a:xfrm>
            <a:off x="2071800" y="2503800"/>
            <a:ext cx="5642640" cy="3849840"/>
          </a:xfrm>
          <a:prstGeom prst="rect">
            <a:avLst/>
          </a:prstGeom>
          <a:ln w="9525">
            <a:noFill/>
          </a:ln>
        </p:spPr>
      </p:pic>
      <p:sp>
        <p:nvSpPr>
          <p:cNvPr id="280" name="Прямоугольник 5"/>
          <p:cNvSpPr/>
          <p:nvPr/>
        </p:nvSpPr>
        <p:spPr>
          <a:xfrm>
            <a:off x="1357200" y="1357200"/>
            <a:ext cx="68569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Физминутка!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1513</TotalTime>
  <Application>LibreOffice/7.5.1.2$Windows_X86_64 LibreOffice_project/fcbaee479e84c6cd81291587d2ee68cba099e129</Application>
  <AppVersion>15.0000</AppVersion>
  <Words>266</Words>
  <Paragraphs>44</Paragraphs>
  <Company>FIO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2003-10-14T08:39:39Z</dcterms:created>
  <dc:creator>st3-1</dc:creator>
  <dc:description/>
  <dc:language>ru-RU</dc:language>
  <cp:lastModifiedBy/>
  <dcterms:modified xsi:type="dcterms:W3CDTF">2023-03-29T14:49:58Z</dcterms:modified>
  <cp:revision>119</cp:revision>
  <dc:subject/>
  <dc:title>Покровы тела живых организмов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15</vt:i4>
  </property>
</Properties>
</file>