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2" r:id="rId4"/>
    <p:sldId id="256" r:id="rId5"/>
    <p:sldId id="271" r:id="rId6"/>
    <p:sldId id="270" r:id="rId7"/>
    <p:sldId id="260" r:id="rId8"/>
    <p:sldId id="267" r:id="rId9"/>
    <p:sldId id="261" r:id="rId10"/>
    <p:sldId id="269" r:id="rId11"/>
    <p:sldId id="265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51" d="100"/>
          <a:sy n="51" d="100"/>
        </p:scale>
        <p:origin x="-1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B119-6435-42F1-B33C-147B3518DA5F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9C18-65A6-47E6-AD1A-B1A18871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F9C18-65A6-47E6-AD1A-B1A1887167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6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68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029200" cy="6689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668" y="-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Чем выполнены рисунки?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4383" b="14219"/>
          <a:stretch/>
        </p:blipFill>
        <p:spPr bwMode="auto">
          <a:xfrm>
            <a:off x="152400" y="914400"/>
            <a:ext cx="4347205" cy="580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68" y="914400"/>
            <a:ext cx="4262932" cy="580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620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Творческое задание</a:t>
            </a:r>
            <a:br>
              <a:rPr lang="ru-RU" dirty="0" smtClean="0"/>
            </a:br>
            <a:r>
              <a:rPr lang="ru-RU" sz="4000" dirty="0" smtClean="0"/>
              <a:t>Нарисовать зимнее дерево в графике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8312" r="7533"/>
          <a:stretch/>
        </p:blipFill>
        <p:spPr bwMode="auto">
          <a:xfrm>
            <a:off x="2396836" y="1600200"/>
            <a:ext cx="4516582" cy="489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уга 3"/>
          <p:cNvSpPr/>
          <p:nvPr/>
        </p:nvSpPr>
        <p:spPr>
          <a:xfrm rot="19062541">
            <a:off x="3146371" y="5957600"/>
            <a:ext cx="2667000" cy="2456340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410691" y="4530436"/>
            <a:ext cx="4488873" cy="384500"/>
          </a:xfrm>
          <a:custGeom>
            <a:avLst/>
            <a:gdLst>
              <a:gd name="connsiteX0" fmla="*/ 0 w 4488873"/>
              <a:gd name="connsiteY0" fmla="*/ 360219 h 384500"/>
              <a:gd name="connsiteX1" fmla="*/ 69273 w 4488873"/>
              <a:gd name="connsiteY1" fmla="*/ 346364 h 384500"/>
              <a:gd name="connsiteX2" fmla="*/ 152400 w 4488873"/>
              <a:gd name="connsiteY2" fmla="*/ 332509 h 384500"/>
              <a:gd name="connsiteX3" fmla="*/ 249382 w 4488873"/>
              <a:gd name="connsiteY3" fmla="*/ 304800 h 384500"/>
              <a:gd name="connsiteX4" fmla="*/ 304800 w 4488873"/>
              <a:gd name="connsiteY4" fmla="*/ 290946 h 384500"/>
              <a:gd name="connsiteX5" fmla="*/ 346364 w 4488873"/>
              <a:gd name="connsiteY5" fmla="*/ 263237 h 384500"/>
              <a:gd name="connsiteX6" fmla="*/ 401782 w 4488873"/>
              <a:gd name="connsiteY6" fmla="*/ 249382 h 384500"/>
              <a:gd name="connsiteX7" fmla="*/ 484909 w 4488873"/>
              <a:gd name="connsiteY7" fmla="*/ 221673 h 384500"/>
              <a:gd name="connsiteX8" fmla="*/ 595745 w 4488873"/>
              <a:gd name="connsiteY8" fmla="*/ 180109 h 384500"/>
              <a:gd name="connsiteX9" fmla="*/ 748145 w 4488873"/>
              <a:gd name="connsiteY9" fmla="*/ 138546 h 384500"/>
              <a:gd name="connsiteX10" fmla="*/ 789709 w 4488873"/>
              <a:gd name="connsiteY10" fmla="*/ 110837 h 384500"/>
              <a:gd name="connsiteX11" fmla="*/ 1025236 w 4488873"/>
              <a:gd name="connsiteY11" fmla="*/ 138546 h 384500"/>
              <a:gd name="connsiteX12" fmla="*/ 1080654 w 4488873"/>
              <a:gd name="connsiteY12" fmla="*/ 166255 h 384500"/>
              <a:gd name="connsiteX13" fmla="*/ 1108364 w 4488873"/>
              <a:gd name="connsiteY13" fmla="*/ 193964 h 384500"/>
              <a:gd name="connsiteX14" fmla="*/ 1191491 w 4488873"/>
              <a:gd name="connsiteY14" fmla="*/ 221673 h 384500"/>
              <a:gd name="connsiteX15" fmla="*/ 1233054 w 4488873"/>
              <a:gd name="connsiteY15" fmla="*/ 235528 h 384500"/>
              <a:gd name="connsiteX16" fmla="*/ 1302327 w 4488873"/>
              <a:gd name="connsiteY16" fmla="*/ 277091 h 384500"/>
              <a:gd name="connsiteX17" fmla="*/ 1343891 w 4488873"/>
              <a:gd name="connsiteY17" fmla="*/ 304800 h 384500"/>
              <a:gd name="connsiteX18" fmla="*/ 1427018 w 4488873"/>
              <a:gd name="connsiteY18" fmla="*/ 332509 h 384500"/>
              <a:gd name="connsiteX19" fmla="*/ 1717964 w 4488873"/>
              <a:gd name="connsiteY19" fmla="*/ 346364 h 384500"/>
              <a:gd name="connsiteX20" fmla="*/ 1801091 w 4488873"/>
              <a:gd name="connsiteY20" fmla="*/ 318655 h 384500"/>
              <a:gd name="connsiteX21" fmla="*/ 1842654 w 4488873"/>
              <a:gd name="connsiteY21" fmla="*/ 290946 h 384500"/>
              <a:gd name="connsiteX22" fmla="*/ 2313709 w 4488873"/>
              <a:gd name="connsiteY22" fmla="*/ 249382 h 384500"/>
              <a:gd name="connsiteX23" fmla="*/ 2438400 w 4488873"/>
              <a:gd name="connsiteY23" fmla="*/ 207819 h 384500"/>
              <a:gd name="connsiteX24" fmla="*/ 2479964 w 4488873"/>
              <a:gd name="connsiteY24" fmla="*/ 193964 h 384500"/>
              <a:gd name="connsiteX25" fmla="*/ 2521527 w 4488873"/>
              <a:gd name="connsiteY25" fmla="*/ 180109 h 384500"/>
              <a:gd name="connsiteX26" fmla="*/ 2798618 w 4488873"/>
              <a:gd name="connsiteY26" fmla="*/ 193964 h 384500"/>
              <a:gd name="connsiteX27" fmla="*/ 2854036 w 4488873"/>
              <a:gd name="connsiteY27" fmla="*/ 207819 h 384500"/>
              <a:gd name="connsiteX28" fmla="*/ 3075709 w 4488873"/>
              <a:gd name="connsiteY28" fmla="*/ 221673 h 384500"/>
              <a:gd name="connsiteX29" fmla="*/ 3158836 w 4488873"/>
              <a:gd name="connsiteY29" fmla="*/ 249382 h 384500"/>
              <a:gd name="connsiteX30" fmla="*/ 3241964 w 4488873"/>
              <a:gd name="connsiteY30" fmla="*/ 277091 h 384500"/>
              <a:gd name="connsiteX31" fmla="*/ 3463636 w 4488873"/>
              <a:gd name="connsiteY31" fmla="*/ 263237 h 384500"/>
              <a:gd name="connsiteX32" fmla="*/ 3602182 w 4488873"/>
              <a:gd name="connsiteY32" fmla="*/ 221673 h 384500"/>
              <a:gd name="connsiteX33" fmla="*/ 3643745 w 4488873"/>
              <a:gd name="connsiteY33" fmla="*/ 193964 h 384500"/>
              <a:gd name="connsiteX34" fmla="*/ 3768436 w 4488873"/>
              <a:gd name="connsiteY34" fmla="*/ 166255 h 384500"/>
              <a:gd name="connsiteX35" fmla="*/ 3934691 w 4488873"/>
              <a:gd name="connsiteY35" fmla="*/ 124691 h 384500"/>
              <a:gd name="connsiteX36" fmla="*/ 3990109 w 4488873"/>
              <a:gd name="connsiteY36" fmla="*/ 110837 h 384500"/>
              <a:gd name="connsiteX37" fmla="*/ 4059382 w 4488873"/>
              <a:gd name="connsiteY37" fmla="*/ 96982 h 384500"/>
              <a:gd name="connsiteX38" fmla="*/ 4142509 w 4488873"/>
              <a:gd name="connsiteY38" fmla="*/ 69273 h 384500"/>
              <a:gd name="connsiteX39" fmla="*/ 4239491 w 4488873"/>
              <a:gd name="connsiteY39" fmla="*/ 55419 h 384500"/>
              <a:gd name="connsiteX40" fmla="*/ 4364182 w 4488873"/>
              <a:gd name="connsiteY40" fmla="*/ 13855 h 384500"/>
              <a:gd name="connsiteX41" fmla="*/ 4405745 w 4488873"/>
              <a:gd name="connsiteY41" fmla="*/ 0 h 384500"/>
              <a:gd name="connsiteX42" fmla="*/ 4488873 w 4488873"/>
              <a:gd name="connsiteY42" fmla="*/ 0 h 3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488873" h="384500">
                <a:moveTo>
                  <a:pt x="0" y="360219"/>
                </a:moveTo>
                <a:lnTo>
                  <a:pt x="69273" y="346364"/>
                </a:lnTo>
                <a:cubicBezTo>
                  <a:pt x="96911" y="341339"/>
                  <a:pt x="124854" y="338018"/>
                  <a:pt x="152400" y="332509"/>
                </a:cubicBezTo>
                <a:cubicBezTo>
                  <a:pt x="224601" y="318069"/>
                  <a:pt x="187748" y="322410"/>
                  <a:pt x="249382" y="304800"/>
                </a:cubicBezTo>
                <a:cubicBezTo>
                  <a:pt x="267691" y="299569"/>
                  <a:pt x="286327" y="295564"/>
                  <a:pt x="304800" y="290946"/>
                </a:cubicBezTo>
                <a:cubicBezTo>
                  <a:pt x="318655" y="281710"/>
                  <a:pt x="331059" y="269796"/>
                  <a:pt x="346364" y="263237"/>
                </a:cubicBezTo>
                <a:cubicBezTo>
                  <a:pt x="363866" y="255736"/>
                  <a:pt x="383544" y="254854"/>
                  <a:pt x="401782" y="249382"/>
                </a:cubicBezTo>
                <a:cubicBezTo>
                  <a:pt x="429758" y="240989"/>
                  <a:pt x="457790" y="232520"/>
                  <a:pt x="484909" y="221673"/>
                </a:cubicBezTo>
                <a:cubicBezTo>
                  <a:pt x="514890" y="209681"/>
                  <a:pt x="561624" y="189415"/>
                  <a:pt x="595745" y="180109"/>
                </a:cubicBezTo>
                <a:cubicBezTo>
                  <a:pt x="767644" y="133227"/>
                  <a:pt x="652471" y="170437"/>
                  <a:pt x="748145" y="138546"/>
                </a:cubicBezTo>
                <a:cubicBezTo>
                  <a:pt x="762000" y="129310"/>
                  <a:pt x="773087" y="111815"/>
                  <a:pt x="789709" y="110837"/>
                </a:cubicBezTo>
                <a:cubicBezTo>
                  <a:pt x="853143" y="107105"/>
                  <a:pt x="954871" y="108389"/>
                  <a:pt x="1025236" y="138546"/>
                </a:cubicBezTo>
                <a:cubicBezTo>
                  <a:pt x="1044219" y="146682"/>
                  <a:pt x="1063470" y="154799"/>
                  <a:pt x="1080654" y="166255"/>
                </a:cubicBezTo>
                <a:cubicBezTo>
                  <a:pt x="1091523" y="173501"/>
                  <a:pt x="1096681" y="188122"/>
                  <a:pt x="1108364" y="193964"/>
                </a:cubicBezTo>
                <a:cubicBezTo>
                  <a:pt x="1134488" y="207026"/>
                  <a:pt x="1163782" y="212437"/>
                  <a:pt x="1191491" y="221673"/>
                </a:cubicBezTo>
                <a:lnTo>
                  <a:pt x="1233054" y="235528"/>
                </a:lnTo>
                <a:cubicBezTo>
                  <a:pt x="1287179" y="289651"/>
                  <a:pt x="1230386" y="241121"/>
                  <a:pt x="1302327" y="277091"/>
                </a:cubicBezTo>
                <a:cubicBezTo>
                  <a:pt x="1317220" y="284538"/>
                  <a:pt x="1328675" y="298037"/>
                  <a:pt x="1343891" y="304800"/>
                </a:cubicBezTo>
                <a:cubicBezTo>
                  <a:pt x="1370581" y="316662"/>
                  <a:pt x="1427018" y="332509"/>
                  <a:pt x="1427018" y="332509"/>
                </a:cubicBezTo>
                <a:cubicBezTo>
                  <a:pt x="1514387" y="419881"/>
                  <a:pt x="1458300" y="377524"/>
                  <a:pt x="1717964" y="346364"/>
                </a:cubicBezTo>
                <a:cubicBezTo>
                  <a:pt x="1746964" y="342884"/>
                  <a:pt x="1801091" y="318655"/>
                  <a:pt x="1801091" y="318655"/>
                </a:cubicBezTo>
                <a:cubicBezTo>
                  <a:pt x="1814945" y="309419"/>
                  <a:pt x="1827438" y="297709"/>
                  <a:pt x="1842654" y="290946"/>
                </a:cubicBezTo>
                <a:cubicBezTo>
                  <a:pt x="1992565" y="224319"/>
                  <a:pt x="2144533" y="255424"/>
                  <a:pt x="2313709" y="249382"/>
                </a:cubicBezTo>
                <a:lnTo>
                  <a:pt x="2438400" y="207819"/>
                </a:lnTo>
                <a:lnTo>
                  <a:pt x="2479964" y="193964"/>
                </a:lnTo>
                <a:lnTo>
                  <a:pt x="2521527" y="180109"/>
                </a:lnTo>
                <a:cubicBezTo>
                  <a:pt x="2613891" y="184727"/>
                  <a:pt x="2706458" y="186284"/>
                  <a:pt x="2798618" y="193964"/>
                </a:cubicBezTo>
                <a:cubicBezTo>
                  <a:pt x="2817593" y="195545"/>
                  <a:pt x="2835089" y="205924"/>
                  <a:pt x="2854036" y="207819"/>
                </a:cubicBezTo>
                <a:cubicBezTo>
                  <a:pt x="2927704" y="215186"/>
                  <a:pt x="3001818" y="217055"/>
                  <a:pt x="3075709" y="221673"/>
                </a:cubicBezTo>
                <a:lnTo>
                  <a:pt x="3158836" y="249382"/>
                </a:lnTo>
                <a:lnTo>
                  <a:pt x="3241964" y="277091"/>
                </a:lnTo>
                <a:cubicBezTo>
                  <a:pt x="3315855" y="272473"/>
                  <a:pt x="3389969" y="270604"/>
                  <a:pt x="3463636" y="263237"/>
                </a:cubicBezTo>
                <a:cubicBezTo>
                  <a:pt x="3486413" y="260959"/>
                  <a:pt x="3594525" y="226778"/>
                  <a:pt x="3602182" y="221673"/>
                </a:cubicBezTo>
                <a:cubicBezTo>
                  <a:pt x="3616036" y="212437"/>
                  <a:pt x="3628440" y="200523"/>
                  <a:pt x="3643745" y="193964"/>
                </a:cubicBezTo>
                <a:cubicBezTo>
                  <a:pt x="3665522" y="184631"/>
                  <a:pt x="3750347" y="171188"/>
                  <a:pt x="3768436" y="166255"/>
                </a:cubicBezTo>
                <a:cubicBezTo>
                  <a:pt x="4023039" y="96819"/>
                  <a:pt x="3683466" y="174936"/>
                  <a:pt x="3934691" y="124691"/>
                </a:cubicBezTo>
                <a:cubicBezTo>
                  <a:pt x="3953362" y="120957"/>
                  <a:pt x="3971521" y="114968"/>
                  <a:pt x="3990109" y="110837"/>
                </a:cubicBezTo>
                <a:cubicBezTo>
                  <a:pt x="4013097" y="105729"/>
                  <a:pt x="4036663" y="103178"/>
                  <a:pt x="4059382" y="96982"/>
                </a:cubicBezTo>
                <a:cubicBezTo>
                  <a:pt x="4087561" y="89297"/>
                  <a:pt x="4113595" y="73403"/>
                  <a:pt x="4142509" y="69273"/>
                </a:cubicBezTo>
                <a:lnTo>
                  <a:pt x="4239491" y="55419"/>
                </a:lnTo>
                <a:lnTo>
                  <a:pt x="4364182" y="13855"/>
                </a:lnTo>
                <a:cubicBezTo>
                  <a:pt x="4378036" y="9237"/>
                  <a:pt x="4391141" y="0"/>
                  <a:pt x="4405745" y="0"/>
                </a:cubicBezTo>
                <a:lnTo>
                  <a:pt x="4488873" y="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525963"/>
          </a:xfrm>
        </p:spPr>
        <p:txBody>
          <a:bodyPr/>
          <a:lstStyle/>
          <a:p>
            <a:r>
              <a:rPr lang="ru-RU" dirty="0" smtClean="0"/>
              <a:t>Как называется вид изобразительного искусства, когда </a:t>
            </a:r>
            <a:r>
              <a:rPr lang="ru-RU" dirty="0"/>
              <a:t>художник </a:t>
            </a:r>
            <a:r>
              <a:rPr lang="ru-RU" dirty="0" smtClean="0"/>
              <a:t>выполняет рисунки карандашом, используя штрих, тон и линии?</a:t>
            </a:r>
          </a:p>
          <a:p>
            <a:endParaRPr lang="ru-RU" dirty="0" smtClean="0"/>
          </a:p>
          <a:p>
            <a:r>
              <a:rPr lang="ru-RU" dirty="0" smtClean="0"/>
              <a:t>Что такое штрих?</a:t>
            </a:r>
          </a:p>
          <a:p>
            <a:endParaRPr lang="ru-RU" dirty="0"/>
          </a:p>
          <a:p>
            <a:r>
              <a:rPr lang="ru-RU" dirty="0" smtClean="0"/>
              <a:t>Что такое тон?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28060" cy="5791200"/>
          </a:xfrm>
        </p:spPr>
      </p:pic>
      <p:sp>
        <p:nvSpPr>
          <p:cNvPr id="2" name="Прямоугольник 1"/>
          <p:cNvSpPr/>
          <p:nvPr/>
        </p:nvSpPr>
        <p:spPr>
          <a:xfrm>
            <a:off x="7010400" y="59436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линия.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 урока: «Зимнее дерево».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Живая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природа: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пейзаж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графике.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на уроке 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560637"/>
            <a:ext cx="8610600" cy="4525963"/>
          </a:xfrm>
        </p:spPr>
        <p:txBody>
          <a:bodyPr/>
          <a:lstStyle/>
          <a:p>
            <a:r>
              <a:rPr lang="ru-RU" dirty="0" smtClean="0"/>
              <a:t>Узнаем что такое графика</a:t>
            </a:r>
          </a:p>
          <a:p>
            <a:r>
              <a:rPr lang="ru-RU" dirty="0" smtClean="0"/>
              <a:t>Познакомимся с материалами графики</a:t>
            </a:r>
          </a:p>
          <a:p>
            <a:r>
              <a:rPr lang="ru-RU" dirty="0" smtClean="0"/>
              <a:t>Научимся рисовать штрихами и линиями</a:t>
            </a:r>
          </a:p>
        </p:txBody>
      </p:sp>
    </p:spTree>
    <p:extLst>
      <p:ext uri="{BB962C8B-B14F-4D97-AF65-F5344CB8AC3E}">
        <p14:creationId xmlns:p14="http://schemas.microsoft.com/office/powerpoint/2010/main" val="42699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915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Графика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вид изобразительного искусства,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искусство рисования тоном, пятном, линией.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Графикой называют рисунки, выполненные углём, карандашом, тушью, акварелью и гравюры на бумаге.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/>
          <a:stretch/>
        </p:blipFill>
        <p:spPr bwMode="auto">
          <a:xfrm>
            <a:off x="4405744" y="2119745"/>
            <a:ext cx="458585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" y="2119745"/>
            <a:ext cx="4438649" cy="443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Иван Иванович Шишкин </a:t>
            </a:r>
            <a:br>
              <a:rPr lang="ru-RU" sz="3600" dirty="0"/>
            </a:br>
            <a:r>
              <a:rPr lang="ru-RU" sz="3600" dirty="0" smtClean="0"/>
              <a:t>«</a:t>
            </a:r>
            <a:r>
              <a:rPr lang="ru-RU" sz="3600" dirty="0"/>
              <a:t>Лес зимой» </a:t>
            </a:r>
            <a:r>
              <a:rPr lang="ru-RU" sz="3600" dirty="0" smtClean="0"/>
              <a:t>1884 г. (уголь)</a:t>
            </a:r>
            <a:endParaRPr lang="ru-RU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219200"/>
            <a:ext cx="7391399" cy="550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29491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Материалы в графике</a:t>
            </a:r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51497" r="3853" b="12851"/>
          <a:stretch/>
        </p:blipFill>
        <p:spPr bwMode="auto">
          <a:xfrm>
            <a:off x="183254" y="1371600"/>
            <a:ext cx="8808346" cy="2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282130"/>
            <a:ext cx="4791075" cy="186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7332" y="457200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?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376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i="1" u="sng" dirty="0" smtClean="0">
                <a:latin typeface="Times New Roman" pitchFamily="18" charset="0"/>
                <a:cs typeface="Times New Roman" pitchFamily="18" charset="0"/>
              </a:rPr>
              <a:t>Штрих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это короткий след пера или карандаша.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4660" b="5497"/>
          <a:stretch/>
        </p:blipFill>
        <p:spPr>
          <a:xfrm>
            <a:off x="152400" y="1905000"/>
            <a:ext cx="8765748" cy="4585855"/>
          </a:xfrm>
        </p:spPr>
      </p:pic>
      <p:sp>
        <p:nvSpPr>
          <p:cNvPr id="3" name="TextBox 2"/>
          <p:cNvSpPr txBox="1"/>
          <p:nvPr/>
        </p:nvSpPr>
        <p:spPr>
          <a:xfrm>
            <a:off x="1524000" y="1371600"/>
            <a:ext cx="604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Попробуем выполнить штрихи карандашом и углём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0"/>
            <a:ext cx="9601200" cy="1143000"/>
          </a:xfrm>
        </p:spPr>
        <p:txBody>
          <a:bodyPr>
            <a:normAutofit/>
          </a:bodyPr>
          <a:lstStyle/>
          <a:p>
            <a:r>
              <a:rPr lang="ru-RU" sz="3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соотношения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светлого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8774" y="450972"/>
            <a:ext cx="5346454" cy="701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819090"/>
            <a:ext cx="5213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Попробуем создать тон карандашом и углём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837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686800" cy="1143000"/>
          </a:xfrm>
        </p:spPr>
        <p:txBody>
          <a:bodyPr>
            <a:noAutofit/>
          </a:bodyPr>
          <a:lstStyle/>
          <a:p>
            <a:r>
              <a:rPr lang="ru-RU" sz="3800" b="1" i="1" u="sng" dirty="0" smtClean="0"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это след более протяженный. </a:t>
            </a: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4" name="Содержимое 3" descr="grafika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8424677" cy="2601119"/>
          </a:xfrm>
        </p:spPr>
      </p:pic>
      <p:sp>
        <p:nvSpPr>
          <p:cNvPr id="5" name="TextBox 4"/>
          <p:cNvSpPr txBox="1"/>
          <p:nvPr/>
        </p:nvSpPr>
        <p:spPr>
          <a:xfrm>
            <a:off x="1752600" y="1504890"/>
            <a:ext cx="590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Попробуем выполнить линии карандашом и углём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9593</TotalTime>
  <Words>127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Сегодня на уроке мы:</vt:lpstr>
      <vt:lpstr>Графика – это вид изобразительного искусства,  это искусство рисования тоном, пятном, линией.  Графикой называют рисунки, выполненные углём, карандашом, тушью, акварелью и гравюры на бумаге.</vt:lpstr>
      <vt:lpstr>Иван Иванович Шишкин  «Лес зимой» 1884 г. (уголь)</vt:lpstr>
      <vt:lpstr>Презентация PowerPoint</vt:lpstr>
      <vt:lpstr>Штрих - это короткий след пера или карандаша.</vt:lpstr>
      <vt:lpstr>Тон – это соотношения темного и светлого</vt:lpstr>
      <vt:lpstr>Линия - это след более протяженный.  </vt:lpstr>
      <vt:lpstr>Чем выполнены рисунки?</vt:lpstr>
      <vt:lpstr>Презентация PowerPoint</vt:lpstr>
      <vt:lpstr>Творческое задание Нарисовать зимнее дерево в графике</vt:lpstr>
      <vt:lpstr>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 - искусство рисования тоном, пятном, линией. Графикой называют рисунки, выполненные карандашом, тушью, акварелью, и гравюры на бумаге.</dc:title>
  <dc:creator>1</dc:creator>
  <cp:lastModifiedBy>diade</cp:lastModifiedBy>
  <cp:revision>26</cp:revision>
  <dcterms:created xsi:type="dcterms:W3CDTF">2016-11-26T15:47:30Z</dcterms:created>
  <dcterms:modified xsi:type="dcterms:W3CDTF">2022-03-14T07:17:49Z</dcterms:modified>
</cp:coreProperties>
</file>