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93" r:id="rId3"/>
    <p:sldId id="298" r:id="rId4"/>
    <p:sldId id="299" r:id="rId5"/>
    <p:sldId id="288" r:id="rId6"/>
    <p:sldId id="297" r:id="rId7"/>
    <p:sldId id="285" r:id="rId8"/>
    <p:sldId id="286" r:id="rId9"/>
    <p:sldId id="270" r:id="rId10"/>
    <p:sldId id="287" r:id="rId11"/>
    <p:sldId id="296" r:id="rId12"/>
    <p:sldId id="269" r:id="rId13"/>
    <p:sldId id="303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F32968-BFB2-47D0-A3D0-AF79F768650D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B79BDA-4BA4-446D-A9B2-A830C0980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2;&#1091;&#1076;&#1080;&#1089;&#1086;&#1087;&#1088;&#1086;&#1074;&#1086;&#1078;&#1076;&#1077;&#1085;&#1080;&#1077;%20&#1087;&#1088;&#1077;&#1079;&#1077;&#1085;&#1090;&#1072;&#1094;&#1080;&#1080;\&#1087;&#1086;&#1083;&#1086;&#1078;&#1077;&#1085;&#1080;&#1077;%20&#1086;&#1088;&#1091;&#1078;&#1080;&#1103;.wma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2;&#1091;&#1076;&#1080;&#1089;&#1086;&#1087;&#1088;&#1086;&#1074;&#1086;&#1078;&#1076;&#1077;&#1085;&#1080;&#1077;%20&#1087;&#1088;&#1077;&#1079;&#1077;&#1085;&#1090;&#1072;&#1094;&#1080;&#1080;\&#1095;&#1072;&#1089;%20&#1079;&#1072;&#1087;&#1088;&#1077;&#1097;&#1072;&#1077;&#1090;&#1089;&#1103;.wma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2;&#1091;&#1076;&#1080;&#1089;&#1086;&#1087;&#1088;&#1086;&#1074;&#1086;&#1078;&#1076;&#1077;&#1085;&#1080;&#1077;%20&#1087;&#1088;&#1077;&#1079;&#1077;&#1085;&#1090;&#1072;&#1094;&#1080;&#1080;\&#1087;&#1088;&#1080;&#1084;&#1077;&#1085;&#1077;&#1085;&#1080;&#1077;%20&#1086;&#1088;&#1091;&#1078;&#1080;&#1103;.wma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2;&#1091;&#1076;&#1080;&#1089;&#1086;&#1087;&#1088;&#1086;&#1074;&#1086;&#1078;&#1076;&#1077;&#1085;&#1080;&#1077;%20&#1087;&#1088;&#1077;&#1079;&#1077;&#1085;&#1090;&#1072;&#1094;&#1080;&#1080;\&#1087;&#1083;&#1072;&#1085;%20&#1091;&#1088;&#1086;&#1082;&#1072;.wma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2;&#1091;&#1076;&#1080;&#1089;&#1086;&#1087;&#1088;&#1086;&#1074;&#1086;&#1078;&#1076;&#1077;&#1085;&#1080;&#1077;%20&#1087;&#1088;&#1077;&#1079;&#1077;&#1085;&#1090;&#1072;&#1094;&#1080;&#1080;\&#1085;&#1077;&#1089;&#1077;&#1085;&#1080;&#1077;%20&#1082;%20&#1089;&#1083;&#1091;&#1078;&#1073;&#1099;.wma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2;&#1091;&#1076;&#1080;&#1089;&#1086;&#1087;&#1088;&#1086;&#1074;&#1086;&#1078;&#1076;&#1077;&#1085;&#1080;&#1077;%20&#1087;&#1088;&#1077;&#1079;&#1077;&#1085;&#1090;&#1072;&#1094;&#1080;&#1080;\&#1082;&#1072;&#1088;&#1072;&#1091;&#1083;.wm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2;&#1091;&#1076;&#1080;&#1089;&#1086;&#1087;&#1088;&#1086;&#1074;&#1086;&#1078;&#1076;&#1077;&#1085;&#1080;&#1077;%20&#1087;&#1088;&#1077;&#1079;&#1077;&#1085;&#1090;&#1072;&#1094;&#1080;&#1080;\&#1089;&#1086;&#1089;&#1090;&#1072;&#1074;.wm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2;&#1091;&#1076;&#1080;&#1089;&#1086;&#1087;&#1088;&#1086;&#1074;&#1086;&#1078;&#1076;&#1077;&#1085;&#1080;&#1077;%20&#1087;&#1088;&#1077;&#1079;&#1077;&#1085;&#1090;&#1072;&#1094;&#1080;&#1080;\&#1095;&#1072;&#1089;&#1086;&#1074;&#1086;&#1081;.wma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2;&#1091;&#1076;&#1080;&#1089;&#1086;&#1087;&#1088;&#1086;&#1074;&#1086;&#1078;&#1076;&#1077;&#1085;&#1080;&#1077;%20&#1087;&#1088;&#1077;&#1079;&#1077;&#1085;&#1090;&#1072;&#1094;&#1080;&#1080;\&#1085;&#1077;&#1087;&#1088;&#1080;&#1082;&#1086;&#1089;&#1085;&#1086;&#1074;&#1077;&#1085;&#1085;&#1086;&#1089;&#1090;&#1100;.wma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2;&#1091;&#1076;&#1080;&#1089;&#1086;&#1087;&#1088;&#1086;&#1074;&#1086;&#1078;&#1076;&#1077;&#1085;&#1080;&#1077;%20&#1087;&#1088;&#1077;&#1079;&#1077;&#1085;&#1090;&#1072;&#1094;&#1080;&#1080;\&#1089;&#1085;&#1103;&#1090;&#1080;&#1077;%20&#1095;&#1072;&#1089;&#1086;&#1074;&#1086;&#1075;&#1086;.wma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2;&#1091;&#1076;&#1080;&#1089;&#1086;&#1087;&#1088;&#1086;&#1074;&#1086;&#1078;&#1076;&#1077;&#1085;&#1080;&#1077;%20&#1087;&#1088;&#1077;&#1079;&#1077;&#1085;&#1090;&#1072;&#1094;&#1080;&#1080;\&#1086;&#1073;&#1103;&#1079;&#1072;&#1085;&#1085;&#1086;&#1089;&#1090;&#1080;.wma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: преподаватель ОБЖ Нечаев Игорь Николаевич.                                                               МБОУ « Средняя общеобразовательная школа № 143  Ново – Савиновского </a:t>
            </a:r>
            <a:r>
              <a:rPr lang="ru-RU" b="1" dirty="0" err="1" smtClean="0"/>
              <a:t>р</a:t>
            </a:r>
            <a:r>
              <a:rPr lang="ru-RU" b="1" dirty="0" smtClean="0"/>
              <a:t> – на г. Казани                                             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214311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Презентация к уроку по учебному предмету « Основы безопасности жизнедеятельности« (раздел « Основы военной службы») в 10 классе на тему « Организация и несение караульной службы. Общие обязанности часового»                  </a:t>
            </a:r>
            <a:endParaRPr lang="ru-RU" b="1" dirty="0"/>
          </a:p>
        </p:txBody>
      </p:sp>
      <p:pic>
        <p:nvPicPr>
          <p:cNvPr id="15362" name="Picture 2" descr="C:\Users\User\Desktop\урок\караул наряд\06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000364" y="4071942"/>
            <a:ext cx="3124188" cy="23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015.jpg"/>
          <p:cNvPicPr>
            <a:picLocks noChangeAspect="1" noChangeArrowheads="1"/>
          </p:cNvPicPr>
          <p:nvPr/>
        </p:nvPicPr>
        <p:blipFill>
          <a:blip r:embed="rId3"/>
          <a:srcRect b="86439"/>
          <a:stretch>
            <a:fillRect/>
          </a:stretch>
        </p:blipFill>
        <p:spPr bwMode="auto">
          <a:xfrm>
            <a:off x="714348" y="357166"/>
            <a:ext cx="7620001" cy="730244"/>
          </a:xfrm>
          <a:prstGeom prst="rect">
            <a:avLst/>
          </a:prstGeom>
          <a:noFill/>
        </p:spPr>
      </p:pic>
      <p:pic>
        <p:nvPicPr>
          <p:cNvPr id="11267" name="Picture 3" descr="C:\Users\User\Desktop\урок\караул наряд\068.jpg"/>
          <p:cNvPicPr>
            <a:picLocks noChangeAspect="1" noChangeArrowheads="1"/>
          </p:cNvPicPr>
          <p:nvPr/>
        </p:nvPicPr>
        <p:blipFill>
          <a:blip r:embed="rId4"/>
          <a:srcRect l="39750" t="19190" r="35500" b="77596"/>
          <a:stretch>
            <a:fillRect/>
          </a:stretch>
        </p:blipFill>
        <p:spPr bwMode="auto">
          <a:xfrm>
            <a:off x="857224" y="2071678"/>
            <a:ext cx="7715304" cy="1875627"/>
          </a:xfrm>
          <a:prstGeom prst="rect">
            <a:avLst/>
          </a:prstGeom>
          <a:noFill/>
        </p:spPr>
      </p:pic>
      <p:pic>
        <p:nvPicPr>
          <p:cNvPr id="11268" name="Picture 4" descr="C:\Users\User\Desktop\048.jpg"/>
          <p:cNvPicPr>
            <a:picLocks noChangeAspect="1" noChangeArrowheads="1"/>
          </p:cNvPicPr>
          <p:nvPr/>
        </p:nvPicPr>
        <p:blipFill>
          <a:blip r:embed="rId5"/>
          <a:srcRect l="4122" t="28192" r="4378" b="19594"/>
          <a:stretch>
            <a:fillRect/>
          </a:stretch>
        </p:blipFill>
        <p:spPr bwMode="auto">
          <a:xfrm>
            <a:off x="1357290" y="4143380"/>
            <a:ext cx="6858048" cy="22013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00100" y="2500306"/>
            <a:ext cx="67866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Часовой на посту </a:t>
            </a:r>
            <a:r>
              <a:rPr lang="ru-RU" sz="1400" b="1" dirty="0" smtClean="0"/>
              <a:t>в </a:t>
            </a:r>
            <a:r>
              <a:rPr lang="ru-RU" sz="1400" b="1" dirty="0" smtClean="0"/>
              <a:t>ночное время должен </a:t>
            </a:r>
            <a:r>
              <a:rPr lang="ru-RU" sz="1400" b="1" dirty="0" smtClean="0"/>
              <a:t>иметь оружие – в положении изготовки для стрельбы стоя, в дневное время – в положении «на ремень» или в положении изготовки для  стрельбы стоя. Сумка со снаряженным магазином должна быть застегнута. В случае тушения пожара или ликвидации последствий стихийного бедствия часовому разрешается иметь оружие в положении « За спину»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1428736"/>
            <a:ext cx="3895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Вопрос 8.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Положение оружия у часового.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положение оруж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43834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015.jpg"/>
          <p:cNvPicPr>
            <a:picLocks noChangeAspect="1" noChangeArrowheads="1"/>
          </p:cNvPicPr>
          <p:nvPr/>
        </p:nvPicPr>
        <p:blipFill>
          <a:blip r:embed="rId3"/>
          <a:srcRect b="86733"/>
          <a:stretch>
            <a:fillRect/>
          </a:stretch>
        </p:blipFill>
        <p:spPr bwMode="auto">
          <a:xfrm>
            <a:off x="857224" y="214290"/>
            <a:ext cx="7620001" cy="714380"/>
          </a:xfrm>
          <a:prstGeom prst="rect">
            <a:avLst/>
          </a:prstGeom>
          <a:noFill/>
        </p:spPr>
      </p:pic>
      <p:pic>
        <p:nvPicPr>
          <p:cNvPr id="2054" name="Picture 6" descr="C:\Users\User\Desktop\068.jpg"/>
          <p:cNvPicPr>
            <a:picLocks noChangeAspect="1" noChangeArrowheads="1"/>
          </p:cNvPicPr>
          <p:nvPr/>
        </p:nvPicPr>
        <p:blipFill>
          <a:blip r:embed="rId4"/>
          <a:srcRect l="13750" t="78214" r="59172" b="14286"/>
          <a:stretch>
            <a:fillRect/>
          </a:stretch>
        </p:blipFill>
        <p:spPr bwMode="auto">
          <a:xfrm>
            <a:off x="500034" y="1928802"/>
            <a:ext cx="7992890" cy="4643470"/>
          </a:xfrm>
          <a:prstGeom prst="rect">
            <a:avLst/>
          </a:prstGeom>
          <a:noFill/>
        </p:spPr>
      </p:pic>
      <p:pic>
        <p:nvPicPr>
          <p:cNvPr id="2055" name="Picture 7" descr="C:\Users\User\Desktop\урок\часовому запрещается\003.jpg"/>
          <p:cNvPicPr>
            <a:picLocks noChangeAspect="1" noChangeArrowheads="1"/>
          </p:cNvPicPr>
          <p:nvPr/>
        </p:nvPicPr>
        <p:blipFill>
          <a:blip r:embed="rId5"/>
          <a:srcRect l="42448" t="49792" r="3646" b="25988"/>
          <a:stretch>
            <a:fillRect/>
          </a:stretch>
        </p:blipFill>
        <p:spPr bwMode="auto">
          <a:xfrm>
            <a:off x="4500562" y="5072074"/>
            <a:ext cx="3318252" cy="1118156"/>
          </a:xfrm>
          <a:prstGeom prst="rect">
            <a:avLst/>
          </a:prstGeom>
          <a:noFill/>
        </p:spPr>
      </p:pic>
      <p:pic>
        <p:nvPicPr>
          <p:cNvPr id="2056" name="Picture 8" descr="C:\Users\User\Desktop\урок\часовому запрещается\003.jpg"/>
          <p:cNvPicPr>
            <a:picLocks noChangeAspect="1" noChangeArrowheads="1"/>
          </p:cNvPicPr>
          <p:nvPr/>
        </p:nvPicPr>
        <p:blipFill>
          <a:blip r:embed="rId5"/>
          <a:srcRect l="46922" t="18403" r="4479" b="58622"/>
          <a:stretch>
            <a:fillRect/>
          </a:stretch>
        </p:blipFill>
        <p:spPr bwMode="auto">
          <a:xfrm>
            <a:off x="928662" y="5286388"/>
            <a:ext cx="2928958" cy="10384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71538" y="2428868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Часовому запрещается : спать, сидеть, прислоняться к чему либо, писать, читать, петь, разговаривать, есть, пить, курить, отправлять естественные надобности, принимать от кого бы то ни было и передавать кому то ни было какие – либо предметы, досылать без необходимости патрон в патронник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8" name="Picture 10" descr="C:\Users\User\Desktop\урок\часовому запрещается\001.jpg"/>
          <p:cNvPicPr>
            <a:picLocks noChangeAspect="1" noChangeArrowheads="1"/>
          </p:cNvPicPr>
          <p:nvPr/>
        </p:nvPicPr>
        <p:blipFill>
          <a:blip r:embed="rId6"/>
          <a:srcRect l="5561" t="54166" r="4722" b="29307"/>
          <a:stretch>
            <a:fillRect/>
          </a:stretch>
        </p:blipFill>
        <p:spPr bwMode="auto">
          <a:xfrm>
            <a:off x="1142976" y="3857628"/>
            <a:ext cx="3529037" cy="928694"/>
          </a:xfrm>
          <a:prstGeom prst="rect">
            <a:avLst/>
          </a:prstGeom>
          <a:noFill/>
        </p:spPr>
      </p:pic>
      <p:pic>
        <p:nvPicPr>
          <p:cNvPr id="2059" name="Picture 11" descr="C:\Users\User\Desktop\урок\часовому запрещается\001.jpg"/>
          <p:cNvPicPr>
            <a:picLocks noChangeAspect="1" noChangeArrowheads="1"/>
          </p:cNvPicPr>
          <p:nvPr/>
        </p:nvPicPr>
        <p:blipFill>
          <a:blip r:embed="rId6"/>
          <a:srcRect l="14231" t="76182" r="14295" b="7007"/>
          <a:stretch>
            <a:fillRect/>
          </a:stretch>
        </p:blipFill>
        <p:spPr bwMode="auto">
          <a:xfrm>
            <a:off x="5286380" y="3500438"/>
            <a:ext cx="2976584" cy="10001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1357298"/>
            <a:ext cx="3683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Вопрос 9.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Что запрещается часовому ?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28" y="2000240"/>
            <a:ext cx="153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Ст. 209 УГ и КС</a:t>
            </a:r>
            <a:endParaRPr lang="ru-RU" sz="1600" b="1" dirty="0"/>
          </a:p>
        </p:txBody>
      </p:sp>
      <p:pic>
        <p:nvPicPr>
          <p:cNvPr id="12" name="час запрещаетс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71527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015.jpg"/>
          <p:cNvPicPr>
            <a:picLocks noChangeAspect="1" noChangeArrowheads="1"/>
          </p:cNvPicPr>
          <p:nvPr/>
        </p:nvPicPr>
        <p:blipFill>
          <a:blip r:embed="rId3"/>
          <a:srcRect b="86733"/>
          <a:stretch>
            <a:fillRect/>
          </a:stretch>
        </p:blipFill>
        <p:spPr bwMode="auto">
          <a:xfrm>
            <a:off x="428596" y="500042"/>
            <a:ext cx="8048628" cy="714380"/>
          </a:xfrm>
          <a:prstGeom prst="rect">
            <a:avLst/>
          </a:prstGeom>
          <a:noFill/>
        </p:spPr>
      </p:pic>
      <p:pic>
        <p:nvPicPr>
          <p:cNvPr id="1026" name="Picture 2" descr="C:\Users\User\Desktop\068.jpg"/>
          <p:cNvPicPr>
            <a:picLocks noChangeAspect="1" noChangeArrowheads="1"/>
          </p:cNvPicPr>
          <p:nvPr/>
        </p:nvPicPr>
        <p:blipFill>
          <a:blip r:embed="rId4"/>
          <a:srcRect l="12750" t="77330" r="59250" b="14285"/>
          <a:stretch>
            <a:fillRect/>
          </a:stretch>
        </p:blipFill>
        <p:spPr bwMode="auto">
          <a:xfrm>
            <a:off x="428597" y="1643050"/>
            <a:ext cx="6215105" cy="47863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228599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Часовой обязан применять оружие без предупреждения в случае явного нападения на него или охраняемый им объект.                                                                          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2857496"/>
            <a:ext cx="6072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Всех лиц, приближающихся к посту или к запретной границе поста, обозначенной на местности указателями, кроме начальника караула, помощника начальника караула, своего разводящего и лиц, сопровождаемых ими, часовой останавливает окриком « Стой, назад » или  « Стой, обойти вправо ( влево) »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4071942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 невыполнении этого требования и пересечении запретной границы поста часовой предупреждает нарушителя окриком « Стой, стрелять буду » и задерживает его. О задержании нарушителя часовой сообщает в караульное помещение.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5072074"/>
            <a:ext cx="55007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Если нарушитель после предупреждения « Стой, стрелять буду » продолжает движение, часовой досылает патрон в патронник и производит предупредительный выстрел вверх. При невыполнении нарушителем и этого предупреждения или обращении его в бегство часовой применяет по нему оружие</a:t>
            </a:r>
            <a:endParaRPr lang="ru-RU" sz="1400" b="1" dirty="0"/>
          </a:p>
        </p:txBody>
      </p:sp>
      <p:pic>
        <p:nvPicPr>
          <p:cNvPr id="1028" name="Picture 4" descr="C:\Users\User\Desktop\урок\1\001.jpg"/>
          <p:cNvPicPr>
            <a:picLocks noChangeAspect="1" noChangeArrowheads="1"/>
          </p:cNvPicPr>
          <p:nvPr/>
        </p:nvPicPr>
        <p:blipFill>
          <a:blip r:embed="rId5"/>
          <a:srcRect l="1328" t="4768" r="69375" b="36898"/>
          <a:stretch>
            <a:fillRect/>
          </a:stretch>
        </p:blipFill>
        <p:spPr bwMode="auto">
          <a:xfrm>
            <a:off x="6817193" y="2571744"/>
            <a:ext cx="2104869" cy="235745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00100" y="1214422"/>
            <a:ext cx="4686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Вопрос 10.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Порядок применения оружия часовым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1857364"/>
            <a:ext cx="1522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Ст. 210 УГ и КС</a:t>
            </a:r>
            <a:endParaRPr lang="ru-RU" sz="1600" b="1" dirty="0"/>
          </a:p>
        </p:txBody>
      </p:sp>
      <p:pic>
        <p:nvPicPr>
          <p:cNvPr id="18" name="применение оруж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86710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214414" y="1357298"/>
          <a:ext cx="6357982" cy="5286412"/>
        </p:xfrm>
        <a:graphic>
          <a:graphicData uri="http://schemas.openxmlformats.org/presentationml/2006/ole">
            <p:oleObj spid="_x0000_s30722" name="Документ" r:id="rId3" imgW="6084454" imgH="8034409" progId="Word.Document.12">
              <p:embed/>
            </p:oleObj>
          </a:graphicData>
        </a:graphic>
      </p:graphicFrame>
      <p:pic>
        <p:nvPicPr>
          <p:cNvPr id="30723" name="Picture 3" descr="C:\Users\User\Desktop\015.jpg"/>
          <p:cNvPicPr>
            <a:picLocks noChangeAspect="1" noChangeArrowheads="1"/>
          </p:cNvPicPr>
          <p:nvPr/>
        </p:nvPicPr>
        <p:blipFill>
          <a:blip r:embed="rId4"/>
          <a:srcRect b="86733"/>
          <a:stretch>
            <a:fillRect/>
          </a:stretch>
        </p:blipFill>
        <p:spPr bwMode="auto">
          <a:xfrm>
            <a:off x="714348" y="0"/>
            <a:ext cx="7620000" cy="7143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857232"/>
            <a:ext cx="117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Вопрос 11.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928662" y="1214422"/>
          <a:ext cx="6858048" cy="5214974"/>
        </p:xfrm>
        <a:graphic>
          <a:graphicData uri="http://schemas.openxmlformats.org/presentationml/2006/ole">
            <p:oleObj spid="_x0000_s29698" name="Документ" r:id="rId3" imgW="6084454" imgH="8034409" progId="Word.Document.12">
              <p:embed/>
            </p:oleObj>
          </a:graphicData>
        </a:graphic>
      </p:graphicFrame>
      <p:pic>
        <p:nvPicPr>
          <p:cNvPr id="29699" name="Picture 3" descr="C:\Users\User\Desktop\015.jpg"/>
          <p:cNvPicPr>
            <a:picLocks noChangeAspect="1" noChangeArrowheads="1"/>
          </p:cNvPicPr>
          <p:nvPr/>
        </p:nvPicPr>
        <p:blipFill>
          <a:blip r:embed="rId4"/>
          <a:srcRect b="86733"/>
          <a:stretch>
            <a:fillRect/>
          </a:stretch>
        </p:blipFill>
        <p:spPr bwMode="auto">
          <a:xfrm>
            <a:off x="571472" y="285728"/>
            <a:ext cx="762000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План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357166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Проведения урока по  предмету« Основы безопасности                            жизнедеятельности » (раздел « Основы военной службы «)                                                                                      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928670"/>
            <a:ext cx="1061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  10 класс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1214422"/>
            <a:ext cx="64294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Тема:   « Организация и несение караульной службы. Общие обязанности часового»                                                                                            Учебные цели :                                                                                                         </a:t>
            </a:r>
            <a:r>
              <a:rPr lang="ru-RU" sz="1400" b="1" dirty="0" smtClean="0"/>
              <a:t>1.Познакомить учащихся с общей  организацией  караульной  службы в ВС РФ.                                                                                                                     2. Изучить общие обязанности часового и порядок применения им оружия.                                                                                                             </a:t>
            </a:r>
            <a:r>
              <a:rPr lang="ru-RU" sz="1600" b="1" dirty="0" smtClean="0"/>
              <a:t>Учебные вопросы:</a:t>
            </a:r>
            <a:r>
              <a:rPr lang="ru-RU" sz="1600" dirty="0" smtClean="0"/>
              <a:t>                                                                                                    </a:t>
            </a:r>
            <a:r>
              <a:rPr lang="ru-RU" sz="1400" b="1" dirty="0" smtClean="0"/>
              <a:t>1. Несение караульной службы – выполнение боевой  задачи.                                                                                                                                               2. Караул – определение, виды караулов.                                                                                   3. Состав караула.                                                                                                                           4. Часовой, пост : определение.                                                                                                   5. В чем заключается неприкосновенность часового.                                                              6. Кто имеет  право сменить или снять часового с поста.                                                      7. Общие обязанности часового.                                                                                                     8. Положение оружия у часового.                                                                                                    9. Что запрещается часовому.                                                                                                                                                                                   10. Порядок применения оружия часовым.                                                                                       11. Кроссворд по т » Организация караульной службы. Общие обязанности часового »                                                                                                                          </a:t>
            </a:r>
            <a:r>
              <a:rPr lang="ru-RU" b="1" dirty="0" smtClean="0"/>
              <a:t>Задание на дом :                                                                                  </a:t>
            </a:r>
            <a:r>
              <a:rPr lang="ru-RU" sz="1400" b="1" dirty="0" smtClean="0"/>
              <a:t>Учебник. Смирнов Ответить на вопросы 1- 4 параграфа 57.                                                                                                                                                                                                    </a:t>
            </a:r>
            <a:endParaRPr lang="ru-RU" b="1" dirty="0"/>
          </a:p>
        </p:txBody>
      </p:sp>
      <p:pic>
        <p:nvPicPr>
          <p:cNvPr id="14337" name="Picture 1" descr="C:\Users\User\Desktop\068.jpg"/>
          <p:cNvPicPr>
            <a:picLocks noChangeAspect="1" noChangeArrowheads="1"/>
          </p:cNvPicPr>
          <p:nvPr/>
        </p:nvPicPr>
        <p:blipFill>
          <a:blip r:embed="rId3"/>
          <a:srcRect l="65250" t="63500" r="16750" b="17214"/>
          <a:stretch>
            <a:fillRect/>
          </a:stretch>
        </p:blipFill>
        <p:spPr bwMode="auto">
          <a:xfrm>
            <a:off x="6215074" y="3071810"/>
            <a:ext cx="1714512" cy="1285884"/>
          </a:xfrm>
          <a:prstGeom prst="rect">
            <a:avLst/>
          </a:prstGeom>
          <a:noFill/>
        </p:spPr>
      </p:pic>
      <p:pic>
        <p:nvPicPr>
          <p:cNvPr id="8" name="план уро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20-07-11\015.jpg"/>
          <p:cNvPicPr>
            <a:picLocks noChangeAspect="1" noChangeArrowheads="1"/>
          </p:cNvPicPr>
          <p:nvPr/>
        </p:nvPicPr>
        <p:blipFill>
          <a:blip r:embed="rId3"/>
          <a:srcRect l="2813" t="12920" r="3437" b="72140"/>
          <a:stretch>
            <a:fillRect/>
          </a:stretch>
        </p:blipFill>
        <p:spPr bwMode="auto">
          <a:xfrm>
            <a:off x="500034" y="2071678"/>
            <a:ext cx="8215370" cy="925122"/>
          </a:xfrm>
          <a:prstGeom prst="rect">
            <a:avLst/>
          </a:prstGeom>
          <a:noFill/>
        </p:spPr>
      </p:pic>
      <p:pic>
        <p:nvPicPr>
          <p:cNvPr id="7173" name="Picture 5" descr="C:\Users\User\Desktop\урок\2020-07-11\002.jpg"/>
          <p:cNvPicPr>
            <a:picLocks noChangeAspect="1" noChangeArrowheads="1"/>
          </p:cNvPicPr>
          <p:nvPr/>
        </p:nvPicPr>
        <p:blipFill>
          <a:blip r:embed="rId4"/>
          <a:srcRect l="63112" t="22823" r="5927" b="42447"/>
          <a:stretch>
            <a:fillRect/>
          </a:stretch>
        </p:blipFill>
        <p:spPr bwMode="auto">
          <a:xfrm>
            <a:off x="5572132" y="3286124"/>
            <a:ext cx="1500198" cy="2019497"/>
          </a:xfrm>
          <a:prstGeom prst="rect">
            <a:avLst/>
          </a:prstGeom>
          <a:noFill/>
        </p:spPr>
      </p:pic>
      <p:pic>
        <p:nvPicPr>
          <p:cNvPr id="7174" name="Picture 6" descr="C:\Users\User\Desktop\урок\2020-07-11\002.jpg"/>
          <p:cNvPicPr>
            <a:picLocks noChangeAspect="1" noChangeArrowheads="1"/>
          </p:cNvPicPr>
          <p:nvPr/>
        </p:nvPicPr>
        <p:blipFill>
          <a:blip r:embed="rId4"/>
          <a:srcRect l="63112" t="71224" r="3545" b="4961"/>
          <a:stretch>
            <a:fillRect/>
          </a:stretch>
        </p:blipFill>
        <p:spPr bwMode="auto">
          <a:xfrm>
            <a:off x="2071670" y="3143248"/>
            <a:ext cx="2488424" cy="2132935"/>
          </a:xfrm>
          <a:prstGeom prst="rect">
            <a:avLst/>
          </a:prstGeom>
          <a:noFill/>
        </p:spPr>
      </p:pic>
      <p:pic>
        <p:nvPicPr>
          <p:cNvPr id="7175" name="Picture 7" descr="C:\Users\User\Desktop\015.jpg"/>
          <p:cNvPicPr>
            <a:picLocks noChangeAspect="1" noChangeArrowheads="1"/>
          </p:cNvPicPr>
          <p:nvPr/>
        </p:nvPicPr>
        <p:blipFill>
          <a:blip r:embed="rId5"/>
          <a:srcRect l="8438" t="88886" r="9062" b="4482"/>
          <a:stretch>
            <a:fillRect/>
          </a:stretch>
        </p:blipFill>
        <p:spPr bwMode="auto">
          <a:xfrm>
            <a:off x="357158" y="5500702"/>
            <a:ext cx="8358245" cy="642942"/>
          </a:xfrm>
          <a:prstGeom prst="rect">
            <a:avLst/>
          </a:prstGeom>
          <a:noFill/>
        </p:spPr>
      </p:pic>
      <p:pic>
        <p:nvPicPr>
          <p:cNvPr id="13313" name="Picture 1" descr="C:\Users\User\Desktop\015.jpg"/>
          <p:cNvPicPr>
            <a:picLocks noChangeAspect="1" noChangeArrowheads="1"/>
          </p:cNvPicPr>
          <p:nvPr/>
        </p:nvPicPr>
        <p:blipFill>
          <a:blip r:embed="rId6"/>
          <a:srcRect b="86351"/>
          <a:stretch>
            <a:fillRect/>
          </a:stretch>
        </p:blipFill>
        <p:spPr bwMode="auto">
          <a:xfrm>
            <a:off x="928662" y="357166"/>
            <a:ext cx="7620000" cy="7349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1142984"/>
            <a:ext cx="638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Вопрос 1.</a:t>
            </a:r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Несение караульной службы – выполнение боевой задачи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714488"/>
            <a:ext cx="165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Ст. 115  УГ и КС</a:t>
            </a:r>
            <a:endParaRPr lang="ru-RU" sz="1600" b="1" dirty="0"/>
          </a:p>
        </p:txBody>
      </p:sp>
      <p:pic>
        <p:nvPicPr>
          <p:cNvPr id="11" name="несение к служб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85814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20-07-11\015.jpg"/>
          <p:cNvPicPr>
            <a:picLocks noChangeAspect="1" noChangeArrowheads="1"/>
          </p:cNvPicPr>
          <p:nvPr/>
        </p:nvPicPr>
        <p:blipFill>
          <a:blip r:embed="rId3"/>
          <a:srcRect b="86733"/>
          <a:stretch>
            <a:fillRect/>
          </a:stretch>
        </p:blipFill>
        <p:spPr bwMode="auto">
          <a:xfrm>
            <a:off x="714348" y="357166"/>
            <a:ext cx="7620000" cy="714380"/>
          </a:xfrm>
          <a:prstGeom prst="rect">
            <a:avLst/>
          </a:prstGeom>
          <a:noFill/>
        </p:spPr>
      </p:pic>
      <p:pic>
        <p:nvPicPr>
          <p:cNvPr id="5125" name="Picture 5" descr="C:\Users\User\Desktop\урок\2020-07-11\008.jpg"/>
          <p:cNvPicPr>
            <a:picLocks noChangeAspect="1" noChangeArrowheads="1"/>
          </p:cNvPicPr>
          <p:nvPr/>
        </p:nvPicPr>
        <p:blipFill>
          <a:blip r:embed="rId4"/>
          <a:srcRect l="50782" t="50000" r="2343" b="4166"/>
          <a:stretch>
            <a:fillRect/>
          </a:stretch>
        </p:blipFill>
        <p:spPr bwMode="auto">
          <a:xfrm>
            <a:off x="2857488" y="4143380"/>
            <a:ext cx="3357586" cy="2462230"/>
          </a:xfrm>
          <a:prstGeom prst="rect">
            <a:avLst/>
          </a:prstGeom>
          <a:noFill/>
        </p:spPr>
      </p:pic>
      <p:pic>
        <p:nvPicPr>
          <p:cNvPr id="6146" name="Picture 2" descr="C:\Users\User\Desktop\068.jpg"/>
          <p:cNvPicPr>
            <a:picLocks noChangeAspect="1" noChangeArrowheads="1"/>
          </p:cNvPicPr>
          <p:nvPr/>
        </p:nvPicPr>
        <p:blipFill>
          <a:blip r:embed="rId5"/>
          <a:srcRect l="12000" t="78215" r="59500" b="14285"/>
          <a:stretch>
            <a:fillRect/>
          </a:stretch>
        </p:blipFill>
        <p:spPr bwMode="auto">
          <a:xfrm>
            <a:off x="1214414" y="1785926"/>
            <a:ext cx="6796814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2214554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Караулом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smtClean="0"/>
              <a:t>называется вооруженное подразделение, назначенное для выполнения боевой задачи по охране и обороне боевых знамен, военных и государственных объектов, а также для охраны военнослужащих, содержащихся на гауптвахте и в дисциплинарной воинской части  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1214422"/>
            <a:ext cx="459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Вопрос 2.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Караул – определение. Виды караулов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1857364"/>
            <a:ext cx="621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Ст. 116  УГ и КС   </a:t>
            </a:r>
            <a:r>
              <a:rPr lang="ru-RU" sz="1400" b="1" dirty="0" smtClean="0"/>
              <a:t>Для несения  караульной службы назначаются караулы .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3042" y="328612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Караулы бывают гарнизонные ( при гарнизонной гауптвахте ) и  внутренние.                Они могут быть  постоянными и временными.</a:t>
            </a:r>
            <a:endParaRPr lang="ru-RU" dirty="0"/>
          </a:p>
        </p:txBody>
      </p:sp>
      <p:pic>
        <p:nvPicPr>
          <p:cNvPr id="12" name="караул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43834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урок\неприкосновенность часового\007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61891" t="4955"/>
          <a:stretch>
            <a:fillRect/>
          </a:stretch>
        </p:blipFill>
        <p:spPr bwMode="auto">
          <a:xfrm>
            <a:off x="5929322" y="1785926"/>
            <a:ext cx="2759456" cy="4071966"/>
          </a:xfrm>
          <a:prstGeom prst="rect">
            <a:avLst/>
          </a:prstGeom>
          <a:noFill/>
        </p:spPr>
      </p:pic>
      <p:pic>
        <p:nvPicPr>
          <p:cNvPr id="8194" name="Picture 2" descr="C:\Users\User\Desktop\015.jpg"/>
          <p:cNvPicPr>
            <a:picLocks noChangeAspect="1" noChangeArrowheads="1"/>
          </p:cNvPicPr>
          <p:nvPr/>
        </p:nvPicPr>
        <p:blipFill>
          <a:blip r:embed="rId4"/>
          <a:srcRect b="86734"/>
          <a:stretch>
            <a:fillRect/>
          </a:stretch>
        </p:blipFill>
        <p:spPr bwMode="auto">
          <a:xfrm>
            <a:off x="857224" y="571480"/>
            <a:ext cx="7620001" cy="714359"/>
          </a:xfrm>
          <a:prstGeom prst="rect">
            <a:avLst/>
          </a:prstGeom>
          <a:noFill/>
        </p:spPr>
      </p:pic>
      <p:pic>
        <p:nvPicPr>
          <p:cNvPr id="5122" name="Picture 2" descr="C:\Users\User\Desktop\068.jpg"/>
          <p:cNvPicPr>
            <a:picLocks noChangeAspect="1" noChangeArrowheads="1"/>
          </p:cNvPicPr>
          <p:nvPr/>
        </p:nvPicPr>
        <p:blipFill>
          <a:blip r:embed="rId5"/>
          <a:srcRect l="13750" t="78215" r="60000" b="14285"/>
          <a:stretch>
            <a:fillRect/>
          </a:stretch>
        </p:blipFill>
        <p:spPr bwMode="auto">
          <a:xfrm>
            <a:off x="785786" y="2643182"/>
            <a:ext cx="4643470" cy="22145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57290" y="3214686"/>
            <a:ext cx="36433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 состав караула назначаются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                     </a:t>
            </a:r>
            <a:r>
              <a:rPr lang="ru-RU" sz="1400" b="1" dirty="0" smtClean="0"/>
              <a:t>- начальник караула                                                        - караульные по  числу постов и смен                                                                  - разводящие, а при необходимости и помощник начальника караула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1785926"/>
            <a:ext cx="254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Вопрос 3</a:t>
            </a:r>
            <a:r>
              <a:rPr lang="ru-RU" dirty="0" smtClean="0"/>
              <a:t>.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Состав караула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857496"/>
            <a:ext cx="158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Ст. 118  УГ и КС</a:t>
            </a:r>
            <a:endParaRPr lang="ru-RU" sz="1600" b="1" dirty="0"/>
          </a:p>
        </p:txBody>
      </p:sp>
      <p:pic>
        <p:nvPicPr>
          <p:cNvPr id="11" name="состав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86710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020-07-11\015.jpg"/>
          <p:cNvPicPr>
            <a:picLocks noChangeAspect="1" noChangeArrowheads="1"/>
          </p:cNvPicPr>
          <p:nvPr/>
        </p:nvPicPr>
        <p:blipFill>
          <a:blip r:embed="rId3"/>
          <a:srcRect b="86733"/>
          <a:stretch>
            <a:fillRect/>
          </a:stretch>
        </p:blipFill>
        <p:spPr bwMode="auto">
          <a:xfrm>
            <a:off x="571472" y="642918"/>
            <a:ext cx="7620000" cy="714380"/>
          </a:xfrm>
          <a:prstGeom prst="rect">
            <a:avLst/>
          </a:prstGeom>
          <a:noFill/>
        </p:spPr>
      </p:pic>
      <p:pic>
        <p:nvPicPr>
          <p:cNvPr id="6149" name="Picture 5" descr="C:\Users\User\Desktop\урок\2020-07-11\005.jpg"/>
          <p:cNvPicPr>
            <a:picLocks noChangeAspect="1" noChangeArrowheads="1"/>
          </p:cNvPicPr>
          <p:nvPr/>
        </p:nvPicPr>
        <p:blipFill>
          <a:blip r:embed="rId4"/>
          <a:srcRect l="33593" t="61458" r="33594" b="6250"/>
          <a:stretch>
            <a:fillRect/>
          </a:stretch>
        </p:blipFill>
        <p:spPr bwMode="auto">
          <a:xfrm>
            <a:off x="2643174" y="4274326"/>
            <a:ext cx="3071834" cy="2267306"/>
          </a:xfrm>
          <a:prstGeom prst="rect">
            <a:avLst/>
          </a:prstGeom>
          <a:noFill/>
        </p:spPr>
      </p:pic>
      <p:pic>
        <p:nvPicPr>
          <p:cNvPr id="4098" name="Picture 2" descr="C:\Users\User\Desktop\068.jpg"/>
          <p:cNvPicPr>
            <a:picLocks noChangeAspect="1" noChangeArrowheads="1"/>
          </p:cNvPicPr>
          <p:nvPr/>
        </p:nvPicPr>
        <p:blipFill>
          <a:blip r:embed="rId5"/>
          <a:srcRect l="15000" t="77500" r="59500" b="15000"/>
          <a:stretch>
            <a:fillRect/>
          </a:stretch>
        </p:blipFill>
        <p:spPr bwMode="auto">
          <a:xfrm>
            <a:off x="714348" y="2000240"/>
            <a:ext cx="7215238" cy="19855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2571744"/>
            <a:ext cx="671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Часовым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/>
              <a:t>называется вооруженный караульный, выполняющий боевую задачу по охране и обороне порученного ему </a:t>
            </a:r>
            <a:r>
              <a:rPr lang="ru-RU" sz="1400" b="1" dirty="0" smtClean="0"/>
              <a:t>поста.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3214686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Постом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400" b="1" dirty="0" smtClean="0"/>
              <a:t>называется все порученное для охраны и обороны часовому, а также место или участок местности, на котором он исполняет свои  </a:t>
            </a:r>
            <a:r>
              <a:rPr lang="ru-RU" sz="1400" b="1" dirty="0" smtClean="0"/>
              <a:t>обязанности.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1500174"/>
            <a:ext cx="3714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Вопрос 4.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Часовой, пост : определение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2071678"/>
            <a:ext cx="6072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Ст. 119 УГ и КС . </a:t>
            </a:r>
            <a:r>
              <a:rPr lang="ru-RU" sz="1400" b="1" dirty="0" smtClean="0"/>
              <a:t>Для непосредственной охраны и обороны  объектов из состава караула выставляются часовые .</a:t>
            </a:r>
            <a:endParaRPr lang="ru-RU" sz="1400" b="1" dirty="0"/>
          </a:p>
        </p:txBody>
      </p:sp>
      <p:pic>
        <p:nvPicPr>
          <p:cNvPr id="10" name="часово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572396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015.jpg"/>
          <p:cNvPicPr>
            <a:picLocks noChangeAspect="1" noChangeArrowheads="1"/>
          </p:cNvPicPr>
          <p:nvPr/>
        </p:nvPicPr>
        <p:blipFill>
          <a:blip r:embed="rId3"/>
          <a:srcRect b="87029"/>
          <a:stretch>
            <a:fillRect/>
          </a:stretch>
        </p:blipFill>
        <p:spPr bwMode="auto">
          <a:xfrm>
            <a:off x="857224" y="428604"/>
            <a:ext cx="7620001" cy="698475"/>
          </a:xfrm>
          <a:prstGeom prst="rect">
            <a:avLst/>
          </a:prstGeom>
          <a:noFill/>
        </p:spPr>
      </p:pic>
      <p:pic>
        <p:nvPicPr>
          <p:cNvPr id="3074" name="Picture 2" descr="C:\Users\User\Desktop\068.jpg"/>
          <p:cNvPicPr>
            <a:picLocks noChangeAspect="1" noChangeArrowheads="1"/>
          </p:cNvPicPr>
          <p:nvPr/>
        </p:nvPicPr>
        <p:blipFill>
          <a:blip r:embed="rId4"/>
          <a:srcRect l="13117" t="77286" r="59883" b="14143"/>
          <a:stretch>
            <a:fillRect/>
          </a:stretch>
        </p:blipFill>
        <p:spPr bwMode="auto">
          <a:xfrm>
            <a:off x="857224" y="2143116"/>
            <a:ext cx="7840321" cy="40777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43042" y="3000372"/>
            <a:ext cx="371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Часовой есть лицо неприкосновенное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3571876"/>
            <a:ext cx="4714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Неприкосновенность часового заключается:                         - в особой охране законом его прав и личного достоинства;                                                                                        - в подчинении его строго определенным лицам – начальнику караула, помощнику начальника  караула и своему разводящему;                                                                              - в обязанности всех лиц беспрекословно выполнять все требования часового, определяемые его службой;                                                 - в предоставлении ему права применять оружие в случаях, указанных в настоящем Уставе.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164305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Вопрос</a:t>
            </a:r>
            <a:r>
              <a:rPr lang="ru-RU" b="1" dirty="0" smtClean="0"/>
              <a:t> 5. </a:t>
            </a:r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 чем заключается неприкосновенность часового ?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2500306"/>
            <a:ext cx="1697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Ст. 204  УГ и  КС</a:t>
            </a:r>
            <a:endParaRPr lang="ru-RU" sz="1600" b="1" dirty="0"/>
          </a:p>
        </p:txBody>
      </p:sp>
      <p:pic>
        <p:nvPicPr>
          <p:cNvPr id="13" name="неприкосновенност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642918"/>
            <a:ext cx="304800" cy="304800"/>
          </a:xfrm>
          <a:prstGeom prst="rect">
            <a:avLst/>
          </a:prstGeom>
        </p:spPr>
      </p:pic>
      <p:pic>
        <p:nvPicPr>
          <p:cNvPr id="36865" name="Picture 1" descr="C:\Users\User\Desktop\урок Часовой\2020-07-14\006.JPG"/>
          <p:cNvPicPr>
            <a:picLocks noChangeAspect="1" noChangeArrowheads="1"/>
          </p:cNvPicPr>
          <p:nvPr/>
        </p:nvPicPr>
        <p:blipFill>
          <a:blip r:embed="rId6"/>
          <a:srcRect l="27415" r="43739" b="26874"/>
          <a:stretch>
            <a:fillRect/>
          </a:stretch>
        </p:blipFill>
        <p:spPr bwMode="auto">
          <a:xfrm>
            <a:off x="6143636" y="2714620"/>
            <a:ext cx="214314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015.jpg"/>
          <p:cNvPicPr>
            <a:picLocks noChangeAspect="1" noChangeArrowheads="1"/>
          </p:cNvPicPr>
          <p:nvPr/>
        </p:nvPicPr>
        <p:blipFill>
          <a:blip r:embed="rId3"/>
          <a:srcRect b="86733"/>
          <a:stretch>
            <a:fillRect/>
          </a:stretch>
        </p:blipFill>
        <p:spPr bwMode="auto">
          <a:xfrm>
            <a:off x="714348" y="285728"/>
            <a:ext cx="7620001" cy="714380"/>
          </a:xfrm>
          <a:prstGeom prst="rect">
            <a:avLst/>
          </a:prstGeom>
          <a:noFill/>
        </p:spPr>
      </p:pic>
      <p:pic>
        <p:nvPicPr>
          <p:cNvPr id="12291" name="Picture 3" descr="C:\Users\User\Desktop\1\003.JPG"/>
          <p:cNvPicPr>
            <a:picLocks noChangeAspect="1" noChangeArrowheads="1"/>
          </p:cNvPicPr>
          <p:nvPr/>
        </p:nvPicPr>
        <p:blipFill>
          <a:blip r:embed="rId4"/>
          <a:srcRect l="29448" t="56442" r="28220" b="6748"/>
          <a:stretch>
            <a:fillRect/>
          </a:stretch>
        </p:blipFill>
        <p:spPr bwMode="auto">
          <a:xfrm>
            <a:off x="2214546" y="4071942"/>
            <a:ext cx="3786214" cy="2469270"/>
          </a:xfrm>
          <a:prstGeom prst="rect">
            <a:avLst/>
          </a:prstGeom>
          <a:noFill/>
        </p:spPr>
      </p:pic>
      <p:pic>
        <p:nvPicPr>
          <p:cNvPr id="7170" name="Picture 2" descr="C:\Users\User\Desktop\068.jpg"/>
          <p:cNvPicPr>
            <a:picLocks noChangeAspect="1" noChangeArrowheads="1"/>
          </p:cNvPicPr>
          <p:nvPr/>
        </p:nvPicPr>
        <p:blipFill>
          <a:blip r:embed="rId5"/>
          <a:srcRect l="12750" t="77143" r="59500" b="15357"/>
          <a:stretch>
            <a:fillRect/>
          </a:stretch>
        </p:blipFill>
        <p:spPr bwMode="auto">
          <a:xfrm>
            <a:off x="1142976" y="1571612"/>
            <a:ext cx="6215107" cy="22860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1928802"/>
            <a:ext cx="53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Часового имеет право сменить или снять с поста только начальник караула, помощник начальника караула и разводящий, которому подчинен  часовой.                                                                                          В случае гибели начальника караула, его помощника и разводящего или физической невозможности для них выполнять свои обязанности снятие или смена часового производится дежурным по воинской части в присутствии своего командира роты.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1142984"/>
            <a:ext cx="602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Вопрос 6.</a:t>
            </a:r>
            <a:r>
              <a:rPr lang="ru-RU" dirty="0" smtClean="0"/>
              <a:t>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Кто имеет право сменить или снять часового с поста ?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1571612"/>
            <a:ext cx="153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Ст. 205 УГ и КС</a:t>
            </a:r>
            <a:endParaRPr lang="ru-RU" sz="1600" b="1" dirty="0"/>
          </a:p>
        </p:txBody>
      </p:sp>
      <p:pic>
        <p:nvPicPr>
          <p:cNvPr id="12" name="снятие часовог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58148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урок\караул наряд\068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13583" t="77095" r="59417" b="14333"/>
          <a:stretch>
            <a:fillRect/>
          </a:stretch>
        </p:blipFill>
        <p:spPr bwMode="auto">
          <a:xfrm>
            <a:off x="357158" y="1142984"/>
            <a:ext cx="5552680" cy="5429288"/>
          </a:xfrm>
          <a:prstGeom prst="rect">
            <a:avLst/>
          </a:prstGeom>
          <a:noFill/>
        </p:spPr>
      </p:pic>
      <p:pic>
        <p:nvPicPr>
          <p:cNvPr id="10242" name="Picture 2" descr="C:\Users\User\Desktop\015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b="86763"/>
          <a:stretch>
            <a:fillRect/>
          </a:stretch>
        </p:blipFill>
        <p:spPr bwMode="auto">
          <a:xfrm>
            <a:off x="357158" y="0"/>
            <a:ext cx="8572560" cy="7127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571612"/>
            <a:ext cx="2880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Общие обязанности часового.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857364"/>
            <a:ext cx="5500726" cy="478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Часовой обязан:                                                                                                           - бдительно охранять и стойко оборонять свой пост;                                    - нести службу бодро, ничем не отвлекаться, не выпускать из рук оружие и никому не передавать его, включая лиц, которым он подчинен;                                                                                                                               - продвигаясь по указанному маршруту или находясь на наблюдательной вышке, внимательно осматривать подступы к посту, ограждение и докладывать по средствам связи о ходе несения службы в установленные табелем поста срок.                                                      - не оставлять поста пока не будет снят или сменен, если даже его жизни угрожает опасность;                                                                                                    - иметь на посту оружие, заряженное по правилам, указанным в настоящем уставе и всегда готовое к действию ;                                                     - не допускать к посту ближе расстояния, указанного в табеле постам и обозначенного указателями границ поста никого, кроме начальника караула, помощника караула и лиц , которых они сопровождают.                                                                                                            - знать маршруты и графики движения транспортных средств караула, а также их опознавательные знаки и сигналы;                           - уметь применять находящиеся на посту средства связи  и пожаротушения;</a:t>
            </a:r>
            <a:endParaRPr lang="ru-RU" sz="1400" b="1" dirty="0"/>
          </a:p>
        </p:txBody>
      </p:sp>
      <p:pic>
        <p:nvPicPr>
          <p:cNvPr id="2050" name="Picture 2" descr="C:\Users\User\Desktop\урок\1\001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l="34089" t="26204" r="43059" b="31088"/>
          <a:stretch>
            <a:fillRect/>
          </a:stretch>
        </p:blipFill>
        <p:spPr bwMode="auto">
          <a:xfrm>
            <a:off x="6143636" y="2714620"/>
            <a:ext cx="2718129" cy="28575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0100" y="714356"/>
            <a:ext cx="370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Вопрос 7</a:t>
            </a:r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Общие обязанности часового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1285860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Ст. 207 УГ и КС</a:t>
            </a:r>
            <a:endParaRPr lang="ru-RU" sz="1600" b="1" dirty="0"/>
          </a:p>
        </p:txBody>
      </p:sp>
      <p:pic>
        <p:nvPicPr>
          <p:cNvPr id="14" name="обязанност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0102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2660</TotalTime>
  <Words>1058</Words>
  <Application>Microsoft Office PowerPoint</Application>
  <PresentationFormat>Экран (4:3)</PresentationFormat>
  <Paragraphs>42</Paragraphs>
  <Slides>14</Slides>
  <Notes>0</Notes>
  <HiddenSlides>0</HiddenSlides>
  <MMClips>11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Трек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245</cp:revision>
  <dcterms:created xsi:type="dcterms:W3CDTF">2020-07-08T07:39:13Z</dcterms:created>
  <dcterms:modified xsi:type="dcterms:W3CDTF">2020-07-20T10:24:13Z</dcterms:modified>
</cp:coreProperties>
</file>