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8" r:id="rId2"/>
    <p:sldId id="332" r:id="rId3"/>
    <p:sldId id="317" r:id="rId4"/>
    <p:sldId id="333" r:id="rId5"/>
    <p:sldId id="319" r:id="rId6"/>
    <p:sldId id="316" r:id="rId7"/>
    <p:sldId id="321" r:id="rId8"/>
    <p:sldId id="318" r:id="rId9"/>
    <p:sldId id="322" r:id="rId10"/>
    <p:sldId id="323" r:id="rId11"/>
    <p:sldId id="324" r:id="rId12"/>
    <p:sldId id="300" r:id="rId13"/>
    <p:sldId id="325" r:id="rId14"/>
    <p:sldId id="326" r:id="rId15"/>
    <p:sldId id="308" r:id="rId16"/>
    <p:sldId id="283" r:id="rId17"/>
    <p:sldId id="303" r:id="rId18"/>
    <p:sldId id="304" r:id="rId19"/>
    <p:sldId id="305" r:id="rId20"/>
    <p:sldId id="306" r:id="rId21"/>
    <p:sldId id="259" r:id="rId22"/>
    <p:sldId id="327" r:id="rId23"/>
    <p:sldId id="331" r:id="rId24"/>
    <p:sldId id="263" r:id="rId25"/>
    <p:sldId id="277" r:id="rId26"/>
    <p:sldId id="329" r:id="rId27"/>
    <p:sldId id="330" r:id="rId28"/>
    <p:sldId id="302" r:id="rId29"/>
    <p:sldId id="256" r:id="rId30"/>
    <p:sldId id="257" r:id="rId31"/>
    <p:sldId id="260" r:id="rId32"/>
    <p:sldId id="334" r:id="rId33"/>
    <p:sldId id="309" r:id="rId34"/>
    <p:sldId id="33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ana.yakov@mail.ru" initials="j" lastIdx="1" clrIdx="0">
    <p:extLst>
      <p:ext uri="{19B8F6BF-5375-455C-9EA6-DF929625EA0E}">
        <p15:presenceInfo xmlns:p15="http://schemas.microsoft.com/office/powerpoint/2012/main" userId="0c0beec8fa5345b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>
      <p:cViewPr varScale="1">
        <p:scale>
          <a:sx n="82" d="100"/>
          <a:sy n="82" d="100"/>
        </p:scale>
        <p:origin x="8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9EA7D7-1A47-4B63-8E63-482EA9ABC9ED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D7BDF2-DDFE-4575-AE3D-EBE9281C1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495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документ 6"/>
          <p:cNvSpPr/>
          <p:nvPr userDrawn="1"/>
        </p:nvSpPr>
        <p:spPr>
          <a:xfrm>
            <a:off x="323528" y="332656"/>
            <a:ext cx="8496944" cy="6336704"/>
          </a:xfrm>
          <a:prstGeom prst="flowChartDocument">
            <a:avLst/>
          </a:prstGeom>
          <a:solidFill>
            <a:srgbClr val="FFDDFF"/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88" y="6619182"/>
            <a:ext cx="1177604" cy="3815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документ 6"/>
          <p:cNvSpPr/>
          <p:nvPr userDrawn="1"/>
        </p:nvSpPr>
        <p:spPr>
          <a:xfrm>
            <a:off x="323528" y="332656"/>
            <a:ext cx="8496944" cy="6336704"/>
          </a:xfrm>
          <a:prstGeom prst="flowChartDocument">
            <a:avLst/>
          </a:prstGeom>
          <a:solidFill>
            <a:srgbClr val="FFDDFF"/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88" y="6619182"/>
            <a:ext cx="1177604" cy="3815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документ 6"/>
          <p:cNvSpPr/>
          <p:nvPr userDrawn="1"/>
        </p:nvSpPr>
        <p:spPr>
          <a:xfrm>
            <a:off x="323528" y="332656"/>
            <a:ext cx="8496944" cy="6336704"/>
          </a:xfrm>
          <a:prstGeom prst="flowChartDocument">
            <a:avLst/>
          </a:prstGeom>
          <a:solidFill>
            <a:srgbClr val="FFDDFF"/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88" y="6619182"/>
            <a:ext cx="1177604" cy="3815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документ 5"/>
          <p:cNvSpPr/>
          <p:nvPr userDrawn="1"/>
        </p:nvSpPr>
        <p:spPr>
          <a:xfrm>
            <a:off x="323528" y="332656"/>
            <a:ext cx="8496944" cy="6336704"/>
          </a:xfrm>
          <a:prstGeom prst="flowChartDocument">
            <a:avLst/>
          </a:prstGeom>
          <a:solidFill>
            <a:srgbClr val="FFDDFF"/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88" y="6619182"/>
            <a:ext cx="1177604" cy="3815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документ 4"/>
          <p:cNvSpPr/>
          <p:nvPr userDrawn="1"/>
        </p:nvSpPr>
        <p:spPr>
          <a:xfrm>
            <a:off x="323528" y="332656"/>
            <a:ext cx="8496944" cy="6336704"/>
          </a:xfrm>
          <a:prstGeom prst="flowChartDocument">
            <a:avLst/>
          </a:prstGeom>
          <a:solidFill>
            <a:srgbClr val="FFDDFF"/>
          </a:soli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88" y="6619182"/>
            <a:ext cx="1177604" cy="3815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3504" y="798973"/>
            <a:ext cx="2454824" cy="2247117"/>
          </a:xfrm>
        </p:spPr>
        <p:txBody>
          <a:bodyPr anchor="b">
            <a:normAutofit/>
          </a:bodyPr>
          <a:lstStyle>
            <a:lvl1pPr algn="l">
              <a:defRPr sz="1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2785" y="798974"/>
            <a:ext cx="4509353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3504" y="3205492"/>
            <a:ext cx="2456260" cy="2248181"/>
          </a:xfrm>
        </p:spPr>
        <p:txBody>
          <a:bodyPr/>
          <a:lstStyle>
            <a:lvl1pPr marL="0" indent="0" algn="l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85BB7-5543-4B1E-A923-83A95CFFFD4E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A7FFB-2271-4D38-924F-9C8412E58951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086210" y="3205491"/>
            <a:ext cx="2452118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0728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esh.edu.ru/subject/lesson/6261/main/136656/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https://learningapps.org/display?v=p7k9x4c3520" TargetMode="Externa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MxIBqpryG0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c30iuf9t23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cxct5b2k23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hyperlink" Target="https://yandex.ru/video/preview/10816411076604908502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S5A1xY-G4E&amp;t=64s" TargetMode="Externa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51825191/unjumble-the-words-to-make-the-story-of-robert-burns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45B5514-3FDA-C5F4-6AA2-E1B9B75855E3}"/>
              </a:ext>
            </a:extLst>
          </p:cNvPr>
          <p:cNvSpPr txBox="1">
            <a:spLocks/>
          </p:cNvSpPr>
          <p:nvPr/>
        </p:nvSpPr>
        <p:spPr>
          <a:xfrm>
            <a:off x="539552" y="548680"/>
            <a:ext cx="5822732" cy="2247117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КОНКУРСНАЯ РАБОТА</a:t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ТВОРЧЕСКАЯ ПРЕЗЕНТАЦИЯ К УРОКУ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УЧЕБНОМУ ПРЕДМЕТУ «АНГЛИЙСКИЙ ЯЗЫК»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10-ОМ КЛАССЕ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ТЕМУ: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39A6A844-E96B-5928-5722-6DB71243E5CD}"/>
              </a:ext>
            </a:extLst>
          </p:cNvPr>
          <p:cNvSpPr txBox="1">
            <a:spLocks/>
          </p:cNvSpPr>
          <p:nvPr/>
        </p:nvSpPr>
        <p:spPr>
          <a:xfrm>
            <a:off x="2195736" y="2204864"/>
            <a:ext cx="5904656" cy="418677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0B3915-7D4A-D970-EFBE-57CE42F1149B}"/>
              </a:ext>
            </a:extLst>
          </p:cNvPr>
          <p:cNvSpPr txBox="1"/>
          <p:nvPr/>
        </p:nvSpPr>
        <p:spPr>
          <a:xfrm>
            <a:off x="516295" y="2921168"/>
            <a:ext cx="82809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kern="0" dirty="0">
                <a:solidFill>
                  <a:srgbClr val="0070C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«</a:t>
            </a:r>
            <a:r>
              <a:rPr lang="en-GB" sz="3200" kern="0" dirty="0">
                <a:solidFill>
                  <a:srgbClr val="0070C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BURNS NIGHT</a:t>
            </a:r>
            <a:r>
              <a:rPr lang="en-US" sz="3200" kern="0" dirty="0">
                <a:solidFill>
                  <a:srgbClr val="0070C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: </a:t>
            </a:r>
            <a:r>
              <a:rPr lang="en-GB" sz="3200" kern="0" dirty="0">
                <a:solidFill>
                  <a:srgbClr val="0070C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A Night For All Scots</a:t>
            </a:r>
            <a:r>
              <a:rPr lang="en-US" sz="3200" kern="0" dirty="0">
                <a:solidFill>
                  <a:srgbClr val="0070C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</a:rPr>
              <a:t>!» </a:t>
            </a:r>
          </a:p>
          <a:p>
            <a:pPr algn="ctr"/>
            <a:r>
              <a:rPr lang="en-US" sz="28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8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День Роберта Бёрнса в Шотландии</a:t>
            </a:r>
            <a:r>
              <a:rPr lang="en-US" sz="2800" kern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3DA21944-5F95-AE84-FFA9-1BBF240A43D7}"/>
              </a:ext>
            </a:extLst>
          </p:cNvPr>
          <p:cNvSpPr txBox="1">
            <a:spLocks/>
          </p:cNvSpPr>
          <p:nvPr/>
        </p:nvSpPr>
        <p:spPr>
          <a:xfrm>
            <a:off x="500307" y="4358452"/>
            <a:ext cx="3275013" cy="2248181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Конкурсная работа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Яковлевой Юлии Евгеньевны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Учителя английского языка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ГБОУ гимназия №205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Санкт-Петербург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729B8AE-5533-460C-FC6B-D303782098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717" y="4180931"/>
            <a:ext cx="3435976" cy="2404309"/>
          </a:xfrm>
          <a:prstGeom prst="rect">
            <a:avLst/>
          </a:prstGeom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99940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6910CA7-25E2-4D7A-A464-33DB09BEE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1396757"/>
            <a:ext cx="7416824" cy="49445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3B37EB5-1051-4271-997F-BC7EA9E8365B}"/>
              </a:ext>
            </a:extLst>
          </p:cNvPr>
          <p:cNvSpPr txBox="1"/>
          <p:nvPr/>
        </p:nvSpPr>
        <p:spPr>
          <a:xfrm>
            <a:off x="2267744" y="476672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002060"/>
                </a:solidFill>
                <a:latin typeface="Algerian" panose="04020705040A02060702" pitchFamily="82" charset="0"/>
              </a:rPr>
              <a:t>- Edinburgh -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5" name="Волна 4">
            <a:extLst>
              <a:ext uri="{FF2B5EF4-FFF2-40B4-BE49-F238E27FC236}">
                <a16:creationId xmlns:a16="http://schemas.microsoft.com/office/drawing/2014/main" id="{CBCC3696-4946-42B6-A3E9-5FF0A8EB90B1}"/>
              </a:ext>
            </a:extLst>
          </p:cNvPr>
          <p:cNvSpPr/>
          <p:nvPr/>
        </p:nvSpPr>
        <p:spPr>
          <a:xfrm rot="20388237">
            <a:off x="820607" y="1516918"/>
            <a:ext cx="2894273" cy="1152128"/>
          </a:xfrm>
          <a:prstGeom prst="wav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rush Script MT" panose="03060802040406070304" pitchFamily="66" charset="0"/>
                <a:ea typeface="+mn-ea"/>
                <a:cs typeface="+mn-cs"/>
              </a:rPr>
              <a:t>Welcome to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777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1689199-C822-4045-B010-98E0928F4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42" y="2996952"/>
            <a:ext cx="8229600" cy="123022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/>
              <a:t>Do you know any famous Scots?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C995EA-FBAB-0B28-0D49-E780DF0F59F9}"/>
              </a:ext>
            </a:extLst>
          </p:cNvPr>
          <p:cNvSpPr txBox="1"/>
          <p:nvPr/>
        </p:nvSpPr>
        <p:spPr>
          <a:xfrm>
            <a:off x="4330114" y="1916832"/>
            <a:ext cx="504056" cy="64633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lgerian" panose="04020705040A02060702" pitchFamily="82" charset="0"/>
              </a:rPr>
              <a:t>4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8475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9A1DF56-53AC-58AA-0841-A7132784890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01" y="824938"/>
            <a:ext cx="1584176" cy="21168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42D124-3C4A-D155-A81D-F715397508A8}"/>
              </a:ext>
            </a:extLst>
          </p:cNvPr>
          <p:cNvSpPr txBox="1"/>
          <p:nvPr/>
        </p:nvSpPr>
        <p:spPr>
          <a:xfrm>
            <a:off x="2061114" y="1355143"/>
            <a:ext cx="186085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Walter Scott – </a:t>
            </a:r>
          </a:p>
          <a:p>
            <a:pPr algn="ctr"/>
            <a:r>
              <a:rPr lang="en-GB" dirty="0"/>
              <a:t>a Scottish writer</a:t>
            </a:r>
            <a:endParaRPr lang="ru-RU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32A2FD56-E5DA-8198-715B-1297A5371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571" y="1012789"/>
            <a:ext cx="1598311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ABF4EE-F8E1-B938-E557-44C86EF0C186}"/>
              </a:ext>
            </a:extLst>
          </p:cNvPr>
          <p:cNvSpPr txBox="1"/>
          <p:nvPr/>
        </p:nvSpPr>
        <p:spPr>
          <a:xfrm>
            <a:off x="5817720" y="1458568"/>
            <a:ext cx="2304256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Alexander Graham Bell – </a:t>
            </a:r>
          </a:p>
          <a:p>
            <a:pPr algn="ctr"/>
            <a:r>
              <a:rPr lang="en-GB" dirty="0"/>
              <a:t>a Scottish scientist, inventor, engineer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CF3D307-96E2-41FD-CDB6-2BFDA9B2F5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512737"/>
            <a:ext cx="1728192" cy="172819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16A7A1-0A55-DD47-F46F-F7F2FCB36709}"/>
              </a:ext>
            </a:extLst>
          </p:cNvPr>
          <p:cNvSpPr txBox="1"/>
          <p:nvPr/>
        </p:nvSpPr>
        <p:spPr>
          <a:xfrm>
            <a:off x="401895" y="3502265"/>
            <a:ext cx="2304256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Sir William Walace – </a:t>
            </a:r>
          </a:p>
          <a:p>
            <a:pPr algn="ctr"/>
            <a:r>
              <a:rPr lang="en-GB" dirty="0"/>
              <a:t>a leader of the Scottish army during the wars against England</a:t>
            </a:r>
            <a:endParaRPr lang="ru-RU" dirty="0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BCC21E15-324F-FB2F-6D57-99860DF9F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796" y="2966081"/>
            <a:ext cx="1443342" cy="227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105C0A4-DF5D-C8B6-165A-A914FA526AD7}"/>
              </a:ext>
            </a:extLst>
          </p:cNvPr>
          <p:cNvSpPr txBox="1"/>
          <p:nvPr/>
        </p:nvSpPr>
        <p:spPr>
          <a:xfrm>
            <a:off x="6437849" y="3266116"/>
            <a:ext cx="230425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Sir Arthur Conan Doyle – </a:t>
            </a:r>
          </a:p>
          <a:p>
            <a:pPr algn="ctr"/>
            <a:r>
              <a:rPr lang="en-GB" dirty="0"/>
              <a:t>a Scottish writer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FCC9997-935A-B78D-8B65-8023E43EA31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734" y="4376321"/>
            <a:ext cx="1936951" cy="23711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E3A9276-2722-A518-D7A4-7818A19AFA38}"/>
              </a:ext>
            </a:extLst>
          </p:cNvPr>
          <p:cNvSpPr txBox="1"/>
          <p:nvPr/>
        </p:nvSpPr>
        <p:spPr>
          <a:xfrm>
            <a:off x="4901104" y="5403884"/>
            <a:ext cx="230425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Mary, Queen of Scots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CE06D5D-1014-D84B-C1AE-C790944ECE8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653" y="4652272"/>
            <a:ext cx="1405903" cy="209523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805E58C-CF0B-61B3-2F16-B25218F82705}"/>
              </a:ext>
            </a:extLst>
          </p:cNvPr>
          <p:cNvSpPr txBox="1"/>
          <p:nvPr/>
        </p:nvSpPr>
        <p:spPr>
          <a:xfrm>
            <a:off x="908986" y="5773216"/>
            <a:ext cx="230425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Sean Connery – </a:t>
            </a:r>
          </a:p>
          <a:p>
            <a:pPr algn="ctr"/>
            <a:r>
              <a:rPr lang="en-GB" dirty="0"/>
              <a:t>a Scottish actor</a:t>
            </a:r>
            <a:endParaRPr lang="ru-RU" dirty="0"/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BEBF18CF-C3B2-D1DA-5EDA-A75BFBAD5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88" y="91269"/>
            <a:ext cx="8229600" cy="1143000"/>
          </a:xfrm>
        </p:spPr>
        <p:txBody>
          <a:bodyPr/>
          <a:lstStyle/>
          <a:p>
            <a:r>
              <a:rPr lang="en-GB" dirty="0">
                <a:solidFill>
                  <a:srgbClr val="002060"/>
                </a:solidFill>
                <a:latin typeface="Algerian" panose="04020705040A02060702" pitchFamily="82" charset="0"/>
              </a:rPr>
              <a:t>Famous Scots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11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1689199-C822-4045-B010-98E0928F4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42" y="2996952"/>
            <a:ext cx="8229600" cy="123022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/>
              <a:t>What Scottish symbols do you know?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C995EA-FBAB-0B28-0D49-E780DF0F59F9}"/>
              </a:ext>
            </a:extLst>
          </p:cNvPr>
          <p:cNvSpPr txBox="1"/>
          <p:nvPr/>
        </p:nvSpPr>
        <p:spPr>
          <a:xfrm>
            <a:off x="4330114" y="1916832"/>
            <a:ext cx="504056" cy="64633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lgerian" panose="04020705040A02060702" pitchFamily="82" charset="0"/>
              </a:rPr>
              <a:t>5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3092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D4C0995-6BBF-C081-75EB-3A7B7CD25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5682"/>
            <a:ext cx="8229600" cy="1143000"/>
          </a:xfrm>
        </p:spPr>
        <p:txBody>
          <a:bodyPr/>
          <a:lstStyle/>
          <a:p>
            <a:r>
              <a:rPr lang="en-GB" dirty="0">
                <a:solidFill>
                  <a:srgbClr val="002060"/>
                </a:solidFill>
                <a:latin typeface="Algerian" panose="04020705040A02060702" pitchFamily="82" charset="0"/>
              </a:rPr>
              <a:t>Scottish symbols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7A94C51-6DE2-9928-3F47-C82DAE15C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96752"/>
            <a:ext cx="2895228" cy="280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B39717-066E-E9B5-DC61-DB28879147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186403"/>
            <a:ext cx="2952610" cy="196936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1DA1FA-F29A-5DC3-16EB-71B5F01D9C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842" y="4278085"/>
            <a:ext cx="3059793" cy="19123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4C21A4-3486-D3B8-2603-4D74B89150E7}"/>
              </a:ext>
            </a:extLst>
          </p:cNvPr>
          <p:cNvSpPr txBox="1"/>
          <p:nvPr/>
        </p:nvSpPr>
        <p:spPr>
          <a:xfrm>
            <a:off x="1259632" y="1196752"/>
            <a:ext cx="223224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The Scottish  Coat of Arms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B887ED-6AF7-A0C8-4D96-3D05A734A073}"/>
              </a:ext>
            </a:extLst>
          </p:cNvPr>
          <p:cNvSpPr txBox="1"/>
          <p:nvPr/>
        </p:nvSpPr>
        <p:spPr>
          <a:xfrm>
            <a:off x="6127626" y="3660724"/>
            <a:ext cx="255917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The Scottish  flag – the Cross of </a:t>
            </a:r>
            <a:r>
              <a:rPr lang="en-GB" dirty="0" err="1"/>
              <a:t>St.Andrew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5C96ED-B70A-2DDF-0D88-D40B2865A932}"/>
              </a:ext>
            </a:extLst>
          </p:cNvPr>
          <p:cNvSpPr txBox="1"/>
          <p:nvPr/>
        </p:nvSpPr>
        <p:spPr>
          <a:xfrm>
            <a:off x="500481" y="3631754"/>
            <a:ext cx="2804103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The national flower of Scotland - a thistle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18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564914-43F4-9B1C-FB20-37DA83E7BA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988840"/>
            <a:ext cx="5633540" cy="4104456"/>
          </a:xfrm>
          <a:prstGeom prst="rect">
            <a:avLst/>
          </a:prstGeom>
        </p:spPr>
      </p:pic>
      <p:pic>
        <p:nvPicPr>
          <p:cNvPr id="7" name="Рисунок 6">
            <a:hlinkClick r:id="rId3"/>
            <a:extLst>
              <a:ext uri="{FF2B5EF4-FFF2-40B4-BE49-F238E27FC236}">
                <a16:creationId xmlns:a16="http://schemas.microsoft.com/office/drawing/2014/main" id="{0FA41F90-DE29-74E8-7606-D875295293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52736"/>
            <a:ext cx="6128004" cy="36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575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BEB212-4F00-C211-A223-28EADB5E8D47}"/>
              </a:ext>
            </a:extLst>
          </p:cNvPr>
          <p:cNvSpPr txBox="1"/>
          <p:nvPr/>
        </p:nvSpPr>
        <p:spPr>
          <a:xfrm>
            <a:off x="107504" y="116632"/>
            <a:ext cx="8856984" cy="64807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06083" y="362840"/>
            <a:ext cx="77657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lgerian" panose="04020705040A02060702" pitchFamily="82" charset="0"/>
              </a:rPr>
              <a:t>Exercise 1: </a:t>
            </a:r>
          </a:p>
          <a:p>
            <a:r>
              <a:rPr lang="en-US" sz="2800" dirty="0">
                <a:solidFill>
                  <a:schemeClr val="bg1"/>
                </a:solidFill>
                <a:latin typeface="Algerian" panose="04020705040A02060702" pitchFamily="82" charset="0"/>
              </a:rPr>
              <a:t>Let’s learn new words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388476"/>
            <a:ext cx="2632777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accompany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680" y="2018999"/>
            <a:ext cx="2623244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welcome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680" y="2659513"/>
            <a:ext cx="2618215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entertainment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1558" y="3263217"/>
            <a:ext cx="2603206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host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0647" y="3867805"/>
            <a:ext cx="2576248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sharp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0647" y="4507435"/>
            <a:ext cx="2562052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supper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0645" y="5125191"/>
            <a:ext cx="2562052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bagpiper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8615" y="5767257"/>
            <a:ext cx="2562052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mashed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58831" y="1396325"/>
            <a:ext cx="2618215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celebrate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77862" y="2047498"/>
            <a:ext cx="2617644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tradition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77861" y="2668222"/>
            <a:ext cx="2608682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heart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68364" y="3270273"/>
            <a:ext cx="2603206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oatcake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58831" y="3877012"/>
            <a:ext cx="2612739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knife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82688" y="4517977"/>
            <a:ext cx="2576290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starter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68364" y="5155148"/>
            <a:ext cx="2603206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toast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55788" y="5759839"/>
            <a:ext cx="2596697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lung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14629" y="1345455"/>
            <a:ext cx="2608682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entertaining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15624" y="2037288"/>
            <a:ext cx="2630831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sherry trifle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14628" y="2659513"/>
            <a:ext cx="2605874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turnip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20881" y="3260922"/>
            <a:ext cx="2599621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00B050"/>
                </a:solidFill>
                <a:latin typeface="Comic Sans MS" panose="030F0702030302020204" pitchFamily="66" charset="0"/>
              </a:rPr>
              <a:t>haggis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14627" y="3885130"/>
            <a:ext cx="2608682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liver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107033" y="4543174"/>
            <a:ext cx="2604200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pipe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105029" y="5176073"/>
            <a:ext cx="2603206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recite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113404" y="5750960"/>
            <a:ext cx="2594831" cy="529048"/>
          </a:xfrm>
          <a:prstGeom prst="rect">
            <a:avLst/>
          </a:prstGeom>
          <a:solidFill>
            <a:srgbClr val="F7E7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B050"/>
                </a:solidFill>
                <a:latin typeface="Comic Sans MS" panose="030F0702030302020204" pitchFamily="66" charset="0"/>
              </a:rPr>
              <a:t>poet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51520" y="1421572"/>
            <a:ext cx="2623244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сопровождать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53709" y="2036110"/>
            <a:ext cx="2618215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приветствовать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69348" y="2676666"/>
            <a:ext cx="2597547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развлечение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90647" y="3268995"/>
            <a:ext cx="2584117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хозяин, хозяйка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04843" y="3889679"/>
            <a:ext cx="2562052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острый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90645" y="4513270"/>
            <a:ext cx="2562052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ужин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04843" y="5132571"/>
            <a:ext cx="2547854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волынщик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04843" y="5774637"/>
            <a:ext cx="2545824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размятый, растертый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3168364" y="1393430"/>
            <a:ext cx="2608682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праздновать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177861" y="2034919"/>
            <a:ext cx="2608682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традиция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173175" y="2668222"/>
            <a:ext cx="2608682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сердце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177861" y="3279152"/>
            <a:ext cx="2584117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овсяное печенье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3169460" y="3905302"/>
            <a:ext cx="2583025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нож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182686" y="4534424"/>
            <a:ext cx="2594360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закуска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177861" y="5155148"/>
            <a:ext cx="2581117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говорить тост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155788" y="5750960"/>
            <a:ext cx="2596697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легкое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30046" y="1356151"/>
            <a:ext cx="2593265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забавный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140581" y="2043378"/>
            <a:ext cx="2605874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бисквит, пропитанный вином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130046" y="2660643"/>
            <a:ext cx="2590456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репа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6114628" y="3268995"/>
            <a:ext cx="2608683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бараний рубец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6128208" y="3907592"/>
            <a:ext cx="2583025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печень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6128208" y="4557779"/>
            <a:ext cx="2558592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играть на волынке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6113404" y="5186824"/>
            <a:ext cx="2573396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читать наизусть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6120881" y="5759839"/>
            <a:ext cx="2565919" cy="529048"/>
          </a:xfrm>
          <a:prstGeom prst="rect">
            <a:avLst/>
          </a:prstGeom>
          <a:solidFill>
            <a:srgbClr val="F7E7CF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2060"/>
                </a:solidFill>
                <a:latin typeface="Comic Sans MS" panose="030F0702030302020204" pitchFamily="66" charset="0"/>
              </a:rPr>
              <a:t>поэт</a:t>
            </a:r>
          </a:p>
        </p:txBody>
      </p:sp>
    </p:spTree>
    <p:extLst>
      <p:ext uri="{BB962C8B-B14F-4D97-AF65-F5344CB8AC3E}">
        <p14:creationId xmlns:p14="http://schemas.microsoft.com/office/powerpoint/2010/main" val="53467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54393F9-1FC6-224A-DCF4-94BB9B2D289C}"/>
              </a:ext>
            </a:extLst>
          </p:cNvPr>
          <p:cNvSpPr txBox="1"/>
          <p:nvPr/>
        </p:nvSpPr>
        <p:spPr>
          <a:xfrm>
            <a:off x="314603" y="116632"/>
            <a:ext cx="8649885" cy="66247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212226-4A63-4608-AA8B-BDD9E9842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5" y="634149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rgbClr val="0070C0"/>
                </a:solidFill>
                <a:latin typeface="Algerian" panose="04020705040A02060702" pitchFamily="82" charset="0"/>
              </a:rPr>
              <a:t>Exercise 2: </a:t>
            </a:r>
            <a:br>
              <a:rPr lang="en-US" sz="2800" dirty="0">
                <a:solidFill>
                  <a:srgbClr val="0070C0"/>
                </a:solidFill>
                <a:latin typeface="Algerian" panose="04020705040A02060702" pitchFamily="82" charset="0"/>
              </a:rPr>
            </a:br>
            <a:r>
              <a:rPr lang="en-US" sz="2800" dirty="0">
                <a:solidFill>
                  <a:srgbClr val="0070C0"/>
                </a:solidFill>
                <a:latin typeface="Algerian" panose="04020705040A02060702" pitchFamily="82" charset="0"/>
              </a:rPr>
              <a:t>Complete the sentences with the correct form of the words</a:t>
            </a:r>
            <a:br>
              <a:rPr lang="en-US" sz="2800" dirty="0">
                <a:solidFill>
                  <a:srgbClr val="0070C0"/>
                </a:solidFill>
                <a:latin typeface="Algerian" panose="04020705040A02060702" pitchFamily="82" charset="0"/>
              </a:rPr>
            </a:b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9D2956-7244-49E0-AB09-9A1C656CA6CA}"/>
              </a:ext>
            </a:extLst>
          </p:cNvPr>
          <p:cNvSpPr txBox="1"/>
          <p:nvPr/>
        </p:nvSpPr>
        <p:spPr>
          <a:xfrm>
            <a:off x="323528" y="1676670"/>
            <a:ext cx="8820472" cy="4533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800" b="0" dirty="0">
                <a:solidFill>
                  <a:srgbClr val="1D1D1B"/>
                </a:solidFill>
                <a:effectLst/>
                <a:latin typeface="Arial Rounded MT Bold" panose="020F0704030504030204" pitchFamily="34" charset="0"/>
              </a:rPr>
              <a:t>1. My mother always  ____________ me in my trips. </a:t>
            </a:r>
          </a:p>
          <a:p>
            <a:pPr algn="l">
              <a:lnSpc>
                <a:spcPct val="150000"/>
              </a:lnSpc>
            </a:pPr>
            <a:r>
              <a:rPr lang="en-US" sz="2800" b="0" dirty="0">
                <a:solidFill>
                  <a:srgbClr val="1D1D1B"/>
                </a:solidFill>
                <a:effectLst/>
                <a:latin typeface="Arial Rounded MT Bold" panose="020F0704030504030204" pitchFamily="34" charset="0"/>
              </a:rPr>
              <a:t>2. A  ______________usually plays a pipe.</a:t>
            </a:r>
          </a:p>
          <a:p>
            <a:pPr algn="l">
              <a:lnSpc>
                <a:spcPct val="150000"/>
              </a:lnSpc>
            </a:pPr>
            <a:r>
              <a:rPr lang="en-US" sz="2800" b="0" dirty="0">
                <a:solidFill>
                  <a:srgbClr val="1D1D1B"/>
                </a:solidFill>
                <a:effectLst/>
                <a:latin typeface="Arial Rounded MT Bold" panose="020F0704030504030204" pitchFamily="34" charset="0"/>
              </a:rPr>
              <a:t>3. Next month I will  __________my 16th birthday.</a:t>
            </a:r>
          </a:p>
          <a:p>
            <a:pPr algn="l">
              <a:lnSpc>
                <a:spcPct val="150000"/>
              </a:lnSpc>
            </a:pPr>
            <a:r>
              <a:rPr lang="en-US" sz="2800" b="0" dirty="0">
                <a:solidFill>
                  <a:srgbClr val="1D1D1B"/>
                </a:solidFill>
                <a:effectLst/>
                <a:latin typeface="Arial Rounded MT Bold" panose="020F0704030504030204" pitchFamily="34" charset="0"/>
              </a:rPr>
              <a:t>4. This party was very ______________ , I had a lot of fun. </a:t>
            </a:r>
          </a:p>
          <a:p>
            <a:pPr algn="l">
              <a:lnSpc>
                <a:spcPct val="150000"/>
              </a:lnSpc>
            </a:pPr>
            <a:r>
              <a:rPr lang="en-US" sz="2800" b="0" dirty="0">
                <a:solidFill>
                  <a:srgbClr val="1D1D1B"/>
                </a:solidFill>
                <a:effectLst/>
                <a:latin typeface="Arial Rounded MT Bold" panose="020F0704030504030204" pitchFamily="34" charset="0"/>
              </a:rPr>
              <a:t>5.  Robert really likes  ___________ potatoes. </a:t>
            </a:r>
          </a:p>
          <a:p>
            <a:pPr algn="l">
              <a:lnSpc>
                <a:spcPct val="150000"/>
              </a:lnSpc>
            </a:pPr>
            <a:r>
              <a:rPr lang="en-US" sz="2800" b="0" dirty="0">
                <a:solidFill>
                  <a:srgbClr val="1D1D1B"/>
                </a:solidFill>
                <a:effectLst/>
                <a:latin typeface="Arial Rounded MT Bold" panose="020F0704030504030204" pitchFamily="34" charset="0"/>
              </a:rPr>
              <a:t>6.  __________ men usually wear traditional skirts.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8ACC1E-844F-C2D4-7958-C39F077CADAC}"/>
              </a:ext>
            </a:extLst>
          </p:cNvPr>
          <p:cNvSpPr txBox="1"/>
          <p:nvPr/>
        </p:nvSpPr>
        <p:spPr>
          <a:xfrm>
            <a:off x="3851920" y="1799576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accompanies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253623-581E-C9F6-5018-F121607E40C3}"/>
              </a:ext>
            </a:extLst>
          </p:cNvPr>
          <p:cNvSpPr txBox="1"/>
          <p:nvPr/>
        </p:nvSpPr>
        <p:spPr>
          <a:xfrm>
            <a:off x="1321193" y="2444095"/>
            <a:ext cx="2061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bagpiper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209A6E-25BA-A96C-181D-D5682F3F82C6}"/>
              </a:ext>
            </a:extLst>
          </p:cNvPr>
          <p:cNvSpPr txBox="1"/>
          <p:nvPr/>
        </p:nvSpPr>
        <p:spPr>
          <a:xfrm>
            <a:off x="3581890" y="3102815"/>
            <a:ext cx="1980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celebrate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2E7022-53A5-B3B2-750B-AB8A5BFEA743}"/>
              </a:ext>
            </a:extLst>
          </p:cNvPr>
          <p:cNvSpPr txBox="1"/>
          <p:nvPr/>
        </p:nvSpPr>
        <p:spPr>
          <a:xfrm>
            <a:off x="4274840" y="3736665"/>
            <a:ext cx="2385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entertaining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B9FB21-56CA-7059-2674-56A04E8F8543}"/>
              </a:ext>
            </a:extLst>
          </p:cNvPr>
          <p:cNvSpPr txBox="1"/>
          <p:nvPr/>
        </p:nvSpPr>
        <p:spPr>
          <a:xfrm>
            <a:off x="4274840" y="5039904"/>
            <a:ext cx="1773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mashed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975683-B4DD-4B31-E4B1-532651BC1360}"/>
              </a:ext>
            </a:extLst>
          </p:cNvPr>
          <p:cNvSpPr txBox="1"/>
          <p:nvPr/>
        </p:nvSpPr>
        <p:spPr>
          <a:xfrm>
            <a:off x="827584" y="5687063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Scottish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7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26AA80-FE04-4EF9-BF34-0A1488EAE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786" y="403383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GB" sz="2800" dirty="0">
                <a:solidFill>
                  <a:srgbClr val="0070C0"/>
                </a:solidFill>
                <a:latin typeface="Algerian" panose="04020705040A02060702" pitchFamily="82" charset="0"/>
              </a:rPr>
              <a:t>Exercise 3:</a:t>
            </a:r>
            <a:br>
              <a:rPr lang="en-GB" sz="2800" dirty="0">
                <a:solidFill>
                  <a:srgbClr val="0070C0"/>
                </a:solidFill>
                <a:latin typeface="Algerian" panose="04020705040A02060702" pitchFamily="82" charset="0"/>
              </a:rPr>
            </a:br>
            <a:r>
              <a:rPr lang="en-GB" sz="2800" dirty="0">
                <a:solidFill>
                  <a:srgbClr val="0070C0"/>
                </a:solidFill>
                <a:latin typeface="Algerian" panose="04020705040A02060702" pitchFamily="82" charset="0"/>
              </a:rPr>
              <a:t>Match the given words to complete the phrases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9F3ECB7-7343-498F-883F-FE6C4D04D1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500" y="2452689"/>
            <a:ext cx="65" cy="533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26960" rIns="0" bIns="12696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790E3-F06C-13F6-1383-327F17DD2C8B}"/>
              </a:ext>
            </a:extLst>
          </p:cNvPr>
          <p:cNvSpPr txBox="1"/>
          <p:nvPr/>
        </p:nvSpPr>
        <p:spPr>
          <a:xfrm>
            <a:off x="1447458" y="3041357"/>
            <a:ext cx="17281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sherry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5EB21B-B281-09BD-2252-A3AE13245FDB}"/>
              </a:ext>
            </a:extLst>
          </p:cNvPr>
          <p:cNvSpPr txBox="1"/>
          <p:nvPr/>
        </p:nvSpPr>
        <p:spPr>
          <a:xfrm>
            <a:off x="1447458" y="1681987"/>
            <a:ext cx="1710747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oatcake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402C7F-4325-5F8A-BB71-FBC94CB0715B}"/>
              </a:ext>
            </a:extLst>
          </p:cNvPr>
          <p:cNvSpPr txBox="1"/>
          <p:nvPr/>
        </p:nvSpPr>
        <p:spPr>
          <a:xfrm>
            <a:off x="1464903" y="4373073"/>
            <a:ext cx="1710747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mashed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4E2C5F-25D4-EF5E-B23B-3BF92E6BCBFE}"/>
              </a:ext>
            </a:extLst>
          </p:cNvPr>
          <p:cNvSpPr txBox="1"/>
          <p:nvPr/>
        </p:nvSpPr>
        <p:spPr>
          <a:xfrm>
            <a:off x="1456180" y="3716143"/>
            <a:ext cx="17281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recite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01F77F-81E2-32EB-5233-DC32C388BB7F}"/>
              </a:ext>
            </a:extLst>
          </p:cNvPr>
          <p:cNvSpPr txBox="1"/>
          <p:nvPr/>
        </p:nvSpPr>
        <p:spPr>
          <a:xfrm>
            <a:off x="1447458" y="2338917"/>
            <a:ext cx="17281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main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00B272-4836-1EA3-3585-AD03AC64E332}"/>
              </a:ext>
            </a:extLst>
          </p:cNvPr>
          <p:cNvSpPr txBox="1"/>
          <p:nvPr/>
        </p:nvSpPr>
        <p:spPr>
          <a:xfrm>
            <a:off x="1466730" y="5001253"/>
            <a:ext cx="17281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sharp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083592-E429-3206-B7E2-A16DD1EBB4AD}"/>
              </a:ext>
            </a:extLst>
          </p:cNvPr>
          <p:cNvSpPr txBox="1"/>
          <p:nvPr/>
        </p:nvSpPr>
        <p:spPr>
          <a:xfrm>
            <a:off x="6958608" y="1680093"/>
            <a:ext cx="17281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a poem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01E063-20E0-5146-1E7E-4C4E263A043B}"/>
              </a:ext>
            </a:extLst>
          </p:cNvPr>
          <p:cNvSpPr txBox="1"/>
          <p:nvPr/>
        </p:nvSpPr>
        <p:spPr>
          <a:xfrm>
            <a:off x="6958608" y="3051924"/>
            <a:ext cx="17281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trifle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D6A2D1-FF4D-38CE-EA1C-97CA57E04E53}"/>
              </a:ext>
            </a:extLst>
          </p:cNvPr>
          <p:cNvSpPr txBox="1"/>
          <p:nvPr/>
        </p:nvSpPr>
        <p:spPr>
          <a:xfrm>
            <a:off x="6958608" y="3716143"/>
            <a:ext cx="17281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biscuits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2A25EE-BBD1-85F8-BA6D-A460A685F9A8}"/>
              </a:ext>
            </a:extLst>
          </p:cNvPr>
          <p:cNvSpPr txBox="1"/>
          <p:nvPr/>
        </p:nvSpPr>
        <p:spPr>
          <a:xfrm>
            <a:off x="6958608" y="5001253"/>
            <a:ext cx="17281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course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4689AB9-BEF2-D577-A979-AB857F552C5D}"/>
              </a:ext>
            </a:extLst>
          </p:cNvPr>
          <p:cNvSpPr txBox="1"/>
          <p:nvPr/>
        </p:nvSpPr>
        <p:spPr>
          <a:xfrm>
            <a:off x="6958608" y="4373073"/>
            <a:ext cx="17281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knife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844A11-9C52-B2E5-8295-B13A96750A47}"/>
              </a:ext>
            </a:extLst>
          </p:cNvPr>
          <p:cNvSpPr txBox="1"/>
          <p:nvPr/>
        </p:nvSpPr>
        <p:spPr>
          <a:xfrm>
            <a:off x="6958608" y="2355439"/>
            <a:ext cx="172819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potatoes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81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4026 -0.300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39" y="-1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-0.01227 L -0.4 -0.3951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-1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5185E-6 L -0.39479 -0.0041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-1.85185E-6 L -0.39809 0.2972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1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-0.00185 L -0.4 0.2953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1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L -0.39479 0.097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0" y="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640B6B-D720-4E30-B599-87A78A441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5759" y="-1074813"/>
            <a:ext cx="3871773" cy="13501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2060"/>
                </a:solidFill>
                <a:latin typeface="Algerian" panose="04020705040A02060702" pitchFamily="82" charset="0"/>
              </a:rPr>
              <a:t>Cross the odd ONE out</a:t>
            </a:r>
            <a:br>
              <a:rPr lang="en-US" dirty="0">
                <a:solidFill>
                  <a:srgbClr val="1D1D1B"/>
                </a:solidFill>
                <a:latin typeface="Algerian" panose="04020705040A02060702" pitchFamily="82" charset="0"/>
              </a:rPr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F341E8-AC32-490D-BB72-D0816C3DD134}"/>
              </a:ext>
            </a:extLst>
          </p:cNvPr>
          <p:cNvSpPr txBox="1"/>
          <p:nvPr/>
        </p:nvSpPr>
        <p:spPr>
          <a:xfrm>
            <a:off x="899592" y="1052736"/>
            <a:ext cx="7704856" cy="4264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sz="28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Bagpiper, pipe, Scottish, starter</a:t>
            </a:r>
          </a:p>
          <a:p>
            <a:pPr algn="l">
              <a:lnSpc>
                <a:spcPct val="200000"/>
              </a:lnSpc>
            </a:pPr>
            <a:r>
              <a:rPr lang="en-US" sz="28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Main course, dessert, starter, food</a:t>
            </a:r>
          </a:p>
          <a:p>
            <a:pPr algn="l">
              <a:lnSpc>
                <a:spcPct val="200000"/>
              </a:lnSpc>
            </a:pPr>
            <a:r>
              <a:rPr lang="en-US" sz="28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Welcome, lung, liver, heart</a:t>
            </a:r>
          </a:p>
          <a:p>
            <a:pPr algn="l">
              <a:lnSpc>
                <a:spcPct val="200000"/>
              </a:lnSpc>
            </a:pPr>
            <a:r>
              <a:rPr lang="en-US" sz="28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Poet, poem, host, recite</a:t>
            </a:r>
          </a:p>
          <a:p>
            <a:pPr algn="l">
              <a:lnSpc>
                <a:spcPct val="200000"/>
              </a:lnSpc>
            </a:pPr>
            <a:r>
              <a:rPr lang="en-US" sz="28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Entertainment, toast, liver, celebrate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D8E1914-D73E-30AB-04C5-78A5C18B8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63350"/>
            <a:ext cx="158417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1BD5BF8E-8B86-346C-3716-00A7055E3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178020"/>
            <a:ext cx="1440160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D4514DE1-0E3A-0AAB-EC5B-F3DBB0A98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46" y="3169111"/>
            <a:ext cx="165618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6693FEF4-69A2-B904-A178-9151E0E8A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547" y="3974046"/>
            <a:ext cx="1492945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8E435CEA-D869-93FE-1482-CA36A43DE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145" y="4848994"/>
            <a:ext cx="1492945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BE9B98F-1A17-78FE-388A-D10D01B2CEF5}"/>
              </a:ext>
            </a:extLst>
          </p:cNvPr>
          <p:cNvSpPr txBox="1"/>
          <p:nvPr/>
        </p:nvSpPr>
        <p:spPr>
          <a:xfrm>
            <a:off x="827584" y="273013"/>
            <a:ext cx="489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Algerian" panose="04020705040A02060702" pitchFamily="82" charset="0"/>
              </a:rPr>
              <a:t>Exercise 4:</a:t>
            </a:r>
          </a:p>
          <a:p>
            <a:r>
              <a:rPr lang="en-GB" sz="2800" dirty="0">
                <a:solidFill>
                  <a:srgbClr val="0070C0"/>
                </a:solidFill>
                <a:latin typeface="Algerian" panose="04020705040A02060702" pitchFamily="82" charset="0"/>
              </a:rPr>
              <a:t>Cross the odd word out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82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701E39D-43FD-7818-5044-1BC0F2ACE3B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5040560" cy="378042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E98026-0321-84C2-CF15-B92743F71C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735435"/>
            <a:ext cx="3982945" cy="2861917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1F9080-52FC-7B7D-BB51-EE6BD1A5B88E}"/>
              </a:ext>
            </a:extLst>
          </p:cNvPr>
          <p:cNvSpPr txBox="1"/>
          <p:nvPr/>
        </p:nvSpPr>
        <p:spPr>
          <a:xfrm>
            <a:off x="5796136" y="836712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  <a:latin typeface="Algerian" panose="04020705040A02060702" pitchFamily="82" charset="0"/>
              </a:rPr>
              <a:t>Module 6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9B560F-BC4E-9F8B-B6CC-732277DE513C}"/>
              </a:ext>
            </a:extLst>
          </p:cNvPr>
          <p:cNvSpPr txBox="1"/>
          <p:nvPr/>
        </p:nvSpPr>
        <p:spPr>
          <a:xfrm>
            <a:off x="5385381" y="2074494"/>
            <a:ext cx="3523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solidFill>
                  <a:srgbClr val="0070C0"/>
                </a:solidFill>
                <a:latin typeface="Algerian" panose="04020705040A02060702" pitchFamily="82" charset="0"/>
              </a:rPr>
              <a:t>Culture corner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B9600F-8B6B-932B-673E-026FD88463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3933056"/>
            <a:ext cx="3507819" cy="2232248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58854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3D10E-2647-4CAE-B088-B9DBCAA0C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100" dirty="0">
                <a:solidFill>
                  <a:srgbClr val="0070C0"/>
                </a:solidFill>
                <a:latin typeface="Algerian" panose="04020705040A02060702" pitchFamily="82" charset="0"/>
              </a:rPr>
              <a:t>Exercise 5:</a:t>
            </a:r>
            <a:br>
              <a:rPr lang="en-US" sz="3100" dirty="0">
                <a:solidFill>
                  <a:srgbClr val="0070C0"/>
                </a:solidFill>
                <a:latin typeface="Algerian" panose="04020705040A02060702" pitchFamily="82" charset="0"/>
              </a:rPr>
            </a:br>
            <a:r>
              <a:rPr lang="en-US" sz="3100" dirty="0">
                <a:solidFill>
                  <a:srgbClr val="0070C0"/>
                </a:solidFill>
                <a:latin typeface="Algerian" panose="04020705040A02060702" pitchFamily="82" charset="0"/>
              </a:rPr>
              <a:t>Choose the right word</a:t>
            </a:r>
            <a:br>
              <a:rPr lang="en-US" dirty="0">
                <a:solidFill>
                  <a:srgbClr val="1D1D1B"/>
                </a:solidFill>
                <a:latin typeface="Algerian" panose="04020705040A02060702" pitchFamily="82" charset="0"/>
              </a:rPr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F98D18-A2DC-4BD2-8BC7-493B98212D8D}"/>
              </a:ext>
            </a:extLst>
          </p:cNvPr>
          <p:cNvSpPr txBox="1"/>
          <p:nvPr/>
        </p:nvSpPr>
        <p:spPr>
          <a:xfrm>
            <a:off x="457200" y="1268760"/>
            <a:ext cx="8373616" cy="3899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4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This Scottish  </a:t>
            </a:r>
            <a:r>
              <a:rPr lang="en-US" sz="2400" b="0" i="1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</a:rPr>
              <a:t>poet</a:t>
            </a:r>
            <a:r>
              <a:rPr lang="ru-RU" sz="2400" b="0" i="1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</a:rPr>
              <a:t> </a:t>
            </a:r>
            <a:r>
              <a:rPr lang="en-GB" sz="2400" b="0" i="1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</a:rPr>
              <a:t> </a:t>
            </a:r>
            <a:r>
              <a:rPr lang="en-US" sz="2400" b="0" i="1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</a:rPr>
              <a:t>/  </a:t>
            </a:r>
            <a:r>
              <a:rPr lang="en-GB" sz="2400" b="0" i="1" dirty="0" err="1">
                <a:solidFill>
                  <a:srgbClr val="FF0000"/>
                </a:solidFill>
                <a:effectLst/>
                <a:latin typeface="Arial Rounded MT Bold" panose="020F0704030504030204" pitchFamily="34" charset="0"/>
              </a:rPr>
              <a:t>lu</a:t>
            </a:r>
            <a:r>
              <a:rPr lang="en-US" sz="2400" b="0" i="1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</a:rPr>
              <a:t>ng  </a:t>
            </a:r>
            <a:r>
              <a:rPr lang="en-US" sz="24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is famous around the world.</a:t>
            </a:r>
          </a:p>
          <a:p>
            <a:pPr algn="l">
              <a:lnSpc>
                <a:spcPct val="150000"/>
              </a:lnSpc>
            </a:pPr>
            <a:r>
              <a:rPr lang="en-US" sz="24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I want to learn to play the  </a:t>
            </a:r>
            <a:r>
              <a:rPr lang="en-US" sz="2400" b="0" i="1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</a:rPr>
              <a:t>heart  /  pipe </a:t>
            </a:r>
            <a:r>
              <a:rPr lang="en-US" sz="24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. </a:t>
            </a:r>
          </a:p>
          <a:p>
            <a:pPr algn="l">
              <a:lnSpc>
                <a:spcPct val="150000"/>
              </a:lnSpc>
            </a:pPr>
            <a:r>
              <a:rPr lang="en-US" sz="24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We  </a:t>
            </a:r>
            <a:r>
              <a:rPr lang="en-US" sz="2400" b="0" i="1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</a:rPr>
              <a:t>welcome  /  celebrate   </a:t>
            </a:r>
            <a:r>
              <a:rPr lang="en-US" sz="24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you in our annual event.</a:t>
            </a:r>
          </a:p>
          <a:p>
            <a:pPr algn="l">
              <a:lnSpc>
                <a:spcPct val="150000"/>
              </a:lnSpc>
            </a:pPr>
            <a:r>
              <a:rPr lang="en-US" sz="24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My homework was to  </a:t>
            </a:r>
            <a:r>
              <a:rPr lang="en-US" sz="2400" b="0" i="1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</a:rPr>
              <a:t>welcome  /  recite  </a:t>
            </a:r>
            <a:r>
              <a:rPr lang="en-US" sz="24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two poems.</a:t>
            </a:r>
          </a:p>
          <a:p>
            <a:pPr algn="l">
              <a:lnSpc>
                <a:spcPct val="150000"/>
              </a:lnSpc>
            </a:pPr>
            <a:r>
              <a:rPr lang="en-US" sz="24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I’d like to make a  </a:t>
            </a:r>
            <a:r>
              <a:rPr lang="en-US" sz="2400" b="0" i="1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</a:rPr>
              <a:t>toast  /  liver   </a:t>
            </a:r>
            <a:r>
              <a:rPr lang="en-US" sz="24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for a family.</a:t>
            </a:r>
          </a:p>
          <a:p>
            <a:pPr algn="l">
              <a:lnSpc>
                <a:spcPct val="150000"/>
              </a:lnSpc>
            </a:pPr>
            <a:r>
              <a:rPr lang="en-US" sz="2400" b="0" dirty="0">
                <a:solidFill>
                  <a:srgbClr val="262626"/>
                </a:solidFill>
                <a:effectLst/>
                <a:latin typeface="Arial Rounded MT Bold" panose="020F0704030504030204" pitchFamily="34" charset="0"/>
              </a:rPr>
              <a:t>We gather together every holiday by the family </a:t>
            </a:r>
            <a:r>
              <a:rPr lang="en-US" sz="2400" b="0" i="1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</a:rPr>
              <a:t>tradition/  turnip</a:t>
            </a:r>
            <a:r>
              <a:rPr lang="en-US" sz="2400" b="0" dirty="0">
                <a:solidFill>
                  <a:srgbClr val="FF0000"/>
                </a:solidFill>
                <a:effectLst/>
                <a:latin typeface="Arial Rounded MT Bold" panose="020F0704030504030204" pitchFamily="34" charset="0"/>
              </a:rPr>
              <a:t>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CED89C15-11F6-3920-90D6-FC5050A06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933055"/>
            <a:ext cx="1522511" cy="74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E8B4FA-F7C2-0912-0052-887A6DDC47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461" y="1868855"/>
            <a:ext cx="1190070" cy="66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F9C2E43D-62C3-F126-7946-2184CB6DE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11760"/>
            <a:ext cx="1584176" cy="66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F11657E-DF4A-75D3-DE24-CAE63B88D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639" y="2919983"/>
            <a:ext cx="1190070" cy="66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D5C7B63F-A6E0-9E73-DAF5-E7CBBA3AB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532" y="3457360"/>
            <a:ext cx="1190070" cy="66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B24321F0-0DD6-B560-5C07-51FB2E94BB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012" y="1374710"/>
            <a:ext cx="1190070" cy="66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97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0093" y="225876"/>
            <a:ext cx="86839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Algerian" panose="04020705040A02060702" pitchFamily="82" charset="0"/>
              </a:rPr>
              <a:t>Exercise 6:</a:t>
            </a:r>
          </a:p>
          <a:p>
            <a:r>
              <a:rPr lang="en-US" sz="2800" dirty="0">
                <a:solidFill>
                  <a:srgbClr val="0070C0"/>
                </a:solidFill>
                <a:latin typeface="Algerian" panose="04020705040A02060702" pitchFamily="82" charset="0"/>
              </a:rPr>
              <a:t>Match the words with their meanings</a:t>
            </a:r>
            <a:r>
              <a:rPr lang="en-GB" sz="2800" dirty="0">
                <a:solidFill>
                  <a:srgbClr val="0070C0"/>
                </a:solidFill>
                <a:latin typeface="Algerian" panose="04020705040A02060702" pitchFamily="82" charset="0"/>
              </a:rPr>
              <a:t>:</a:t>
            </a:r>
            <a:endParaRPr lang="en-US" sz="2800" dirty="0">
              <a:solidFill>
                <a:srgbClr val="0070C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7061" y="1248143"/>
            <a:ext cx="294773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raising their glasses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4375" y="1983851"/>
            <a:ext cx="294773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accompanied by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4375" y="2716227"/>
            <a:ext cx="294773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recites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827" y="3431435"/>
            <a:ext cx="294773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toasts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4375" y="4149680"/>
            <a:ext cx="294773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heart, liver, lungs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1734" y="4852672"/>
            <a:ext cx="294773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in for a treat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4375" y="5570917"/>
            <a:ext cx="294773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turnip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485" y="1122455"/>
            <a:ext cx="4468227" cy="3433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994485" y="4720159"/>
            <a:ext cx="446822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Lifting up their glasses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495" y="1206050"/>
            <a:ext cx="661084" cy="63063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354" y="1220974"/>
            <a:ext cx="3512646" cy="3311014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3994485" y="4730323"/>
            <a:ext cx="446822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Goes with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743" y="1929033"/>
            <a:ext cx="661084" cy="63063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705" y="1174853"/>
            <a:ext cx="3498449" cy="3381313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3994484" y="4723342"/>
            <a:ext cx="446822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A hard root vegetable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743" y="5513818"/>
            <a:ext cx="661084" cy="63063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192" y="1135670"/>
            <a:ext cx="3275890" cy="3500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Прямоугольник 25"/>
          <p:cNvSpPr/>
          <p:nvPr/>
        </p:nvSpPr>
        <p:spPr>
          <a:xfrm>
            <a:off x="3994483" y="4724617"/>
            <a:ext cx="446822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Drinks to the health of …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743" y="3380005"/>
            <a:ext cx="661084" cy="63063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178" y="1134273"/>
            <a:ext cx="3636905" cy="3526024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9" name="Прямоугольник 28"/>
          <p:cNvSpPr/>
          <p:nvPr/>
        </p:nvSpPr>
        <p:spPr>
          <a:xfrm>
            <a:off x="3994481" y="4726832"/>
            <a:ext cx="446822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Reads out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495" y="2685529"/>
            <a:ext cx="661084" cy="63063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950" y="1120254"/>
            <a:ext cx="4789240" cy="3531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Прямоугольник 31"/>
          <p:cNvSpPr/>
          <p:nvPr/>
        </p:nvSpPr>
        <p:spPr>
          <a:xfrm>
            <a:off x="3994477" y="4731655"/>
            <a:ext cx="446822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Internal organs of the sheep (offal)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495" y="4086426"/>
            <a:ext cx="661084" cy="63063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618" y="1129151"/>
            <a:ext cx="2626666" cy="3603849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3994469" y="4737842"/>
            <a:ext cx="4468227" cy="551021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anose="030F0702030302020204" pitchFamily="66" charset="0"/>
              </a:rPr>
              <a:t>You’ll get a surprise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743" y="4791940"/>
            <a:ext cx="661084" cy="63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01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20" grpId="0" animBg="1"/>
      <p:bldP spid="20" grpId="1" animBg="1"/>
      <p:bldP spid="23" grpId="0" animBg="1"/>
      <p:bldP spid="23" grpId="1" animBg="1"/>
      <p:bldP spid="26" grpId="0" animBg="1"/>
      <p:bldP spid="26" grpId="1" animBg="1"/>
      <p:bldP spid="29" grpId="0" animBg="1"/>
      <p:bldP spid="29" grpId="1" animBg="1"/>
      <p:bldP spid="32" grpId="0" animBg="1"/>
      <p:bldP spid="32" grpId="1" animBg="1"/>
      <p:bldP spid="35" grpId="0" animBg="1"/>
      <p:bldP spid="3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910D543-CF9F-7450-FBB3-92FB52DDBBB0}"/>
              </a:ext>
            </a:extLst>
          </p:cNvPr>
          <p:cNvSpPr txBox="1"/>
          <p:nvPr/>
        </p:nvSpPr>
        <p:spPr>
          <a:xfrm>
            <a:off x="1043608" y="1719469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https://learningapps.org/display?v=p7k9x4c3520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8FB577-3D29-25D7-0E99-5DF964F416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774" y="2093669"/>
            <a:ext cx="6354452" cy="46144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5938A5-3F54-751A-2AA4-B89E16141ADB}"/>
              </a:ext>
            </a:extLst>
          </p:cNvPr>
          <p:cNvSpPr txBox="1"/>
          <p:nvPr/>
        </p:nvSpPr>
        <p:spPr>
          <a:xfrm>
            <a:off x="539552" y="330214"/>
            <a:ext cx="704872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Algerian" panose="04020705040A02060702" pitchFamily="82" charset="0"/>
              </a:rPr>
              <a:t>Exercise 7:</a:t>
            </a:r>
          </a:p>
          <a:p>
            <a:r>
              <a:rPr lang="en-US" sz="2800" b="0" i="0" dirty="0">
                <a:solidFill>
                  <a:srgbClr val="0070C0"/>
                </a:solidFill>
                <a:effectLst/>
                <a:latin typeface="Algerian" panose="04020705040A02060702" pitchFamily="82" charset="0"/>
              </a:rPr>
              <a:t>Match the words/word combinations</a:t>
            </a:r>
          </a:p>
          <a:p>
            <a:r>
              <a:rPr lang="en-US" sz="2800" b="0" i="0" dirty="0">
                <a:solidFill>
                  <a:srgbClr val="0070C0"/>
                </a:solidFill>
                <a:effectLst/>
                <a:latin typeface="Algerian" panose="04020705040A02060702" pitchFamily="82" charset="0"/>
              </a:rPr>
              <a:t> from the text with their definitions</a:t>
            </a:r>
            <a:endParaRPr lang="en-GB" sz="2800" dirty="0">
              <a:solidFill>
                <a:srgbClr val="0070C0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2449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23C6C4A-6EEA-FE7B-4A73-EAF4CB8ABF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40768"/>
            <a:ext cx="7055678" cy="470491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9C5F16-4B57-2B57-2CFE-9F105EC2A3DF}"/>
              </a:ext>
            </a:extLst>
          </p:cNvPr>
          <p:cNvSpPr txBox="1"/>
          <p:nvPr/>
        </p:nvSpPr>
        <p:spPr>
          <a:xfrm>
            <a:off x="1115616" y="548680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Algerian" panose="04020705040A02060702" pitchFamily="82" charset="0"/>
              </a:rPr>
              <a:t>Robert burns – a Scottish national poet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1884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0093" y="493302"/>
            <a:ext cx="8683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Algerian" panose="04020705040A02060702" pitchFamily="82" charset="0"/>
              </a:rPr>
              <a:t>Watch the video and answer the questions of the quiz: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B4986DC-134F-E8E8-E2C6-328AF8D0F8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55856"/>
            <a:ext cx="5616623" cy="41165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4FCF1F-B1E1-81DB-334B-5E7354A60C90}"/>
              </a:ext>
            </a:extLst>
          </p:cNvPr>
          <p:cNvSpPr txBox="1"/>
          <p:nvPr/>
        </p:nvSpPr>
        <p:spPr>
          <a:xfrm>
            <a:off x="1403648" y="1189968"/>
            <a:ext cx="52565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www</a:t>
            </a:r>
            <a:r>
              <a:rPr lang="ru-RU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1800" u="sng" kern="50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youtube</a:t>
            </a:r>
            <a:r>
              <a:rPr lang="ru-RU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com</a:t>
            </a:r>
            <a:r>
              <a:rPr lang="ru-RU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/</a:t>
            </a:r>
            <a:r>
              <a:rPr lang="en-US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watch</a:t>
            </a:r>
            <a:r>
              <a:rPr lang="ru-RU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?</a:t>
            </a:r>
            <a:r>
              <a:rPr lang="en-US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v</a:t>
            </a:r>
            <a:r>
              <a:rPr lang="ru-RU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=</a:t>
            </a:r>
            <a:r>
              <a:rPr lang="en-US" sz="1800" u="sng" kern="50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qMxIBqpryG</a:t>
            </a:r>
            <a:r>
              <a:rPr lang="ru-RU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  <a:hlinkClick r:id="rId3"/>
              </a:rPr>
              <a:t>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50844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E20B4666-41E0-4C24-9CE7-8EB02ABBB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265070"/>
              </p:ext>
            </p:extLst>
          </p:nvPr>
        </p:nvGraphicFramePr>
        <p:xfrm>
          <a:off x="755576" y="1340768"/>
          <a:ext cx="7008945" cy="5332798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613686">
                  <a:extLst>
                    <a:ext uri="{9D8B030D-6E8A-4147-A177-3AD203B41FA5}">
                      <a16:colId xmlns:a16="http://schemas.microsoft.com/office/drawing/2014/main" val="115593076"/>
                    </a:ext>
                  </a:extLst>
                </a:gridCol>
                <a:gridCol w="3939279">
                  <a:extLst>
                    <a:ext uri="{9D8B030D-6E8A-4147-A177-3AD203B41FA5}">
                      <a16:colId xmlns:a16="http://schemas.microsoft.com/office/drawing/2014/main" val="1984704044"/>
                    </a:ext>
                  </a:extLst>
                </a:gridCol>
                <a:gridCol w="1107485">
                  <a:extLst>
                    <a:ext uri="{9D8B030D-6E8A-4147-A177-3AD203B41FA5}">
                      <a16:colId xmlns:a16="http://schemas.microsoft.com/office/drawing/2014/main" val="1793074315"/>
                    </a:ext>
                  </a:extLst>
                </a:gridCol>
                <a:gridCol w="1348495">
                  <a:extLst>
                    <a:ext uri="{9D8B030D-6E8A-4147-A177-3AD203B41FA5}">
                      <a16:colId xmlns:a16="http://schemas.microsoft.com/office/drawing/2014/main" val="591750696"/>
                    </a:ext>
                  </a:extLst>
                </a:gridCol>
              </a:tblGrid>
              <a:tr h="8661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№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  <a:latin typeface="Algerian" panose="04020705040A02060702" pitchFamily="82" charset="0"/>
                        </a:rPr>
                        <a:t>questions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r>
                        <a:rPr lang="en-GB" sz="1800" dirty="0">
                          <a:effectLst/>
                          <a:latin typeface="Algerian" panose="04020705040A02060702" pitchFamily="82" charset="0"/>
                        </a:rPr>
                        <a:t>Team’s answer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  <a:latin typeface="Algerian" panose="04020705040A02060702" pitchFamily="82" charset="0"/>
                        </a:rPr>
                        <a:t>Right answer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extLst>
                  <a:ext uri="{0D108BD9-81ED-4DB2-BD59-A6C34878D82A}">
                    <a16:rowId xmlns:a16="http://schemas.microsoft.com/office/drawing/2014/main" val="961000845"/>
                  </a:ext>
                </a:extLst>
              </a:tr>
              <a:tr h="3257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Where was Robert Burns born?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extLst>
                  <a:ext uri="{0D108BD9-81ED-4DB2-BD59-A6C34878D82A}">
                    <a16:rowId xmlns:a16="http://schemas.microsoft.com/office/drawing/2014/main" val="901996862"/>
                  </a:ext>
                </a:extLst>
              </a:tr>
              <a:tr h="4292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When was Robert Burns born?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extLst>
                  <a:ext uri="{0D108BD9-81ED-4DB2-BD59-A6C34878D82A}">
                    <a16:rowId xmlns:a16="http://schemas.microsoft.com/office/drawing/2014/main" val="4137293272"/>
                  </a:ext>
                </a:extLst>
              </a:tr>
              <a:tr h="3257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What is he famous for?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extLst>
                  <a:ext uri="{0D108BD9-81ED-4DB2-BD59-A6C34878D82A}">
                    <a16:rowId xmlns:a16="http://schemas.microsoft.com/office/drawing/2014/main" val="1106555265"/>
                  </a:ext>
                </a:extLst>
              </a:tr>
              <a:tr h="4938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How old was he when he died?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extLst>
                  <a:ext uri="{0D108BD9-81ED-4DB2-BD59-A6C34878D82A}">
                    <a16:rowId xmlns:a16="http://schemas.microsoft.com/office/drawing/2014/main" val="3068711139"/>
                  </a:ext>
                </a:extLst>
              </a:tr>
              <a:tr h="2697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When did Robert begin to write songs?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extLst>
                  <a:ext uri="{0D108BD9-81ED-4DB2-BD59-A6C34878D82A}">
                    <a16:rowId xmlns:a16="http://schemas.microsoft.com/office/drawing/2014/main" val="2863437578"/>
                  </a:ext>
                </a:extLst>
              </a:tr>
              <a:tr h="3257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How do people celebrate Burns Night?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extLst>
                  <a:ext uri="{0D108BD9-81ED-4DB2-BD59-A6C34878D82A}">
                    <a16:rowId xmlns:a16="http://schemas.microsoft.com/office/drawing/2014/main" val="1106121884"/>
                  </a:ext>
                </a:extLst>
              </a:tr>
              <a:tr h="4292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What was his father?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extLst>
                  <a:ext uri="{0D108BD9-81ED-4DB2-BD59-A6C34878D82A}">
                    <a16:rowId xmlns:a16="http://schemas.microsoft.com/office/drawing/2014/main" val="1000311578"/>
                  </a:ext>
                </a:extLst>
              </a:tr>
              <a:tr h="5646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Why did Robert begin to write his poems and songs?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extLst>
                  <a:ext uri="{0D108BD9-81ED-4DB2-BD59-A6C34878D82A}">
                    <a16:rowId xmlns:a16="http://schemas.microsoft.com/office/drawing/2014/main" val="1371574863"/>
                  </a:ext>
                </a:extLst>
              </a:tr>
              <a:tr h="650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Did Robert Burns get married?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02" marR="36102" marT="0" marB="0"/>
                </a:tc>
                <a:extLst>
                  <a:ext uri="{0D108BD9-81ED-4DB2-BD59-A6C34878D82A}">
                    <a16:rowId xmlns:a16="http://schemas.microsoft.com/office/drawing/2014/main" val="2867320337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FCF40A9A-02C4-4BA1-828F-1F97DB9E9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2478"/>
            <a:ext cx="1873610" cy="900246"/>
          </a:xfrm>
          <a:prstGeom prst="rect">
            <a:avLst/>
          </a:prstGeom>
          <a:solidFill>
            <a:srgbClr val="FFC000"/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35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проверки решений заданий викторины в мини-группах</a:t>
            </a:r>
            <a:endParaRPr lang="ru-RU" altLang="ru-RU" sz="135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DB9CA74-68E2-8E25-970D-348C62F052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573016"/>
            <a:ext cx="3378901" cy="163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1858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197F84-5057-6986-C6BF-5BF016D5BE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28800"/>
            <a:ext cx="7308304" cy="48492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027A85-CECF-D1B7-B456-792EEF421DCA}"/>
              </a:ext>
            </a:extLst>
          </p:cNvPr>
          <p:cNvSpPr txBox="1"/>
          <p:nvPr/>
        </p:nvSpPr>
        <p:spPr>
          <a:xfrm>
            <a:off x="2051720" y="1052736"/>
            <a:ext cx="5040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hlinkClick r:id="rId3"/>
              </a:rPr>
              <a:t>https://learningapps.org/display?v=pc30iuf9t23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7D6D12-96D0-BAB3-92A3-4BC7CE2F8331}"/>
              </a:ext>
            </a:extLst>
          </p:cNvPr>
          <p:cNvSpPr txBox="1"/>
          <p:nvPr/>
        </p:nvSpPr>
        <p:spPr>
          <a:xfrm>
            <a:off x="2123728" y="51656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Algerian" panose="04020705040A02060702" pitchFamily="82" charset="0"/>
              </a:rPr>
              <a:t>Let’s answer the questions: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0710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DFE46D-F987-24CE-2064-5F151A8943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880" y="1844824"/>
            <a:ext cx="6732240" cy="44024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AF0E72-F4D9-6DDA-F288-800EA7FBCE04}"/>
              </a:ext>
            </a:extLst>
          </p:cNvPr>
          <p:cNvSpPr txBox="1"/>
          <p:nvPr/>
        </p:nvSpPr>
        <p:spPr>
          <a:xfrm>
            <a:off x="1979712" y="1196752"/>
            <a:ext cx="49685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hlinkClick r:id="rId3"/>
              </a:rPr>
              <a:t>https://learningapps.org/display?v=pcxct5b2k23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FB58ED-59EF-53BD-1597-2FAB23F0DF76}"/>
              </a:ext>
            </a:extLst>
          </p:cNvPr>
          <p:cNvSpPr txBox="1"/>
          <p:nvPr/>
        </p:nvSpPr>
        <p:spPr>
          <a:xfrm>
            <a:off x="2123728" y="51656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Algerian" panose="04020705040A02060702" pitchFamily="82" charset="0"/>
              </a:rPr>
              <a:t>Let’s check your answers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1725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FD2E26-6F21-4D95-95A1-64A7197747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45" y="404664"/>
            <a:ext cx="3578562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E83B75-B143-EA6D-2D67-7C046B025A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/>
          <a:stretch/>
        </p:blipFill>
        <p:spPr>
          <a:xfrm>
            <a:off x="5445145" y="2251926"/>
            <a:ext cx="3798325" cy="3570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573333-D1CF-481A-8D29-ACBC4320C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808" y="174476"/>
            <a:ext cx="2501867" cy="90564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2400" dirty="0">
                <a:solidFill>
                  <a:srgbClr val="002060"/>
                </a:solidFill>
                <a:latin typeface="Algerian" panose="04020705040A02060702" pitchFamily="82" charset="0"/>
              </a:rPr>
              <a:t>ROBERT BURNS</a:t>
            </a:r>
            <a:br>
              <a:rPr lang="en-GB" dirty="0">
                <a:latin typeface="Algerian" panose="04020705040A02060702" pitchFamily="82" charset="0"/>
              </a:rPr>
            </a:br>
            <a:r>
              <a:rPr lang="en-GB" sz="2700" dirty="0">
                <a:latin typeface="Algerian" panose="04020705040A02060702" pitchFamily="82" charset="0"/>
              </a:rPr>
              <a:t>1759-1796</a:t>
            </a:r>
            <a:endParaRPr lang="ru-RU" sz="2700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AACE56D3-ACA6-7031-E5CB-CCC4E8BFD304}"/>
              </a:ext>
            </a:extLst>
          </p:cNvPr>
          <p:cNvSpPr txBox="1">
            <a:spLocks/>
          </p:cNvSpPr>
          <p:nvPr/>
        </p:nvSpPr>
        <p:spPr>
          <a:xfrm>
            <a:off x="5724128" y="5613650"/>
            <a:ext cx="3240360" cy="11750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rgbClr val="002060"/>
                </a:solidFill>
                <a:latin typeface="Algerian" panose="04020705040A02060702" pitchFamily="82" charset="0"/>
              </a:rPr>
              <a:t>BURNS night</a:t>
            </a:r>
            <a:br>
              <a:rPr lang="en-GB" dirty="0">
                <a:latin typeface="Algerian" panose="04020705040A02060702" pitchFamily="82" charset="0"/>
              </a:rPr>
            </a:br>
            <a:r>
              <a:rPr lang="en-GB" sz="2700" dirty="0">
                <a:latin typeface="Arial" panose="020B0604020202020204" pitchFamily="34" charset="0"/>
                <a:cs typeface="Arial" panose="020B0604020202020204" pitchFamily="34" charset="0"/>
              </a:rPr>
              <a:t>January</a:t>
            </a:r>
            <a:r>
              <a:rPr lang="en-GB" sz="2700" dirty="0">
                <a:latin typeface="Algerian" panose="04020705040A02060702" pitchFamily="82" charset="0"/>
              </a:rPr>
              <a:t>, 25</a:t>
            </a:r>
            <a:endParaRPr lang="ru-RU" sz="27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1A855F-A398-15C8-6332-9DF9006F31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461" y="4362662"/>
            <a:ext cx="2203074" cy="2320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4EB594-03BE-B8EB-9569-16F05CA5B09B}"/>
              </a:ext>
            </a:extLst>
          </p:cNvPr>
          <p:cNvSpPr txBox="1"/>
          <p:nvPr/>
        </p:nvSpPr>
        <p:spPr>
          <a:xfrm>
            <a:off x="4211960" y="1151342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  <a:latin typeface="Algerian" panose="04020705040A02060702" pitchFamily="82" charset="0"/>
              </a:rPr>
              <a:t>Listen to the music. What do you think happens on burns Night?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2167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432042"/>
            <a:ext cx="50857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Algerian" panose="04020705040A02060702" pitchFamily="82" charset="0"/>
              </a:rPr>
              <a:t>Open your books. Listen, read, open the brackets and check.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5297" y="1062910"/>
            <a:ext cx="3471079" cy="519219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23528" y="1268936"/>
            <a:ext cx="50898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omic Sans MS" panose="030F0702030302020204" pitchFamily="66" charset="0"/>
              </a:rPr>
              <a:t>A Night for All Scots</a:t>
            </a:r>
            <a:endParaRPr lang="ru-RU" sz="3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C4E7A0-0DBA-F992-EE61-8EFE3FC782D4}"/>
              </a:ext>
            </a:extLst>
          </p:cNvPr>
          <p:cNvSpPr txBox="1"/>
          <p:nvPr/>
        </p:nvSpPr>
        <p:spPr>
          <a:xfrm>
            <a:off x="916360" y="2043604"/>
            <a:ext cx="43204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lgerian" panose="04020705040A02060702" pitchFamily="82" charset="0"/>
              </a:rPr>
              <a:t>1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C6FD3C-23E1-BA13-7DEB-27BAABE9259B}"/>
              </a:ext>
            </a:extLst>
          </p:cNvPr>
          <p:cNvSpPr txBox="1"/>
          <p:nvPr/>
        </p:nvSpPr>
        <p:spPr>
          <a:xfrm>
            <a:off x="916360" y="2659425"/>
            <a:ext cx="43204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lgerian" panose="04020705040A02060702" pitchFamily="82" charset="0"/>
              </a:rPr>
              <a:t>2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391568-14B6-FC65-6E3D-E269DA3B1216}"/>
              </a:ext>
            </a:extLst>
          </p:cNvPr>
          <p:cNvSpPr txBox="1"/>
          <p:nvPr/>
        </p:nvSpPr>
        <p:spPr>
          <a:xfrm>
            <a:off x="916360" y="3244334"/>
            <a:ext cx="43204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lgerian" panose="04020705040A02060702" pitchFamily="82" charset="0"/>
              </a:rPr>
              <a:t>3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2D6E2E-AC8A-CAB3-F4E8-BF4CC86CA297}"/>
              </a:ext>
            </a:extLst>
          </p:cNvPr>
          <p:cNvSpPr txBox="1"/>
          <p:nvPr/>
        </p:nvSpPr>
        <p:spPr>
          <a:xfrm>
            <a:off x="916360" y="3843358"/>
            <a:ext cx="43204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lgerian" panose="04020705040A02060702" pitchFamily="82" charset="0"/>
              </a:rPr>
              <a:t>4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8AFB3D-EA35-EA64-68AD-0B702D795A69}"/>
              </a:ext>
            </a:extLst>
          </p:cNvPr>
          <p:cNvSpPr txBox="1"/>
          <p:nvPr/>
        </p:nvSpPr>
        <p:spPr>
          <a:xfrm>
            <a:off x="916360" y="4459179"/>
            <a:ext cx="43204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lgerian" panose="04020705040A02060702" pitchFamily="82" charset="0"/>
              </a:rPr>
              <a:t>5</a:t>
            </a:r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A43494-DAD5-A462-E771-3EE855340132}"/>
              </a:ext>
            </a:extLst>
          </p:cNvPr>
          <p:cNvSpPr txBox="1"/>
          <p:nvPr/>
        </p:nvSpPr>
        <p:spPr>
          <a:xfrm>
            <a:off x="916360" y="5085184"/>
            <a:ext cx="43204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lgerian" panose="04020705040A02060702" pitchFamily="82" charset="0"/>
              </a:rPr>
              <a:t>6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EE337F-9E8E-6813-4F9D-242427097336}"/>
              </a:ext>
            </a:extLst>
          </p:cNvPr>
          <p:cNvSpPr txBox="1"/>
          <p:nvPr/>
        </p:nvSpPr>
        <p:spPr>
          <a:xfrm>
            <a:off x="1560322" y="2043863"/>
            <a:ext cx="207557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lgerian" panose="04020705040A02060702" pitchFamily="82" charset="0"/>
              </a:rPr>
              <a:t>celebrations</a:t>
            </a:r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F2C07B-960D-071F-8488-4B778B591669}"/>
              </a:ext>
            </a:extLst>
          </p:cNvPr>
          <p:cNvSpPr txBox="1"/>
          <p:nvPr/>
        </p:nvSpPr>
        <p:spPr>
          <a:xfrm>
            <a:off x="1564784" y="2659425"/>
            <a:ext cx="207557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lgerian" panose="04020705040A02060702" pitchFamily="82" charset="0"/>
              </a:rPr>
              <a:t>enjoyable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652DFA4-3B0D-41E2-851E-A6B6B6EE585F}"/>
              </a:ext>
            </a:extLst>
          </p:cNvPr>
          <p:cNvSpPr txBox="1"/>
          <p:nvPr/>
        </p:nvSpPr>
        <p:spPr>
          <a:xfrm>
            <a:off x="1560322" y="3244334"/>
            <a:ext cx="207557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lgerian" panose="04020705040A02060702" pitchFamily="82" charset="0"/>
              </a:rPr>
              <a:t>reading</a:t>
            </a:r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E48B62-793B-09DE-637B-E0545D7043DE}"/>
              </a:ext>
            </a:extLst>
          </p:cNvPr>
          <p:cNvSpPr txBox="1"/>
          <p:nvPr/>
        </p:nvSpPr>
        <p:spPr>
          <a:xfrm>
            <a:off x="1565190" y="3843358"/>
            <a:ext cx="207557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lgerian" panose="04020705040A02060702" pitchFamily="82" charset="0"/>
              </a:rPr>
              <a:t>attraction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55B08E-A14F-C770-CE1B-AA841FD3D4AE}"/>
              </a:ext>
            </a:extLst>
          </p:cNvPr>
          <p:cNvSpPr txBox="1"/>
          <p:nvPr/>
        </p:nvSpPr>
        <p:spPr>
          <a:xfrm>
            <a:off x="1560322" y="4458245"/>
            <a:ext cx="207557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lgerian" panose="04020705040A02060702" pitchFamily="82" charset="0"/>
              </a:rPr>
              <a:t>reader</a:t>
            </a:r>
            <a:endParaRPr lang="ru-RU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23B0B2-6DF1-CE6F-F2A5-7D790D86C2A7}"/>
              </a:ext>
            </a:extLst>
          </p:cNvPr>
          <p:cNvSpPr txBox="1"/>
          <p:nvPr/>
        </p:nvSpPr>
        <p:spPr>
          <a:xfrm>
            <a:off x="1560322" y="5081996"/>
            <a:ext cx="207557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lgerian" panose="04020705040A02060702" pitchFamily="82" charset="0"/>
              </a:rPr>
              <a:t>traditional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12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A6B5A2-97CC-4CA9-9770-500F43B13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lgerian" panose="04020705040A02060702" pitchFamily="82" charset="0"/>
              </a:rPr>
              <a:t>Tongue twister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0E37C9-A311-5E3F-8916-1A5C9DEBEAC9}"/>
              </a:ext>
            </a:extLst>
          </p:cNvPr>
          <p:cNvSpPr txBox="1"/>
          <p:nvPr/>
        </p:nvSpPr>
        <p:spPr>
          <a:xfrm>
            <a:off x="7961624" y="1761315"/>
            <a:ext cx="108012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piper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40FCA6-3C2F-1BF5-E72F-72B859BA3F24}"/>
              </a:ext>
            </a:extLst>
          </p:cNvPr>
          <p:cNvSpPr txBox="1"/>
          <p:nvPr/>
        </p:nvSpPr>
        <p:spPr>
          <a:xfrm>
            <a:off x="7961624" y="2324330"/>
            <a:ext cx="108012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pick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6DAE2B-F972-8D58-12B1-C61BD7C3D97A}"/>
              </a:ext>
            </a:extLst>
          </p:cNvPr>
          <p:cNvSpPr txBox="1"/>
          <p:nvPr/>
        </p:nvSpPr>
        <p:spPr>
          <a:xfrm>
            <a:off x="7968091" y="2851398"/>
            <a:ext cx="108012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peck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E977BE-D326-5E09-48EC-7B3044DD068B}"/>
              </a:ext>
            </a:extLst>
          </p:cNvPr>
          <p:cNvSpPr txBox="1"/>
          <p:nvPr/>
        </p:nvSpPr>
        <p:spPr>
          <a:xfrm>
            <a:off x="7978662" y="3885673"/>
            <a:ext cx="108012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pepper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732F51-2CAF-143F-F294-E4177F50E4A2}"/>
              </a:ext>
            </a:extLst>
          </p:cNvPr>
          <p:cNvSpPr txBox="1"/>
          <p:nvPr/>
        </p:nvSpPr>
        <p:spPr>
          <a:xfrm>
            <a:off x="7653589" y="1164152"/>
            <a:ext cx="314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lgerian" panose="04020705040A02060702" pitchFamily="82" charset="0"/>
              </a:rPr>
              <a:t>1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A8D3F1-7678-9BCD-2B4D-B3B171AADED4}"/>
              </a:ext>
            </a:extLst>
          </p:cNvPr>
          <p:cNvSpPr txBox="1"/>
          <p:nvPr/>
        </p:nvSpPr>
        <p:spPr>
          <a:xfrm>
            <a:off x="7655743" y="1709397"/>
            <a:ext cx="314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lgerian" panose="04020705040A02060702" pitchFamily="82" charset="0"/>
              </a:rPr>
              <a:t>2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67F395-8B10-0429-4563-C953655F911E}"/>
              </a:ext>
            </a:extLst>
          </p:cNvPr>
          <p:cNvSpPr txBox="1"/>
          <p:nvPr/>
        </p:nvSpPr>
        <p:spPr>
          <a:xfrm>
            <a:off x="7670424" y="2277935"/>
            <a:ext cx="314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lgerian" panose="04020705040A02060702" pitchFamily="82" charset="0"/>
              </a:rPr>
              <a:t>3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BC5FC4-979E-C51F-9B24-6F0C26A3CE8D}"/>
              </a:ext>
            </a:extLst>
          </p:cNvPr>
          <p:cNvSpPr txBox="1"/>
          <p:nvPr/>
        </p:nvSpPr>
        <p:spPr>
          <a:xfrm>
            <a:off x="7670424" y="2850132"/>
            <a:ext cx="314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lgerian" panose="04020705040A02060702" pitchFamily="82" charset="0"/>
              </a:rPr>
              <a:t>4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349B61-23AE-795A-5FF3-AABF1108830C}"/>
              </a:ext>
            </a:extLst>
          </p:cNvPr>
          <p:cNvSpPr txBox="1"/>
          <p:nvPr/>
        </p:nvSpPr>
        <p:spPr>
          <a:xfrm>
            <a:off x="7664160" y="3403966"/>
            <a:ext cx="314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lgerian" panose="04020705040A02060702" pitchFamily="82" charset="0"/>
              </a:rPr>
              <a:t>5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933AAD6-4472-3453-F0F2-9D0B7777C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24" y="1164152"/>
            <a:ext cx="6029325" cy="31623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49280A7-4C1B-05F1-5382-BB0B85175D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763" y="1178720"/>
            <a:ext cx="6029325" cy="315272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C0C17A7-66A3-D6F4-213E-FC1A41AB0A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34" y="1173241"/>
            <a:ext cx="6029324" cy="31623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5FF88AD-805F-1563-E10F-8613144862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04" y="1191910"/>
            <a:ext cx="6019800" cy="315272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20E9C6A-DC2E-8BF0-9CA0-A06BF1B06471}"/>
              </a:ext>
            </a:extLst>
          </p:cNvPr>
          <p:cNvSpPr txBox="1"/>
          <p:nvPr/>
        </p:nvSpPr>
        <p:spPr>
          <a:xfrm>
            <a:off x="7978662" y="3367903"/>
            <a:ext cx="108012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pickled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95D96F-F5F8-4D4E-9E0D-EA2656130A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46833"/>
            <a:ext cx="7149480" cy="503294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716D3C5-44E9-B743-0569-541BC4573DB9}"/>
              </a:ext>
            </a:extLst>
          </p:cNvPr>
          <p:cNvSpPr txBox="1"/>
          <p:nvPr/>
        </p:nvSpPr>
        <p:spPr>
          <a:xfrm>
            <a:off x="7956350" y="1178720"/>
            <a:ext cx="108012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Peter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AB03C9-5C6E-9E32-6224-89912D98A5B1}"/>
              </a:ext>
            </a:extLst>
          </p:cNvPr>
          <p:cNvSpPr txBox="1"/>
          <p:nvPr/>
        </p:nvSpPr>
        <p:spPr>
          <a:xfrm>
            <a:off x="7689300" y="3940215"/>
            <a:ext cx="314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accent3">
                    <a:lumMod val="50000"/>
                  </a:schemeClr>
                </a:solidFill>
                <a:latin typeface="Algerian" panose="04020705040A02060702" pitchFamily="82" charset="0"/>
              </a:rPr>
              <a:t>6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1C83DF-F5BB-F17F-C64D-B9663B12839F}"/>
              </a:ext>
            </a:extLst>
          </p:cNvPr>
          <p:cNvSpPr txBox="1"/>
          <p:nvPr/>
        </p:nvSpPr>
        <p:spPr>
          <a:xfrm>
            <a:off x="827584" y="5711167"/>
            <a:ext cx="5691955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800" u="sng" kern="5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hlinkClick r:id="rId7"/>
              </a:rPr>
              <a:t>https://yandex.ru/video/preview/10816411076604908502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541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 animBg="1"/>
      <p:bldP spid="22" grpId="0" animBg="1"/>
      <p:bldP spid="2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095" y="1056702"/>
            <a:ext cx="2325091" cy="496264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30172" y="488509"/>
            <a:ext cx="85523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Algerian" panose="04020705040A02060702" pitchFamily="82" charset="0"/>
              </a:rPr>
              <a:t>Read again and decide whether the following sentences are true or false.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3" y="1347536"/>
            <a:ext cx="6339315" cy="271312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350888" y="1391165"/>
            <a:ext cx="1203767" cy="3588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anose="030F0702030302020204" pitchFamily="66" charset="0"/>
              </a:rPr>
              <a:t>False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40762" y="1849452"/>
            <a:ext cx="1203767" cy="3588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anose="030F0702030302020204" pitchFamily="66" charset="0"/>
              </a:rPr>
              <a:t>False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80731" y="2700073"/>
            <a:ext cx="1203767" cy="3588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anose="030F0702030302020204" pitchFamily="66" charset="0"/>
              </a:rPr>
              <a:t>False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53656" y="3179209"/>
            <a:ext cx="1203767" cy="3588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anose="030F0702030302020204" pitchFamily="66" charset="0"/>
              </a:rPr>
              <a:t>False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50888" y="3637496"/>
            <a:ext cx="1203767" cy="35881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anose="030F0702030302020204" pitchFamily="66" charset="0"/>
              </a:rPr>
              <a:t>True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389" y="4049763"/>
            <a:ext cx="3287880" cy="2150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76" y="4049763"/>
            <a:ext cx="3414404" cy="2150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274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8373" y="364193"/>
            <a:ext cx="85523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Algerian" panose="04020705040A02060702" pitchFamily="82" charset="0"/>
              </a:rPr>
              <a:t>Imagine you are Scottish. </a:t>
            </a:r>
          </a:p>
          <a:p>
            <a:r>
              <a:rPr lang="en-US" sz="2000" dirty="0">
                <a:solidFill>
                  <a:srgbClr val="0070C0"/>
                </a:solidFill>
                <a:latin typeface="Algerian" panose="04020705040A02060702" pitchFamily="82" charset="0"/>
              </a:rPr>
              <a:t>Work in pairs.</a:t>
            </a:r>
          </a:p>
          <a:p>
            <a:r>
              <a:rPr lang="en-US" sz="2000" dirty="0">
                <a:solidFill>
                  <a:srgbClr val="0070C0"/>
                </a:solidFill>
                <a:latin typeface="Algerian" panose="04020705040A02060702" pitchFamily="82" charset="0"/>
              </a:rPr>
              <a:t>Make notes under the headings below. </a:t>
            </a:r>
          </a:p>
          <a:p>
            <a:r>
              <a:rPr lang="en-US" sz="2000" dirty="0">
                <a:solidFill>
                  <a:srgbClr val="0070C0"/>
                </a:solidFill>
                <a:latin typeface="Algerian" panose="04020705040A02060702" pitchFamily="82" charset="0"/>
              </a:rPr>
              <a:t>Use your notes to tell all about Burns Night.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594" y="2470124"/>
            <a:ext cx="3214400" cy="1783171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594" y="4387876"/>
            <a:ext cx="3214400" cy="215892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466" y="2247040"/>
            <a:ext cx="2171700" cy="288607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42645" y="2247040"/>
            <a:ext cx="3252487" cy="487744"/>
          </a:xfrm>
          <a:prstGeom prst="rect">
            <a:avLst/>
          </a:prstGeom>
          <a:solidFill>
            <a:srgbClr val="F0B9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Comic Sans MS" panose="030F0702030302020204" pitchFamily="66" charset="0"/>
              </a:rPr>
              <a:t>welcome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646" y="3052567"/>
            <a:ext cx="3252487" cy="487744"/>
          </a:xfrm>
          <a:prstGeom prst="rect">
            <a:avLst/>
          </a:prstGeom>
          <a:solidFill>
            <a:srgbClr val="A8D1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Comic Sans MS" panose="030F0702030302020204" pitchFamily="66" charset="0"/>
              </a:rPr>
              <a:t>food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042" y="3900132"/>
            <a:ext cx="3252487" cy="487744"/>
          </a:xfrm>
          <a:prstGeom prst="rect">
            <a:avLst/>
          </a:prstGeom>
          <a:solidFill>
            <a:srgbClr val="D1EA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Comic Sans MS" panose="030F0702030302020204" pitchFamily="66" charset="0"/>
              </a:rPr>
              <a:t>music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1349" y="4751956"/>
            <a:ext cx="3252487" cy="487744"/>
          </a:xfrm>
          <a:prstGeom prst="rect">
            <a:avLst/>
          </a:prstGeom>
          <a:solidFill>
            <a:srgbClr val="F4B2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Comic Sans MS" panose="030F0702030302020204" pitchFamily="66" charset="0"/>
              </a:rPr>
              <a:t>ending</a:t>
            </a:r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22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4FE988-B52E-E92E-951E-FDA39CE9C9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681" y="1772816"/>
            <a:ext cx="6320637" cy="46202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AC6125-E22B-CB8F-288F-466D79ACB42B}"/>
              </a:ext>
            </a:extLst>
          </p:cNvPr>
          <p:cNvSpPr txBox="1"/>
          <p:nvPr/>
        </p:nvSpPr>
        <p:spPr>
          <a:xfrm>
            <a:off x="1411681" y="764704"/>
            <a:ext cx="46013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u="sng" kern="0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https://www.youtube.com/watch?v=DS5A1xY-G4E&amp;t=64s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2858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E59618-BE04-4D6A-9CC1-68EB99D66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rgbClr val="0070C0"/>
                </a:solidFill>
                <a:latin typeface="Algerian" panose="04020705040A02060702" pitchFamily="82" charset="0"/>
              </a:rPr>
              <a:t>HOMETASK: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530CBE3-AEAC-7FC9-4273-D959214F350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81027"/>
            <a:ext cx="5315918" cy="32650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AD4F10-B4DF-5292-A77C-16890979028E}"/>
              </a:ext>
            </a:extLst>
          </p:cNvPr>
          <p:cNvSpPr txBox="1"/>
          <p:nvPr/>
        </p:nvSpPr>
        <p:spPr>
          <a:xfrm>
            <a:off x="1203191" y="1127511"/>
            <a:ext cx="78423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https://wordwall.net/resource/51825191/unjumble-the-words-to-make-the-story-of-robert-burns</a:t>
            </a: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EB1EC1-6B67-8553-4C28-3C8994E211D3}"/>
              </a:ext>
            </a:extLst>
          </p:cNvPr>
          <p:cNvSpPr txBox="1"/>
          <p:nvPr/>
        </p:nvSpPr>
        <p:spPr>
          <a:xfrm>
            <a:off x="1211357" y="826871"/>
            <a:ext cx="6935104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Use wordwall.net exercise to complete the story about Robert Burns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r>
              <a:rPr lang="en-US" dirty="0"/>
              <a:t>2. Write a letter to your friend about Burns Night.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0477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05E81C-4893-2E5A-82D0-5323A7F535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04864"/>
            <a:ext cx="7236296" cy="209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274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855712E-930B-3AEF-7338-50EA5DEF0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rgbClr val="002060"/>
                </a:solidFill>
                <a:latin typeface="Algerian" panose="04020705040A02060702" pitchFamily="82" charset="0"/>
              </a:rPr>
              <a:t>Have you ever been to Scotland?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5897E0-B319-531D-73B3-8CB1ED2A4E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1248">
            <a:off x="457199" y="1466895"/>
            <a:ext cx="2247401" cy="3226866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tx2">
                <a:lumMod val="75000"/>
              </a:schemeClr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B33B48-B1C7-01FD-21ED-DE98D4A3F3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459" y="3466729"/>
            <a:ext cx="2257797" cy="3213019"/>
          </a:xfrm>
          <a:prstGeom prst="rect">
            <a:avLst/>
          </a:prstGeom>
          <a:solidFill>
            <a:schemeClr val="accent2"/>
          </a:solidFill>
          <a:ln w="76200">
            <a:solidFill>
              <a:srgbClr val="00206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A16138-37E8-5389-B723-366DB4A715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510" y="2132856"/>
            <a:ext cx="3318255" cy="2016224"/>
          </a:xfrm>
          <a:prstGeom prst="rect">
            <a:avLst/>
          </a:prstGeom>
          <a:solidFill>
            <a:schemeClr val="accent2"/>
          </a:solidFill>
          <a:ln w="76200">
            <a:solidFill>
              <a:srgbClr val="C00000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B5B28F9-DA55-1556-B70E-50AD93768B6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803" y="4035989"/>
            <a:ext cx="3307185" cy="2294223"/>
          </a:xfrm>
          <a:prstGeom prst="rect">
            <a:avLst/>
          </a:prstGeom>
          <a:solidFill>
            <a:schemeClr val="accent2"/>
          </a:solidFill>
          <a:ln w="76200">
            <a:solidFill>
              <a:srgbClr val="FFC000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049399-4860-D16D-5208-09FC08F7F10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4055">
            <a:off x="5884425" y="2048641"/>
            <a:ext cx="2938029" cy="1940850"/>
          </a:xfrm>
          <a:prstGeom prst="rect">
            <a:avLst/>
          </a:prstGeom>
          <a:solidFill>
            <a:schemeClr val="accent2"/>
          </a:solidFill>
          <a:ln w="76200">
            <a:solidFill>
              <a:srgbClr val="00B050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C799489-7764-DFCF-FFC9-5CD64B318D4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12" y="4625795"/>
            <a:ext cx="3122562" cy="2016224"/>
          </a:xfrm>
          <a:prstGeom prst="rect">
            <a:avLst/>
          </a:prstGeom>
          <a:solidFill>
            <a:schemeClr val="accent2"/>
          </a:solidFill>
          <a:ln w="762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4199235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1689199-C822-4045-B010-98E0928F4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42" y="2996952"/>
            <a:ext cx="8229600" cy="123022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/>
              <a:t>What word would you name first if you were told “Scotland”?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C995EA-FBAB-0B28-0D49-E780DF0F59F9}"/>
              </a:ext>
            </a:extLst>
          </p:cNvPr>
          <p:cNvSpPr txBox="1"/>
          <p:nvPr/>
        </p:nvSpPr>
        <p:spPr>
          <a:xfrm>
            <a:off x="4330114" y="1916832"/>
            <a:ext cx="504056" cy="64633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lgerian" panose="04020705040A02060702" pitchFamily="82" charset="0"/>
              </a:rPr>
              <a:t>1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6592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3F9B6B-BCBD-4D4B-86AE-06287B6BCC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44" y="174426"/>
            <a:ext cx="1167452" cy="162920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CEF71E-691A-411E-B49B-01BBC2138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5682"/>
            <a:ext cx="8229600" cy="1143000"/>
          </a:xfrm>
        </p:spPr>
        <p:txBody>
          <a:bodyPr/>
          <a:lstStyle/>
          <a:p>
            <a:r>
              <a:rPr lang="en-GB" dirty="0">
                <a:solidFill>
                  <a:srgbClr val="002060"/>
                </a:solidFill>
                <a:latin typeface="Algerian" panose="04020705040A02060702" pitchFamily="82" charset="0"/>
              </a:rPr>
              <a:t>Scottish words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A1F5F6-D12A-4E72-82A9-ADEDD993AF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688" y="1874217"/>
            <a:ext cx="1676174" cy="16761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214971-F8A5-4C51-85BD-200DC988E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899" y="2360605"/>
            <a:ext cx="1442481" cy="144248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D3F342B-05F7-4545-BAAF-B80656183B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558" y="3479367"/>
            <a:ext cx="2361303" cy="188904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FBE7ACD-E8E9-4343-9A0C-AD589AC43B7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36" y="3640232"/>
            <a:ext cx="1862345" cy="157680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4212C1D-0050-4AAC-859E-344A57417EC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557" y="2550440"/>
            <a:ext cx="1948116" cy="284749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E20E8E0-37E6-4AED-B7B5-AEFA9CD45A7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043" y="1088446"/>
            <a:ext cx="1985757" cy="99287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0793542-0708-4B4B-8D65-99166AB04E7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855" y="1052887"/>
            <a:ext cx="1356740" cy="115982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900EC9F-01F8-467D-A7FB-B6C5FBDC0F4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53" y="1814217"/>
            <a:ext cx="1025698" cy="176132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79F59C7-89C0-4BFF-889B-0230BBECEF9B}"/>
              </a:ext>
            </a:extLst>
          </p:cNvPr>
          <p:cNvSpPr txBox="1"/>
          <p:nvPr/>
        </p:nvSpPr>
        <p:spPr>
          <a:xfrm>
            <a:off x="2361174" y="6162317"/>
            <a:ext cx="1054768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Arial Rounded MT Bold" panose="020F0704030504030204" pitchFamily="34" charset="0"/>
              </a:rPr>
              <a:t>thistle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784853E-2358-48A5-AF9B-2D6A093B24DB}"/>
              </a:ext>
            </a:extLst>
          </p:cNvPr>
          <p:cNvSpPr txBox="1"/>
          <p:nvPr/>
        </p:nvSpPr>
        <p:spPr>
          <a:xfrm>
            <a:off x="6025165" y="5682385"/>
            <a:ext cx="1193332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dk1"/>
                </a:solidFill>
                <a:latin typeface="Arial Rounded MT Bold" panose="020F070403050403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GB" dirty="0"/>
              <a:t>bagpiper</a:t>
            </a:r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17A003-44D0-4CFF-A796-D75EBBFE8F00}"/>
              </a:ext>
            </a:extLst>
          </p:cNvPr>
          <p:cNvSpPr txBox="1"/>
          <p:nvPr/>
        </p:nvSpPr>
        <p:spPr>
          <a:xfrm>
            <a:off x="791015" y="5682485"/>
            <a:ext cx="867160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dk1"/>
                </a:solidFill>
                <a:latin typeface="Arial Rounded MT Bold" panose="020F070403050403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GB" dirty="0"/>
              <a:t>tartan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CEE13D-63AE-45DE-BFDB-79E13BA137FC}"/>
              </a:ext>
            </a:extLst>
          </p:cNvPr>
          <p:cNvSpPr txBox="1"/>
          <p:nvPr/>
        </p:nvSpPr>
        <p:spPr>
          <a:xfrm>
            <a:off x="2039638" y="5692527"/>
            <a:ext cx="2027991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dk1"/>
                </a:solidFill>
                <a:latin typeface="Arial Rounded MT Bold" panose="020F070403050403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GB" dirty="0" err="1"/>
              <a:t>St.Andrew’s</a:t>
            </a:r>
            <a:r>
              <a:rPr lang="en-GB" dirty="0"/>
              <a:t> flag</a:t>
            </a:r>
            <a:endParaRPr lang="ru-RU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24D4AD-6335-42E5-86E2-987622363889}"/>
              </a:ext>
            </a:extLst>
          </p:cNvPr>
          <p:cNvSpPr txBox="1"/>
          <p:nvPr/>
        </p:nvSpPr>
        <p:spPr>
          <a:xfrm>
            <a:off x="5702958" y="6151700"/>
            <a:ext cx="1701627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dk1"/>
                </a:solidFill>
                <a:latin typeface="Arial Rounded MT Bold" panose="020F070403050403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GB" dirty="0" err="1"/>
              <a:t>St.Andrew</a:t>
            </a:r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9183F0-3ED9-4C4C-933B-F87514438FB1}"/>
              </a:ext>
            </a:extLst>
          </p:cNvPr>
          <p:cNvSpPr txBox="1"/>
          <p:nvPr/>
        </p:nvSpPr>
        <p:spPr>
          <a:xfrm>
            <a:off x="4449092" y="5692527"/>
            <a:ext cx="1093954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dk1"/>
                </a:solidFill>
                <a:latin typeface="Arial Rounded MT Bold" panose="020F070403050403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GB" dirty="0"/>
              <a:t>bagpipe</a:t>
            </a:r>
            <a:endParaRPr 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F71E2A0-B2CB-4D85-A120-AA04F574C963}"/>
              </a:ext>
            </a:extLst>
          </p:cNvPr>
          <p:cNvSpPr txBox="1"/>
          <p:nvPr/>
        </p:nvSpPr>
        <p:spPr>
          <a:xfrm>
            <a:off x="7932459" y="6151700"/>
            <a:ext cx="1049489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dk1"/>
                </a:solidFill>
                <a:latin typeface="Arial Rounded MT Bold" panose="020F070403050403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GB" dirty="0"/>
              <a:t>kilt</a:t>
            </a:r>
            <a:endParaRPr lang="ru-RU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53FBC59-FF1D-4C76-A274-34DBD7DBF6D6}"/>
              </a:ext>
            </a:extLst>
          </p:cNvPr>
          <p:cNvSpPr txBox="1"/>
          <p:nvPr/>
        </p:nvSpPr>
        <p:spPr>
          <a:xfrm>
            <a:off x="3991392" y="6151700"/>
            <a:ext cx="1113118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dk1"/>
                </a:solidFill>
                <a:latin typeface="Arial Rounded MT Bold" panose="020F070403050403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GB" dirty="0"/>
              <a:t>castle</a:t>
            </a:r>
            <a:endParaRPr lang="ru-R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A969877-5B6A-420E-9157-2511213480E7}"/>
              </a:ext>
            </a:extLst>
          </p:cNvPr>
          <p:cNvSpPr txBox="1"/>
          <p:nvPr/>
        </p:nvSpPr>
        <p:spPr>
          <a:xfrm>
            <a:off x="7571696" y="5682485"/>
            <a:ext cx="1443721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dk1"/>
                </a:solidFill>
                <a:latin typeface="Arial Rounded MT Bold" panose="020F070403050403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GB" dirty="0"/>
              <a:t>Loch Ness</a:t>
            </a:r>
            <a:endParaRPr lang="ru-RU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3D1AAB6-9AD9-446A-BC55-8A62EB94EDAE}"/>
              </a:ext>
            </a:extLst>
          </p:cNvPr>
          <p:cNvSpPr txBox="1"/>
          <p:nvPr/>
        </p:nvSpPr>
        <p:spPr>
          <a:xfrm>
            <a:off x="479782" y="6151700"/>
            <a:ext cx="1296707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solidFill>
                  <a:schemeClr val="dk1"/>
                </a:solidFill>
                <a:latin typeface="Arial Rounded MT Bold" panose="020F070403050403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GB" dirty="0"/>
              <a:t>monster</a:t>
            </a: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62C643-6174-8056-ABDD-40FC709E3211}"/>
              </a:ext>
            </a:extLst>
          </p:cNvPr>
          <p:cNvSpPr txBox="1"/>
          <p:nvPr/>
        </p:nvSpPr>
        <p:spPr>
          <a:xfrm>
            <a:off x="296010" y="152302"/>
            <a:ext cx="32252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>
                <a:latin typeface="Algerian" panose="04020705040A02060702" pitchFamily="82" charset="0"/>
              </a:rPr>
              <a:t>1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2C9F99-B4DB-8237-D421-B55E44E9F666}"/>
              </a:ext>
            </a:extLst>
          </p:cNvPr>
          <p:cNvSpPr txBox="1"/>
          <p:nvPr/>
        </p:nvSpPr>
        <p:spPr>
          <a:xfrm>
            <a:off x="3728527" y="963046"/>
            <a:ext cx="32252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>
                <a:latin typeface="Algerian" panose="04020705040A02060702" pitchFamily="82" charset="0"/>
              </a:rPr>
              <a:t>2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F91D71-A3DF-E5F3-D084-B7CC42CB1700}"/>
              </a:ext>
            </a:extLst>
          </p:cNvPr>
          <p:cNvSpPr txBox="1"/>
          <p:nvPr/>
        </p:nvSpPr>
        <p:spPr>
          <a:xfrm>
            <a:off x="6621831" y="1002158"/>
            <a:ext cx="32252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>
                <a:latin typeface="Algerian" panose="04020705040A02060702" pitchFamily="82" charset="0"/>
              </a:rPr>
              <a:t>3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BB18BC-9B21-70B1-7BD7-060687221B3D}"/>
              </a:ext>
            </a:extLst>
          </p:cNvPr>
          <p:cNvSpPr txBox="1"/>
          <p:nvPr/>
        </p:nvSpPr>
        <p:spPr>
          <a:xfrm>
            <a:off x="202381" y="3181059"/>
            <a:ext cx="32252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>
                <a:latin typeface="Algerian" panose="04020705040A02060702" pitchFamily="82" charset="0"/>
              </a:rPr>
              <a:t>4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1E4CE9-7FEE-8096-73AC-AEFDB10D7F4C}"/>
              </a:ext>
            </a:extLst>
          </p:cNvPr>
          <p:cNvSpPr txBox="1"/>
          <p:nvPr/>
        </p:nvSpPr>
        <p:spPr>
          <a:xfrm>
            <a:off x="1945407" y="1882269"/>
            <a:ext cx="32252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>
                <a:latin typeface="Algerian" panose="04020705040A02060702" pitchFamily="82" charset="0"/>
              </a:rPr>
              <a:t>5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A2589C-46EE-2A8E-5106-BAC8E9528507}"/>
              </a:ext>
            </a:extLst>
          </p:cNvPr>
          <p:cNvSpPr txBox="1"/>
          <p:nvPr/>
        </p:nvSpPr>
        <p:spPr>
          <a:xfrm>
            <a:off x="5853297" y="2342972"/>
            <a:ext cx="32252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>
                <a:latin typeface="Algerian" panose="04020705040A02060702" pitchFamily="82" charset="0"/>
              </a:rPr>
              <a:t>6</a:t>
            </a:r>
            <a:endParaRPr lang="ru-RU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2124E67-4CD6-F501-2F1D-F733E0EA19CD}"/>
              </a:ext>
            </a:extLst>
          </p:cNvPr>
          <p:cNvSpPr txBox="1"/>
          <p:nvPr/>
        </p:nvSpPr>
        <p:spPr>
          <a:xfrm>
            <a:off x="8364276" y="2444270"/>
            <a:ext cx="32252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>
                <a:latin typeface="Algerian" panose="04020705040A02060702" pitchFamily="82" charset="0"/>
              </a:rPr>
              <a:t>7</a:t>
            </a:r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0AAE23D-7027-F53C-24BC-1567D31B8B4D}"/>
              </a:ext>
            </a:extLst>
          </p:cNvPr>
          <p:cNvSpPr txBox="1"/>
          <p:nvPr/>
        </p:nvSpPr>
        <p:spPr>
          <a:xfrm>
            <a:off x="423735" y="3945767"/>
            <a:ext cx="32252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>
                <a:latin typeface="Algerian" panose="04020705040A02060702" pitchFamily="82" charset="0"/>
              </a:rPr>
              <a:t>8</a:t>
            </a:r>
            <a:endParaRPr lang="ru-RU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CCA484-CA57-A4DB-A954-C555CAAC175C}"/>
              </a:ext>
            </a:extLst>
          </p:cNvPr>
          <p:cNvSpPr txBox="1"/>
          <p:nvPr/>
        </p:nvSpPr>
        <p:spPr>
          <a:xfrm>
            <a:off x="3021641" y="4817045"/>
            <a:ext cx="32252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>
                <a:latin typeface="Algerian" panose="04020705040A02060702" pitchFamily="82" charset="0"/>
              </a:rPr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075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12309 -0.698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63" y="-3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44028 -0.6810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14" y="-3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44306 -0.5592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53" y="-2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7407E-6 L -0.58975 -0.3856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97" y="-1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59259E-6 L -0.53473 -0.5256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36" y="-2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09844 -0.3356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-1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0.1217 -0.2032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76" y="-1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-0.8085 -0.108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34" y="-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0.13056 -0.136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8" y="-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59259E-6 L 0.07327 -0.2550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3" y="-1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1689199-C822-4045-B010-98E0928F4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42" y="2996952"/>
            <a:ext cx="8229600" cy="123022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/>
              <a:t>Where is Scotland situated?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C995EA-FBAB-0B28-0D49-E780DF0F59F9}"/>
              </a:ext>
            </a:extLst>
          </p:cNvPr>
          <p:cNvSpPr txBox="1"/>
          <p:nvPr/>
        </p:nvSpPr>
        <p:spPr>
          <a:xfrm>
            <a:off x="4330114" y="1916832"/>
            <a:ext cx="504056" cy="64633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lgerian" panose="04020705040A02060702" pitchFamily="82" charset="0"/>
              </a:rPr>
              <a:t>2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4595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7384C-A5C0-158A-606D-FAB307670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rgbClr val="002060"/>
                </a:solidFill>
                <a:latin typeface="Algerian" panose="04020705040A02060702" pitchFamily="82" charset="0"/>
              </a:rPr>
              <a:t>Scotland is situated in the north of Great Britain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118B46F-C546-4EB1-4B22-06EF55F9A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40084"/>
            <a:ext cx="6948264" cy="484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120691B1-F577-BAE5-50C5-226001DC8FD0}"/>
              </a:ext>
            </a:extLst>
          </p:cNvPr>
          <p:cNvSpPr/>
          <p:nvPr/>
        </p:nvSpPr>
        <p:spPr>
          <a:xfrm flipH="1">
            <a:off x="4175956" y="2780928"/>
            <a:ext cx="792088" cy="3509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22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1689199-C822-4045-B010-98E0928F4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42" y="2996952"/>
            <a:ext cx="8229600" cy="123022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/>
              <a:t>What is the capital of Scotland?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C995EA-FBAB-0B28-0D49-E780DF0F59F9}"/>
              </a:ext>
            </a:extLst>
          </p:cNvPr>
          <p:cNvSpPr txBox="1"/>
          <p:nvPr/>
        </p:nvSpPr>
        <p:spPr>
          <a:xfrm>
            <a:off x="4330114" y="1916832"/>
            <a:ext cx="504056" cy="64633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lgerian" panose="04020705040A02060702" pitchFamily="82" charset="0"/>
              </a:rPr>
              <a:t>3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1049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</TotalTime>
  <Words>973</Words>
  <Application>Microsoft Office PowerPoint</Application>
  <PresentationFormat>Экран (4:3)</PresentationFormat>
  <Paragraphs>287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Algerian</vt:lpstr>
      <vt:lpstr>Arial</vt:lpstr>
      <vt:lpstr>Arial Rounded MT Bold</vt:lpstr>
      <vt:lpstr>Brush Script MT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Tongue twister</vt:lpstr>
      <vt:lpstr>Have you ever been to Scotland?</vt:lpstr>
      <vt:lpstr>Презентация PowerPoint</vt:lpstr>
      <vt:lpstr>Scottish words</vt:lpstr>
      <vt:lpstr>Презентация PowerPoint</vt:lpstr>
      <vt:lpstr>Scotland is situated in the north of Great Britain</vt:lpstr>
      <vt:lpstr>Презентация PowerPoint</vt:lpstr>
      <vt:lpstr>Презентация PowerPoint</vt:lpstr>
      <vt:lpstr>Презентация PowerPoint</vt:lpstr>
      <vt:lpstr>Famous Scots</vt:lpstr>
      <vt:lpstr>Презентация PowerPoint</vt:lpstr>
      <vt:lpstr>Scottish symbols</vt:lpstr>
      <vt:lpstr>Презентация PowerPoint</vt:lpstr>
      <vt:lpstr>Презентация PowerPoint</vt:lpstr>
      <vt:lpstr>Exercise 2:  Complete the sentences with the correct form of the words </vt:lpstr>
      <vt:lpstr>Exercise 3: Match the given words to complete the phrases</vt:lpstr>
      <vt:lpstr>Cross the odd ONE out </vt:lpstr>
      <vt:lpstr>Exercise 5: Choose the right word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ROBERT BURNS 1759-1796</vt:lpstr>
      <vt:lpstr>Презентация PowerPoint</vt:lpstr>
      <vt:lpstr>Презентация PowerPoint</vt:lpstr>
      <vt:lpstr>Презентация PowerPoint</vt:lpstr>
      <vt:lpstr>Презентация PowerPoint</vt:lpstr>
      <vt:lpstr>HOMETASK: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user</dc:creator>
  <cp:lastModifiedBy>juliana.yakov@mail.ru</cp:lastModifiedBy>
  <cp:revision>73</cp:revision>
  <dcterms:created xsi:type="dcterms:W3CDTF">2016-12-16T14:56:09Z</dcterms:created>
  <dcterms:modified xsi:type="dcterms:W3CDTF">2023-06-17T08:26:16Z</dcterms:modified>
</cp:coreProperties>
</file>