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notesMasterIdLst>
    <p:notesMasterId r:id="rId36"/>
  </p:notesMasterIdLst>
  <p:handoutMasterIdLst>
    <p:handoutMasterId r:id="rId37"/>
  </p:handoutMasterIdLst>
  <p:sldIdLst>
    <p:sldId id="288" r:id="rId11"/>
    <p:sldId id="289" r:id="rId12"/>
    <p:sldId id="294" r:id="rId13"/>
    <p:sldId id="257" r:id="rId14"/>
    <p:sldId id="259" r:id="rId15"/>
    <p:sldId id="261" r:id="rId16"/>
    <p:sldId id="295" r:id="rId17"/>
    <p:sldId id="296" r:id="rId18"/>
    <p:sldId id="293" r:id="rId19"/>
    <p:sldId id="265" r:id="rId20"/>
    <p:sldId id="266" r:id="rId21"/>
    <p:sldId id="276" r:id="rId22"/>
    <p:sldId id="267" r:id="rId23"/>
    <p:sldId id="282" r:id="rId24"/>
    <p:sldId id="283" r:id="rId25"/>
    <p:sldId id="272" r:id="rId26"/>
    <p:sldId id="274" r:id="rId27"/>
    <p:sldId id="273" r:id="rId28"/>
    <p:sldId id="290" r:id="rId29"/>
    <p:sldId id="291" r:id="rId30"/>
    <p:sldId id="268" r:id="rId31"/>
    <p:sldId id="284" r:id="rId32"/>
    <p:sldId id="292" r:id="rId33"/>
    <p:sldId id="285" r:id="rId34"/>
    <p:sldId id="28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5E6DE6A1-865A-4DF5-B733-62C933661F88}">
          <p14:sldIdLst>
            <p14:sldId id="288"/>
            <p14:sldId id="289"/>
            <p14:sldId id="294"/>
            <p14:sldId id="257"/>
            <p14:sldId id="259"/>
            <p14:sldId id="261"/>
            <p14:sldId id="295"/>
            <p14:sldId id="296"/>
            <p14:sldId id="293"/>
            <p14:sldId id="265"/>
            <p14:sldId id="266"/>
            <p14:sldId id="276"/>
            <p14:sldId id="267"/>
            <p14:sldId id="282"/>
            <p14:sldId id="283"/>
            <p14:sldId id="272"/>
            <p14:sldId id="274"/>
            <p14:sldId id="273"/>
            <p14:sldId id="290"/>
            <p14:sldId id="291"/>
            <p14:sldId id="268"/>
            <p14:sldId id="284"/>
            <p14:sldId id="292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5C65"/>
    <a:srgbClr val="D2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28" autoAdjust="0"/>
  </p:normalViewPr>
  <p:slideViewPr>
    <p:cSldViewPr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6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132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BEE42-DF77-4C7B-9803-7E485B828EFE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BE4AF-9C80-40FD-8BDB-EE320158E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4335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C10BD-05EB-4F71-B381-107BCA8D8644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A3B56-EF71-4E29-9EF5-38C7D87B5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926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A3B56-EF71-4E29-9EF5-38C7D87B5AB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448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92601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6100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0739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95883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71989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82167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85077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10329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8301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354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146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276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632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4624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306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024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6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9138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118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3230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817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9132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918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291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198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2206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8879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2338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113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6937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650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91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394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8950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947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5218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13057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7934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275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68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294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9965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710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55380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33118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36580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87727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7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730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01154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028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969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6241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2344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19039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76092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221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18061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420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2354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356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5741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7435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9630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81992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0157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0086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32212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887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5691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47017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9232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54020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936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9840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4844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9206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78968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34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51070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8843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4257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08969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2578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3506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1825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8904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2102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985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47682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85462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77672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82277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56729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6567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0852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36540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88979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711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16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97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867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92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748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41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88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45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116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openxmlformats.org/officeDocument/2006/relationships/audio" Target="../media/media5.mp3"/><Relationship Id="rId6" Type="http://schemas.microsoft.com/office/2007/relationships/media" Target="../media/media5.mp3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5.png"/><Relationship Id="rId18" Type="http://schemas.microsoft.com/office/2007/relationships/media" Target="../media/media9.mp3"/><Relationship Id="rId3" Type="http://schemas.openxmlformats.org/officeDocument/2006/relationships/audio" Target="../media/media9.mp3"/><Relationship Id="rId21" Type="http://schemas.microsoft.com/office/2007/relationships/media" Target="../media/media1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3.png"/><Relationship Id="rId17" Type="http://schemas.microsoft.com/office/2007/relationships/media" Target="../media/media8.mp3"/><Relationship Id="rId2" Type="http://schemas.openxmlformats.org/officeDocument/2006/relationships/audio" Target="../media/media8.mp3"/><Relationship Id="rId16" Type="http://schemas.openxmlformats.org/officeDocument/2006/relationships/image" Target="../media/image11.png"/><Relationship Id="rId20" Type="http://schemas.microsoft.com/office/2007/relationships/media" Target="../media/media11.mp3"/><Relationship Id="rId1" Type="http://schemas.openxmlformats.org/officeDocument/2006/relationships/audio" Target="../media/media7.mp3"/><Relationship Id="rId6" Type="http://schemas.openxmlformats.org/officeDocument/2006/relationships/audio" Target="../media/media12.mp3"/><Relationship Id="rId11" Type="http://schemas.openxmlformats.org/officeDocument/2006/relationships/image" Target="../media/image22.png"/><Relationship Id="rId5" Type="http://schemas.openxmlformats.org/officeDocument/2006/relationships/audio" Target="../media/media11.mp3"/><Relationship Id="rId15" Type="http://schemas.microsoft.com/office/2007/relationships/media" Target="../media/media7.mp3"/><Relationship Id="rId10" Type="http://schemas.openxmlformats.org/officeDocument/2006/relationships/image" Target="../media/image21.png"/><Relationship Id="rId19" Type="http://schemas.microsoft.com/office/2007/relationships/media" Target="../media/media10.mp3"/><Relationship Id="rId4" Type="http://schemas.openxmlformats.org/officeDocument/2006/relationships/audio" Target="../media/media10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mp3"/><Relationship Id="rId6" Type="http://schemas.microsoft.com/office/2007/relationships/media" Target="../media/media13.mp3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4;&#1082;&#1088;&#1091;&#1078;&#1072;&#1102;&#1097;&#1080;&#1081;_&#1084;&#1080;&#1088;_25_20\&#1064;&#1084;&#1077;&#1083;&#1100;.avi" TargetMode="External"/><Relationship Id="rId6" Type="http://schemas.openxmlformats.org/officeDocument/2006/relationships/image" Target="../media/image29.png"/><Relationship Id="rId5" Type="http://schemas.microsoft.com/office/2007/relationships/media" Target="file:///D:\Desktop\&#1054;&#1082;&#1088;&#1091;&#1078;&#1072;&#1102;&#1097;&#1080;&#1081;_&#1084;&#1080;&#1088;_25_20\&#1064;&#1084;&#1077;&#1083;&#1100;.avi" TargetMode="Externa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4;&#1082;&#1088;&#1091;&#1078;&#1072;&#1102;&#1097;&#1080;&#1081;_&#1084;&#1080;&#1088;_25_20\&#1054;&#1083;&#1077;&#1085;&#1100;.avi" TargetMode="External"/><Relationship Id="rId5" Type="http://schemas.openxmlformats.org/officeDocument/2006/relationships/image" Target="../media/image30.png"/><Relationship Id="rId4" Type="http://schemas.microsoft.com/office/2007/relationships/media" Target="file:///D:\Desktop\&#1054;&#1082;&#1088;&#1091;&#1078;&#1072;&#1102;&#1097;&#1080;&#1081;_&#1084;&#1080;&#1088;_25_20\&#1054;&#1083;&#1077;&#1085;&#1100;.avi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8.png"/><Relationship Id="rId15" Type="http://schemas.microsoft.com/office/2007/relationships/hdphoto" Target="../media/hdphoto6.wdp"/><Relationship Id="rId10" Type="http://schemas.openxmlformats.org/officeDocument/2006/relationships/image" Target="../media/image51.png"/><Relationship Id="rId4" Type="http://schemas.microsoft.com/office/2007/relationships/hdphoto" Target="../media/hdphoto1.wdp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file:///D:\Desktop\&#1054;&#1082;&#1088;&#1091;&#1078;&#1072;&#1102;&#1097;&#1080;&#1081;_&#1084;&#1080;&#1088;_25_20\&#1052;&#1091;&#1083;&#1100;&#1090;&#1080;&#1082;.avi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4;&#1082;&#1088;&#1091;&#1078;&#1072;&#1102;&#1097;&#1080;&#1081;_&#1084;&#1080;&#1088;_25_20\&#1052;&#1091;&#1083;&#1100;&#1090;&#1080;&#1082;.avi" TargetMode="Externa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NULL"/><Relationship Id="rId1" Type="http://schemas.openxmlformats.org/officeDocument/2006/relationships/slideLayout" Target="../slideLayouts/slideLayout84.xml"/><Relationship Id="rId4" Type="http://schemas.openxmlformats.org/officeDocument/2006/relationships/audio" Target="../media/audio1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.mp3"/><Relationship Id="rId5" Type="http://schemas.openxmlformats.org/officeDocument/2006/relationships/image" Target="../media/image11.png"/><Relationship Id="rId4" Type="http://schemas.microsoft.com/office/2007/relationships/media" Target="../media/media1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pos=117&amp;p=2&amp;img_url=https://trophymonster.com/image/cache/catalog/Inserts/quiz-800x800.jpg&amp;text=%D0%B7%D0%B0%D0%B3%D0%B0%D0%B4%D0%BA%D0%B0+%D0%B0%D0%BD%D0%B8%D0%BC%D0%B0%D1%86%D0%B8%D1%8F&amp;rpt=simage" TargetMode="Externa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01.xml"/><Relationship Id="rId1" Type="http://schemas.openxmlformats.org/officeDocument/2006/relationships/audio" Target="../media/media2.mp3"/><Relationship Id="rId6" Type="http://schemas.microsoft.com/office/2007/relationships/media" Target="../media/media2.mp3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microsoft.com/office/2007/relationships/media" Target="../media/media3.mp3"/><Relationship Id="rId2" Type="http://schemas.openxmlformats.org/officeDocument/2006/relationships/audio" Target="../media/media4.mp3"/><Relationship Id="rId1" Type="http://schemas.openxmlformats.org/officeDocument/2006/relationships/audio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microsoft.com/office/2007/relationships/media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332656"/>
            <a:ext cx="6840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Презентация к уроку по учебному предмету «Окружающий мир» во 2-ом классе на тему «Охрана природы весной»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652120" y="4437112"/>
          <a:ext cx="3024336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</a:tblGrid>
              <a:tr h="1584176">
                <a:tc>
                  <a:txBody>
                    <a:bodyPr/>
                    <a:lstStyle/>
                    <a:p>
                      <a:pPr algn="r"/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Бунавцова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Л. А.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 начальных классов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МБОУ СШ №82</a:t>
                      </a:r>
                    </a:p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Журавлева Л. А.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 начальных классов</a:t>
                      </a:r>
                    </a:p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МБОУ СШ №82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339752" y="2276872"/>
            <a:ext cx="29523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Красноярск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456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66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474" y="2910980"/>
            <a:ext cx="2977414" cy="3254323"/>
          </a:xfrm>
          <a:prstGeom prst="rect">
            <a:avLst/>
          </a:prstGeom>
          <a:solidFill>
            <a:schemeClr val="accent4">
              <a:lumMod val="40000"/>
              <a:lumOff val="60000"/>
              <a:alpha val="0"/>
            </a:schemeClr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067944" y="400506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8150" y="332656"/>
            <a:ext cx="34799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i="1" dirty="0">
              <a:solidFill>
                <a:srgbClr val="002060"/>
              </a:solidFill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Загадка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Пробивается росток,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Удивительный цветок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Из-под снега вырастает,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Солнце глянет – расцветает.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719" y="332656"/>
            <a:ext cx="2808312" cy="233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2924943"/>
            <a:ext cx="4896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/>
              <a:t>Иногда так называют любое растение, цветущее рано весной. Но настоящие подснежники растут высоко в горах Кавказа. Весной они зацветают очень рано. Заморозков не боятся, а вот перед человеком беззащитны. Их часто губят любители весенних букетов. Исчезают эти растения и из-за выпаса скота.</a:t>
            </a:r>
          </a:p>
          <a:p>
            <a:pPr algn="ctr"/>
            <a:r>
              <a:rPr lang="ru-RU" sz="1600" i="1" dirty="0"/>
              <a:t>     Подснежники сейчас легче найти в Красной книге, чем в живой природе. Сорванные растения быстро увянут, а лес и луг потеряет часть своей красоты.</a:t>
            </a:r>
          </a:p>
          <a:p>
            <a:pPr algn="ctr"/>
            <a:r>
              <a:rPr lang="ru-RU" sz="1600" i="1" dirty="0"/>
              <a:t>      Кроме подснежников, есть и другие первоцветы, которые ждут от людей проявления милосердия.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C833F6-5825-405B-9715-14C2D03B7D54}"/>
              </a:ext>
            </a:extLst>
          </p:cNvPr>
          <p:cNvSpPr txBox="1"/>
          <p:nvPr/>
        </p:nvSpPr>
        <p:spPr>
          <a:xfrm>
            <a:off x="5724128" y="2346200"/>
            <a:ext cx="1418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Подснежник</a:t>
            </a:r>
          </a:p>
        </p:txBody>
      </p:sp>
      <p:pic>
        <p:nvPicPr>
          <p:cNvPr id="8" name="Загадка подснежник">
            <a:hlinkClick r:id="" action="ppaction://media"/>
            <a:extLst>
              <a:ext uri="{FF2B5EF4-FFF2-40B4-BE49-F238E27FC236}">
                <a16:creationId xmlns:a16="http://schemas.microsoft.com/office/drawing/2014/main" xmlns="" id="{CDF3CE99-02FF-4799-A0AC-1C111D3FC1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26322" y="581269"/>
            <a:ext cx="609600" cy="609600"/>
          </a:xfrm>
          <a:prstGeom prst="rect">
            <a:avLst/>
          </a:prstGeom>
        </p:spPr>
      </p:pic>
      <p:pic>
        <p:nvPicPr>
          <p:cNvPr id="9" name="Подснежник">
            <a:hlinkClick r:id="" action="ppaction://media"/>
            <a:extLst>
              <a:ext uri="{FF2B5EF4-FFF2-40B4-BE49-F238E27FC236}">
                <a16:creationId xmlns:a16="http://schemas.microsoft.com/office/drawing/2014/main" xmlns="" id="{5CA571C0-8F9B-4C0D-AF5A-61060FE9C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21426" y="2410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971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0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5392" y="3656112"/>
            <a:ext cx="139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Первоцветы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BA4C67-D1E2-470F-ABC9-2B1BEA7336DF}"/>
              </a:ext>
            </a:extLst>
          </p:cNvPr>
          <p:cNvSpPr txBox="1"/>
          <p:nvPr/>
        </p:nvSpPr>
        <p:spPr>
          <a:xfrm>
            <a:off x="3479036" y="2578894"/>
            <a:ext cx="21651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</a:t>
            </a:r>
          </a:p>
          <a:p>
            <a:pPr algn="ctr"/>
            <a:r>
              <a:rPr lang="ru-RU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25D658D-405A-49B4-BFCC-BE95B40639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1141" y="332656"/>
            <a:ext cx="2213040" cy="15972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1499E5F-D316-4783-98BC-B5C88EA98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552" y="1556792"/>
            <a:ext cx="2206943" cy="15607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32D39DB-1E69-444B-B678-7F7DFF45CA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80" y="3534611"/>
            <a:ext cx="2340663" cy="15651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D145F6C-4C80-4581-928D-AA8AA7151D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7949" y="4725144"/>
            <a:ext cx="2596687" cy="16692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0D2DA55-9020-4CCE-9D8B-FF9D8E24CF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3407" y="3534611"/>
            <a:ext cx="2250588" cy="159728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8E7E534-DDD8-4D82-BB73-1C8D4804A3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3407" y="1576225"/>
            <a:ext cx="217590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100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67544" y="414831"/>
            <a:ext cx="8208912" cy="6028338"/>
            <a:chOff x="467544" y="414831"/>
            <a:chExt cx="8208912" cy="602833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467544" y="414831"/>
              <a:ext cx="8208912" cy="6028338"/>
              <a:chOff x="467544" y="414831"/>
              <a:chExt cx="8208912" cy="6028338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907704" y="498158"/>
                <a:ext cx="12241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/>
                  <a:t>Ветреница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467544" y="2472851"/>
                <a:ext cx="3888431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/>
                  <a:t>Название дано растению из-за его чувствительности к ветру, уже при малых порывах которого крупные лепестки цветов начинают трепетать, а цветки раскачиваться. Цветёт в апреле-мае,  обычно до распускания листвы на деревьях. Ветреница является хорошим медоносом. Одиночный цветок на большом количестве тычинок имеет большое количество пыльцы, это способствует популяции пчел. Ветреница лесная обладает рядом лечебных свойств.</a:t>
                </a:r>
              </a:p>
              <a:p>
                <a:pPr algn="just"/>
                <a:endParaRPr lang="ru-RU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650311DC-16F4-48A2-BABE-F391E9EBB488}"/>
                  </a:ext>
                </a:extLst>
              </p:cNvPr>
              <p:cNvSpPr txBox="1"/>
              <p:nvPr/>
            </p:nvSpPr>
            <p:spPr>
              <a:xfrm>
                <a:off x="4932040" y="2472851"/>
                <a:ext cx="3744416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/>
                  <a:t>Название хохлатка получила за цветок, имеющий причудливую форму. Верхний лепесток имеет резко выраженный шпорец, в котором накапливается нектар, доступный только насекомым с длинным хоботком. Присутствуют две природные цветовые вариации: снежно-белая и лиловая. Обитает на поросших кустами оврагах, влажных ольховых лесах, лесных островках среди болот. Клубни растения обладают успокаивающим действием.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87AFED48-91B9-443E-AA22-A133B6BEC0EA}"/>
                  </a:ext>
                </a:extLst>
              </p:cNvPr>
              <p:cNvSpPr txBox="1"/>
              <p:nvPr/>
            </p:nvSpPr>
            <p:spPr>
              <a:xfrm>
                <a:off x="5724128" y="414831"/>
                <a:ext cx="20464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/>
                  <a:t>Хохлатка</a:t>
                </a:r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95636" y="753385"/>
              <a:ext cx="2448272" cy="176707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08104" y="734481"/>
              <a:ext cx="2478522" cy="1752767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467544" y="254478"/>
            <a:ext cx="8017996" cy="6304191"/>
            <a:chOff x="454991" y="292006"/>
            <a:chExt cx="8017996" cy="6304191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324347" y="753384"/>
              <a:ext cx="6724445" cy="1719467"/>
              <a:chOff x="1324347" y="753384"/>
              <a:chExt cx="6724445" cy="1719467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324347" y="768829"/>
                <a:ext cx="2419561" cy="1617855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508104" y="753384"/>
                <a:ext cx="2540688" cy="1719467"/>
              </a:xfrm>
              <a:prstGeom prst="rect">
                <a:avLst/>
              </a:prstGeom>
            </p:spPr>
          </p:pic>
        </p:grpSp>
        <p:grpSp>
          <p:nvGrpSpPr>
            <p:cNvPr id="21" name="Группа 20"/>
            <p:cNvGrpSpPr/>
            <p:nvPr/>
          </p:nvGrpSpPr>
          <p:grpSpPr>
            <a:xfrm>
              <a:off x="454991" y="292006"/>
              <a:ext cx="8017996" cy="6304191"/>
              <a:chOff x="454991" y="292006"/>
              <a:chExt cx="8017996" cy="6304191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02375" y="476672"/>
                <a:ext cx="20661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/>
                  <a:t>Гусиный лук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54991" y="2348880"/>
                <a:ext cx="3960440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/>
                  <a:t>Название получил в честь английского ботаника  Томаса </a:t>
                </a:r>
                <a:r>
                  <a:rPr lang="ru-RU" dirty="0" err="1"/>
                  <a:t>Гейджа</a:t>
                </a:r>
                <a:r>
                  <a:rPr lang="ru-RU" dirty="0"/>
                  <a:t> (с лат. «</a:t>
                </a:r>
                <a:r>
                  <a:rPr lang="ru-RU" dirty="0" err="1"/>
                  <a:t>Гэйджиа</a:t>
                </a:r>
                <a:r>
                  <a:rPr lang="ru-RU" dirty="0"/>
                  <a:t>» – птичий лук). В плотном окружении узких прямых листьев, растущих из одной луковицы, прячутся шесть нежных крошечных лилий, с шестью лепестками каждая. Для насекомых это – первый весенний медонос; гусиный лук отыскивают ослабевшие косули, им подкрепляются кочевые птицы после изнурительных перелётов. Растение оказывает оздоровительное влияние на организм.</a:t>
                </a:r>
              </a:p>
              <a:p>
                <a:pPr algn="just"/>
                <a:endParaRPr lang="ru-RU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4AB1E8E2-C446-4A69-8666-AC335F9BDF0A}"/>
                  </a:ext>
                </a:extLst>
              </p:cNvPr>
              <p:cNvSpPr txBox="1"/>
              <p:nvPr/>
            </p:nvSpPr>
            <p:spPr>
              <a:xfrm>
                <a:off x="4728571" y="2346253"/>
                <a:ext cx="3744416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/>
                  <a:t>Если посмотреть на лист растения, то сверху он гладкий и холодный, как мачеха, а снизу – теплый и мягкий, как родная мать, отсюда название цветка. Мать-и-мачеха первая радует пчел своим нектаром. Обычно встречается на участках, свободных от дёрна, — берегах водоёмов, на склонах оврагов. В качестве лекарственного сырья используют лист мать-и-мачехи, который заготавливают весной и сушат на воздухе. </a:t>
                </a:r>
              </a:p>
              <a:p>
                <a:pPr algn="just"/>
                <a:r>
                  <a:rPr lang="ru-RU" dirty="0"/>
                  <a:t>Мать-и-мачеха — традиционное средство от кашля. 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5E8C272-E54B-4E3C-83CF-D3846927E1D3}"/>
                  </a:ext>
                </a:extLst>
              </p:cNvPr>
              <p:cNvSpPr txBox="1"/>
              <p:nvPr/>
            </p:nvSpPr>
            <p:spPr>
              <a:xfrm>
                <a:off x="5940152" y="292006"/>
                <a:ext cx="16559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Мать-и-мачеха</a:t>
                </a:r>
              </a:p>
            </p:txBody>
          </p:sp>
        </p:grpSp>
      </p:grpSp>
      <p:grpSp>
        <p:nvGrpSpPr>
          <p:cNvPr id="33" name="Группа 32"/>
          <p:cNvGrpSpPr/>
          <p:nvPr/>
        </p:nvGrpSpPr>
        <p:grpSpPr>
          <a:xfrm>
            <a:off x="561397" y="332656"/>
            <a:ext cx="8103234" cy="6173993"/>
            <a:chOff x="545015" y="360986"/>
            <a:chExt cx="8103234" cy="6173993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361337" y="667435"/>
              <a:ext cx="6550800" cy="1620227"/>
              <a:chOff x="1348809" y="826547"/>
              <a:chExt cx="6550800" cy="1620227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595121" y="826547"/>
                <a:ext cx="2304488" cy="1603387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348809" y="844787"/>
                <a:ext cx="2427410" cy="1601987"/>
              </a:xfrm>
              <a:prstGeom prst="rect">
                <a:avLst/>
              </a:prstGeom>
            </p:spPr>
          </p:pic>
        </p:grpSp>
        <p:grpSp>
          <p:nvGrpSpPr>
            <p:cNvPr id="27" name="Группа 26"/>
            <p:cNvGrpSpPr/>
            <p:nvPr/>
          </p:nvGrpSpPr>
          <p:grpSpPr>
            <a:xfrm>
              <a:off x="545015" y="360986"/>
              <a:ext cx="8103234" cy="6173993"/>
              <a:chOff x="467544" y="373100"/>
              <a:chExt cx="8103234" cy="6173993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727684" y="404664"/>
                <a:ext cx="15121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/>
                  <a:t>Медуница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4C53D263-55DA-43C3-BAEA-F9C8C2D5B6E6}"/>
                  </a:ext>
                </a:extLst>
              </p:cNvPr>
              <p:cNvSpPr txBox="1"/>
              <p:nvPr/>
            </p:nvSpPr>
            <p:spPr>
              <a:xfrm>
                <a:off x="467544" y="2299776"/>
                <a:ext cx="3922104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/>
                  <a:t>Название медуница связано с медоносными свойствами представителей рода, в цветках растения содержится много нектара.</a:t>
                </a:r>
              </a:p>
              <a:p>
                <a:pPr algn="just"/>
                <a:r>
                  <a:rPr lang="ru-RU" dirty="0"/>
                  <a:t>Окраска венчика может быть белой, розовой, голубой, синей, лиловой. Нектар в цветке защищён от всех неэффективных опылителей длинной трубкой венчика, из-за этого цветки медуницы могут опыляться только насекомыми с достаточно длинным хоботком. В качестве лекарственного растения для лечения лёгочных заболеваний используют медуницу лекарственную. 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99C77FF2-832C-4FD3-8187-D6D897691691}"/>
                  </a:ext>
                </a:extLst>
              </p:cNvPr>
              <p:cNvSpPr txBox="1"/>
              <p:nvPr/>
            </p:nvSpPr>
            <p:spPr>
              <a:xfrm>
                <a:off x="5690458" y="373100"/>
                <a:ext cx="1944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/>
                  <a:t>Печеночница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9723E74-16E9-4D51-8150-AED0418ABAC7}"/>
                  </a:ext>
                </a:extLst>
              </p:cNvPr>
              <p:cNvSpPr txBox="1"/>
              <p:nvPr/>
            </p:nvSpPr>
            <p:spPr>
              <a:xfrm>
                <a:off x="4754354" y="2235417"/>
                <a:ext cx="3816424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/>
                  <a:t>Название растения связано с её трехлопастными листьями, по форме напоминающими печень. У молодых растений они нежные, покрытые лёгким пушком, по мере роста, листья грубеют. Расцветка цветков: сиреневая, голубоватая, реже белая и розовая. Опыление происходит с помощью жуков, бабочек, поедающих пыльцу, так как нектара в цветках нет. Плоды разносят муравьи, поедающие сочный, белый придаток, заключающий в себе капельку масла.</a:t>
                </a:r>
              </a:p>
            </p:txBody>
          </p:sp>
        </p:grpSp>
      </p:grpSp>
      <p:pic>
        <p:nvPicPr>
          <p:cNvPr id="34" name="Ветреница">
            <a:hlinkClick r:id="" action="ppaction://media"/>
            <a:extLst>
              <a:ext uri="{FF2B5EF4-FFF2-40B4-BE49-F238E27FC236}">
                <a16:creationId xmlns:a16="http://schemas.microsoft.com/office/drawing/2014/main" xmlns="" id="{28652D2A-6FDE-4472-BC1B-B71A70C5E4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1074824" y="395102"/>
            <a:ext cx="609600" cy="609600"/>
          </a:xfrm>
          <a:prstGeom prst="rect">
            <a:avLst/>
          </a:prstGeom>
        </p:spPr>
      </p:pic>
      <p:pic>
        <p:nvPicPr>
          <p:cNvPr id="35" name="Хохлатка">
            <a:hlinkClick r:id="" action="ppaction://media"/>
            <a:extLst>
              <a:ext uri="{FF2B5EF4-FFF2-40B4-BE49-F238E27FC236}">
                <a16:creationId xmlns:a16="http://schemas.microsoft.com/office/drawing/2014/main" xmlns="" id="{123ED075-355F-41D8-9636-948E193CF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1074824" y="1159686"/>
            <a:ext cx="609600" cy="609600"/>
          </a:xfrm>
          <a:prstGeom prst="rect">
            <a:avLst/>
          </a:prstGeom>
        </p:spPr>
      </p:pic>
      <p:pic>
        <p:nvPicPr>
          <p:cNvPr id="36" name="Гусиный лук">
            <a:hlinkClick r:id="" action="ppaction://media"/>
            <a:extLst>
              <a:ext uri="{FF2B5EF4-FFF2-40B4-BE49-F238E27FC236}">
                <a16:creationId xmlns:a16="http://schemas.microsoft.com/office/drawing/2014/main" xmlns="" id="{BBB904B0-F042-425E-9B82-1F1BA5A33C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1057242" y="1858378"/>
            <a:ext cx="609600" cy="609600"/>
          </a:xfrm>
          <a:prstGeom prst="rect">
            <a:avLst/>
          </a:prstGeom>
        </p:spPr>
      </p:pic>
      <p:pic>
        <p:nvPicPr>
          <p:cNvPr id="38" name="Медуница">
            <a:hlinkClick r:id="" action="ppaction://media"/>
            <a:extLst>
              <a:ext uri="{FF2B5EF4-FFF2-40B4-BE49-F238E27FC236}">
                <a16:creationId xmlns:a16="http://schemas.microsoft.com/office/drawing/2014/main" xmlns="" id="{2BB24577-5B8A-463F-883D-C669F95F17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1074824" y="3429000"/>
            <a:ext cx="609600" cy="609600"/>
          </a:xfrm>
          <a:prstGeom prst="rect">
            <a:avLst/>
          </a:prstGeom>
        </p:spPr>
      </p:pic>
      <p:pic>
        <p:nvPicPr>
          <p:cNvPr id="39" name="Печеночница">
            <a:hlinkClick r:id="" action="ppaction://media"/>
            <a:extLst>
              <a:ext uri="{FF2B5EF4-FFF2-40B4-BE49-F238E27FC236}">
                <a16:creationId xmlns:a16="http://schemas.microsoft.com/office/drawing/2014/main" xmlns="" id="{DF9F27EC-8E32-4517-A293-E27A42CB7B1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1057242" y="4142373"/>
            <a:ext cx="609600" cy="609600"/>
          </a:xfrm>
          <a:prstGeom prst="rect">
            <a:avLst/>
          </a:prstGeom>
        </p:spPr>
      </p:pic>
      <p:pic>
        <p:nvPicPr>
          <p:cNvPr id="40" name="Мать и мачеха">
            <a:hlinkClick r:id="" action="ppaction://media"/>
            <a:extLst>
              <a:ext uri="{FF2B5EF4-FFF2-40B4-BE49-F238E27FC236}">
                <a16:creationId xmlns:a16="http://schemas.microsoft.com/office/drawing/2014/main" xmlns="" id="{35DDDEDE-5DD0-4A26-B52B-82014EA1D0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1057242" y="2646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957360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1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04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42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60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95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31640" y="404664"/>
            <a:ext cx="6912768" cy="100811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  <a:alpha val="58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Кого можно встретить рядом с цветами?</a:t>
            </a:r>
          </a:p>
          <a:p>
            <a:pPr algn="ctr"/>
            <a:r>
              <a:rPr lang="ru-RU" sz="2000" dirty="0"/>
              <a:t>Некоторые насекомые находятся в опасности и занесены в Красную книгу.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3284984"/>
            <a:ext cx="5544616" cy="3059841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19000"/>
                </a:schemeClr>
              </a:gs>
              <a:gs pos="35000">
                <a:schemeClr val="accent3">
                  <a:tint val="37000"/>
                  <a:satMod val="300000"/>
                  <a:alpha val="0"/>
                </a:schemeClr>
              </a:gs>
              <a:gs pos="100000">
                <a:schemeClr val="accent3">
                  <a:tint val="15000"/>
                  <a:satMod val="350000"/>
                  <a:alpha val="24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28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Загадка</a:t>
            </a:r>
          </a:p>
          <a:p>
            <a:pPr algn="ctr">
              <a:spcBef>
                <a:spcPts val="600"/>
              </a:spcBef>
            </a:pPr>
            <a:r>
              <a:rPr lang="ru-RU" sz="28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 цветок, жужжа, садится,</a:t>
            </a:r>
          </a:p>
          <a:p>
            <a:pPr algn="ctr"/>
            <a:r>
              <a:rPr lang="ru-RU" sz="28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Чтоб нектаром насладиться, Он мохнатенький, как ель,</a:t>
            </a:r>
          </a:p>
          <a:p>
            <a:pPr algn="ctr"/>
            <a:r>
              <a:rPr lang="ru-RU" sz="28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 пчелу похожий…</a:t>
            </a:r>
          </a:p>
        </p:txBody>
      </p:sp>
      <p:pic>
        <p:nvPicPr>
          <p:cNvPr id="1027" name="Picture 3" descr="C:\Users\Admin\Desktop\kiddy_bee_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12976" y="764705"/>
            <a:ext cx="5346537" cy="42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A55DF3-4136-47E1-B073-EA1244F6E29D}"/>
              </a:ext>
            </a:extLst>
          </p:cNvPr>
          <p:cNvSpPr txBox="1"/>
          <p:nvPr/>
        </p:nvSpPr>
        <p:spPr>
          <a:xfrm>
            <a:off x="4644008" y="5434986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шмель</a:t>
            </a:r>
            <a:endParaRPr lang="ru-RU" sz="2800" dirty="0"/>
          </a:p>
        </p:txBody>
      </p:sp>
      <p:pic>
        <p:nvPicPr>
          <p:cNvPr id="6" name="Шмель загадка">
            <a:hlinkClick r:id="" action="ppaction://media"/>
            <a:extLst>
              <a:ext uri="{FF2B5EF4-FFF2-40B4-BE49-F238E27FC236}">
                <a16:creationId xmlns:a16="http://schemas.microsoft.com/office/drawing/2014/main" xmlns="" id="{75581371-D0D7-40F9-9923-24129F1545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372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8" presetClass="path" presetSubtype="0" accel="35000" decel="6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6 0.05504 C 0.07968 0.02012 0.11371 -0.00417 0.15781 -0.01226 C 0.19705 -0.02567 0.24444 -0.02729 0.2934 -0.01064 C 0.33784 3.43201E-6 0.3967 0.03307 0.44028 0.06475 C 0.48333 0.09112 0.5335 0.13159 0.57048 0.18062 C 0.59982 0.22317 0.62014 0.27867 0.61962 0.3321 C 0.61284 0.38182 0.58125 0.41327 0.54166 0.42044 C 0.50468 0.42599 0.45625 0.41281 0.40364 0.38066 C 0.35034 0.3425 0.30555 0.30365 0.27482 0.25994 C 0.2434 0.21461 0.23385 0.2123 0.21093 0.10569 C 0.18055 0.00231 0.22448 -0.04556 0.23489 -0.08742 C 0.24965 -0.12651 0.27934 -0.14547 0.31093 -0.1716 C 0.34583 -0.20167 0.39409 -0.21161 0.43663 -0.21323 C 0.47656 -0.21508 0.51857 -0.19704 0.58906 -0.16605 C 0.65468 -0.13067 0.68767 -0.10847 0.73385 -0.07424 C 0.78125 -0.04001 0.82847 -0.00602 0.87448 0.02752 " pathEditMode="relative" rAng="0" ptsTypes="ffffffffffffffff">
                                      <p:cBhvr>
                                        <p:cTn id="19" dur="7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7" y="5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z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728" y="404664"/>
            <a:ext cx="115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ШМЕЛЬ</a:t>
            </a:r>
          </a:p>
        </p:txBody>
      </p:sp>
      <p:pic>
        <p:nvPicPr>
          <p:cNvPr id="5" name="Шмель">
            <a:hlinkClick r:id="" action="ppaction://media"/>
            <a:extLst>
              <a:ext uri="{FF2B5EF4-FFF2-40B4-BE49-F238E27FC236}">
                <a16:creationId xmlns:a16="http://schemas.microsoft.com/office/drawing/2014/main" xmlns="" id="{915BDDFF-AAA5-400A-B158-AC79D5F802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39552" y="773996"/>
            <a:ext cx="8136904" cy="542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952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8B9A71-B896-4FE1-B384-F18E4CFACABF}"/>
              </a:ext>
            </a:extLst>
          </p:cNvPr>
          <p:cNvSpPr txBox="1"/>
          <p:nvPr/>
        </p:nvSpPr>
        <p:spPr>
          <a:xfrm>
            <a:off x="2051720" y="476672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Жуки-олени</a:t>
            </a:r>
          </a:p>
        </p:txBody>
      </p:sp>
      <p:pic>
        <p:nvPicPr>
          <p:cNvPr id="3" name="Олень">
            <a:hlinkClick r:id="" action="ppaction://media"/>
            <a:extLst>
              <a:ext uri="{FF2B5EF4-FFF2-40B4-BE49-F238E27FC236}">
                <a16:creationId xmlns:a16="http://schemas.microsoft.com/office/drawing/2014/main" xmlns="" id="{CB617E0B-F9E7-44C4-B9E0-078864B36C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1600" y="846004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3545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vesales.com.ua/typo3temp/fl_realurl_image/okhota-02-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3676" y="1196752"/>
            <a:ext cx="2112074" cy="16440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xn----8sbnmfccxgbbhcwk5d7b.xn--p1ai/tinybrowser/fulls/images/news2/2019-04-17/1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35063"/>
            <a:ext cx="1634852" cy="16348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116632"/>
            <a:ext cx="4265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ВЕСНА – ПОРА РАЗМНОЖЕНИЯ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52010"/>
            <a:ext cx="2597696" cy="21149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011" y="4652010"/>
            <a:ext cx="2608475" cy="20945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011" y="2276872"/>
            <a:ext cx="2590800" cy="2239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7691" y="2356370"/>
            <a:ext cx="2752725" cy="20801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836712"/>
            <a:ext cx="532688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Весной животных охраняют особенно тщательно, так как они заняты заботой о потомстве.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01544" y="3092068"/>
            <a:ext cx="3158714" cy="1095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Весной запрещена охота и рыбная ловля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B7B07DA-540D-4732-A5DA-7EE173F245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3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47860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acha.help/wp-content/uploads/2018/12/post_5c0b98b6322a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6450" y="4365486"/>
            <a:ext cx="2614635" cy="172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Что значит «искусственные гнездовья»?</a:t>
            </a:r>
          </a:p>
          <a:p>
            <a:r>
              <a:rPr lang="ru-RU" b="1" dirty="0"/>
              <a:t>Почему их называют искусственными?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221088"/>
            <a:ext cx="3168352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Загадка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Между веток новый дом,</a:t>
            </a:r>
          </a:p>
          <a:p>
            <a:pPr algn="ctr"/>
            <a:r>
              <a:rPr lang="ru-RU" dirty="0"/>
              <a:t>Нету двери в доме том,</a:t>
            </a:r>
          </a:p>
          <a:p>
            <a:pPr algn="ctr"/>
            <a:r>
              <a:rPr lang="ru-RU" dirty="0"/>
              <a:t>Только круглое окошко,</a:t>
            </a:r>
          </a:p>
          <a:p>
            <a:pPr algn="ctr"/>
            <a:r>
              <a:rPr lang="ru-RU" dirty="0"/>
              <a:t>Не пролезет даже кошка</a:t>
            </a:r>
          </a:p>
        </p:txBody>
      </p:sp>
      <p:pic>
        <p:nvPicPr>
          <p:cNvPr id="3074" name="Picture 2" descr="https://stroy-podskazka.ru/images/article/thumb/718-0/2019/04/gnezda-dlya-utok-osobennosti-i-izgotovlenie-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40520"/>
            <a:ext cx="3744416" cy="22444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9481" y="3105835"/>
            <a:ext cx="44785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Для многих птиц люди весной устраивают домики – искусственные гнездовья!</a:t>
            </a:r>
          </a:p>
        </p:txBody>
      </p:sp>
      <p:pic>
        <p:nvPicPr>
          <p:cNvPr id="3078" name="Picture 6" descr="http://huntlib.ru/books/item/f00/s00/z0000015/pic/0000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6300" y="893571"/>
            <a:ext cx="4157700" cy="593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011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F9398A84-831E-4D1F-995A-A12CA32BA56D}"/>
              </a:ext>
            </a:extLst>
          </p:cNvPr>
          <p:cNvGrpSpPr/>
          <p:nvPr/>
        </p:nvGrpSpPr>
        <p:grpSpPr>
          <a:xfrm>
            <a:off x="1331640" y="278684"/>
            <a:ext cx="7215943" cy="6086938"/>
            <a:chOff x="1331640" y="278684"/>
            <a:chExt cx="7215943" cy="6086938"/>
          </a:xfrm>
        </p:grpSpPr>
        <p:sp>
          <p:nvSpPr>
            <p:cNvPr id="3" name="TextBox 2"/>
            <p:cNvSpPr txBox="1"/>
            <p:nvPr/>
          </p:nvSpPr>
          <p:spPr>
            <a:xfrm>
              <a:off x="1844676" y="278684"/>
              <a:ext cx="53285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FF0000"/>
                  </a:solidFill>
                </a:rPr>
                <a:t>Не трогай птенцов </a:t>
              </a:r>
            </a:p>
            <a:p>
              <a:pPr algn="ctr"/>
              <a:r>
                <a:rPr lang="ru-RU" sz="2400" b="1" dirty="0">
                  <a:solidFill>
                    <a:srgbClr val="FF0000"/>
                  </a:solidFill>
                </a:rPr>
                <a:t>ни в гнезде, ни на земле!!!</a:t>
              </a:r>
            </a:p>
          </p:txBody>
        </p:sp>
        <p:pic>
          <p:nvPicPr>
            <p:cNvPr id="2052" name="Picture 4" descr="https://avatars.mds.yandex.net/get-zen_doc/29030/pub_5c03d4de79558e03fe7af1db_5c03d6e97dc8e604155269aa/scale_120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057" y="1268760"/>
              <a:ext cx="5161831" cy="3844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331640" y="5165293"/>
              <a:ext cx="72159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ru-RU" sz="2400" dirty="0"/>
                <a:t>Посмотрите, птенец из гнезда выпал. Маленький, пушистый. Что нам с ним делать? </a:t>
              </a:r>
            </a:p>
            <a:p>
              <a:pPr marL="285750" indent="-285750">
                <a:buFontTx/>
                <a:buChar char="-"/>
              </a:pPr>
              <a:r>
                <a:rPr lang="ru-RU" sz="2400" dirty="0"/>
                <a:t>Как вы думаете?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EA15BFB-49B7-4EFB-804E-456F61C8EB51}"/>
              </a:ext>
            </a:extLst>
          </p:cNvPr>
          <p:cNvGrpSpPr/>
          <p:nvPr/>
        </p:nvGrpSpPr>
        <p:grpSpPr>
          <a:xfrm>
            <a:off x="564716" y="814278"/>
            <a:ext cx="7816138" cy="5977334"/>
            <a:chOff x="564716" y="814278"/>
            <a:chExt cx="7816138" cy="5977334"/>
          </a:xfrm>
        </p:grpSpPr>
        <p:pic>
          <p:nvPicPr>
            <p:cNvPr id="2054" name="Picture 6" descr="http://olga0207.ru/sites/default/files/post-images/DSC0594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146" y="814278"/>
              <a:ext cx="7617708" cy="3938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64716" y="4975730"/>
              <a:ext cx="781613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FF0000"/>
                  </a:solidFill>
                </a:rPr>
                <a:t>Случайно оказавшись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ru-RU" sz="2800" b="1" dirty="0">
                  <a:solidFill>
                    <a:srgbClr val="FF0000"/>
                  </a:solidFill>
                </a:rPr>
                <a:t>рядом с гнездом птицы, не надо проявлять вредного любопытства. Надо сразу уйти!! Иначе птицы – родители могут насовсем покинуть гнездо. 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53160E4B-1543-45AA-922E-EE115B29B351}"/>
              </a:ext>
            </a:extLst>
          </p:cNvPr>
          <p:cNvGrpSpPr/>
          <p:nvPr/>
        </p:nvGrpSpPr>
        <p:grpSpPr>
          <a:xfrm>
            <a:off x="763146" y="278684"/>
            <a:ext cx="7503975" cy="6230847"/>
            <a:chOff x="575657" y="531150"/>
            <a:chExt cx="7503975" cy="6230847"/>
          </a:xfrm>
        </p:grpSpPr>
        <p:sp>
          <p:nvSpPr>
            <p:cNvPr id="6" name="TextBox 5"/>
            <p:cNvSpPr txBox="1"/>
            <p:nvPr/>
          </p:nvSpPr>
          <p:spPr>
            <a:xfrm>
              <a:off x="575657" y="4946115"/>
              <a:ext cx="750397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0000"/>
                  </a:solidFill>
                </a:rPr>
                <a:t>Если увидишь птенца, уже вылетевшего из гнезда, не надо его спасать. </a:t>
              </a:r>
            </a:p>
            <a:p>
              <a:pPr algn="ctr"/>
              <a:r>
                <a:rPr lang="ru-RU" sz="2800" dirty="0">
                  <a:solidFill>
                    <a:srgbClr val="FF0000"/>
                  </a:solidFill>
                </a:rPr>
                <a:t>Птицы – родители где-то рядом, они сами позаботятся о своем птенце!!!</a:t>
              </a:r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990" y="531150"/>
              <a:ext cx="6043962" cy="4504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17457D1A-FE25-4B22-9BF3-C43C76DE059B}"/>
              </a:ext>
            </a:extLst>
          </p:cNvPr>
          <p:cNvGrpSpPr/>
          <p:nvPr/>
        </p:nvGrpSpPr>
        <p:grpSpPr>
          <a:xfrm>
            <a:off x="1331640" y="348469"/>
            <a:ext cx="6660380" cy="5886588"/>
            <a:chOff x="1241810" y="586853"/>
            <a:chExt cx="6660380" cy="588658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6C14218A-9488-4CC8-A4CA-0BAAA5F6B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71500" y="586853"/>
              <a:ext cx="3953251" cy="371072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083C519-D120-46B5-9E05-63551A7674B3}"/>
                </a:ext>
              </a:extLst>
            </p:cNvPr>
            <p:cNvSpPr txBox="1"/>
            <p:nvPr/>
          </p:nvSpPr>
          <p:spPr>
            <a:xfrm>
              <a:off x="1241810" y="4903781"/>
              <a:ext cx="66603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/>
                <a:t>Гуляя с собакой в лесу или в парке, не надо отпускать ее с поводка. </a:t>
              </a:r>
            </a:p>
            <a:p>
              <a:pPr algn="ctr"/>
              <a:r>
                <a:rPr lang="ru-RU" sz="2400" dirty="0"/>
                <a:t>Она легко может поймать плохо летающих птенцов или беспомощных детенышей зверей.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1738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697" y="1412776"/>
            <a:ext cx="2244849" cy="20882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2093109" cy="1924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foregroundMark x1="34855" y1="16337" x2="14938" y2="48020"/>
                        <a14:foregroundMark x1="42739" y1="11386" x2="77178" y2="21287"/>
                        <a14:foregroundMark x1="80083" y1="27723" x2="87967" y2="56931"/>
                        <a14:foregroundMark x1="85892" y1="65842" x2="63071" y2="90594"/>
                        <a14:foregroundMark x1="59751" y1="93069" x2="34440" y2="87129"/>
                        <a14:foregroundMark x1="27801" y1="80198" x2="78008" y2="21287"/>
                        <a14:foregroundMark x1="25726" y1="22277" x2="77593" y2="77228"/>
                        <a14:foregroundMark x1="52697" y1="14356" x2="52282" y2="87129"/>
                        <a14:foregroundMark x1="29046" y1="67822" x2="78423" y2="65842"/>
                        <a14:foregroundMark x1="30705" y1="40594" x2="72199" y2="40594"/>
                        <a14:foregroundMark x1="15353" y1="57921" x2="21992" y2="53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261" y="3717032"/>
            <a:ext cx="2388865" cy="21311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69415"/>
            <a:ext cx="2080017" cy="2095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2230931"/>
            <a:ext cx="29885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Что вы можете сделать для охраны животных?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16940" y="209205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Применение нового знания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foregroundMark x1="46763" y1="17176" x2="14388" y2="51527"/>
                        <a14:foregroundMark x1="48921" y1="23664" x2="53957" y2="72901"/>
                        <a14:foregroundMark x1="17986" y1="62977" x2="57554" y2="78244"/>
                        <a14:foregroundMark x1="75540" y1="31298" x2="80216" y2="4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79" y="4437112"/>
            <a:ext cx="2237125" cy="210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>
                        <a14:foregroundMark x1="87963" y1="35961" x2="82870" y2="7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372200" y="1435797"/>
            <a:ext cx="2024869" cy="181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53ED6C4-C095-4B45-BBF5-22691CF21B3D}"/>
              </a:ext>
            </a:extLst>
          </p:cNvPr>
          <p:cNvSpPr txBox="1"/>
          <p:nvPr/>
        </p:nvSpPr>
        <p:spPr>
          <a:xfrm>
            <a:off x="1403648" y="-102985"/>
            <a:ext cx="6644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solidFill>
                  <a:srgbClr val="002060"/>
                </a:solidFill>
              </a:rPr>
              <a:t>Проверь себя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7552810-8D9F-40E9-8FCC-2BBBBAB530A2}"/>
              </a:ext>
            </a:extLst>
          </p:cNvPr>
          <p:cNvSpPr txBox="1"/>
          <p:nvPr/>
        </p:nvSpPr>
        <p:spPr>
          <a:xfrm>
            <a:off x="2069629" y="706061"/>
            <a:ext cx="5671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Не разоряйте птичьи гнезда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8914A48-DC71-4D7C-8BA6-B364DB85A2D3}"/>
              </a:ext>
            </a:extLst>
          </p:cNvPr>
          <p:cNvSpPr txBox="1"/>
          <p:nvPr/>
        </p:nvSpPr>
        <p:spPr>
          <a:xfrm>
            <a:off x="2069629" y="1654762"/>
            <a:ext cx="4430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Не ловите насекомых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CEAC82-B9B5-4F9F-A939-C05DC40CB319}"/>
              </a:ext>
            </a:extLst>
          </p:cNvPr>
          <p:cNvSpPr txBox="1"/>
          <p:nvPr/>
        </p:nvSpPr>
        <p:spPr>
          <a:xfrm>
            <a:off x="2069629" y="2621044"/>
            <a:ext cx="5572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Не разоряйте муравейники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C111A7A-0894-423D-8067-1CAB94F7A0BE}"/>
              </a:ext>
            </a:extLst>
          </p:cNvPr>
          <p:cNvSpPr txBox="1"/>
          <p:nvPr/>
        </p:nvSpPr>
        <p:spPr>
          <a:xfrm>
            <a:off x="2089714" y="3642258"/>
            <a:ext cx="5103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Не шумите весной в лесу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5EF455B-434C-4258-AC5E-1042BDE106E4}"/>
              </a:ext>
            </a:extLst>
          </p:cNvPr>
          <p:cNvSpPr txBox="1"/>
          <p:nvPr/>
        </p:nvSpPr>
        <p:spPr>
          <a:xfrm>
            <a:off x="2089714" y="4617270"/>
            <a:ext cx="6681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dirty="0"/>
              <a:t>Не отпускайте собаку с поводка</a:t>
            </a:r>
          </a:p>
          <a:p>
            <a:endParaRPr lang="ru-RU" sz="3600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D1F3024-DCB6-4FEF-898C-AA742737EAF9}"/>
              </a:ext>
            </a:extLst>
          </p:cNvPr>
          <p:cNvGrpSpPr/>
          <p:nvPr/>
        </p:nvGrpSpPr>
        <p:grpSpPr>
          <a:xfrm>
            <a:off x="1031663" y="605829"/>
            <a:ext cx="1095940" cy="5931294"/>
            <a:chOff x="46675" y="252586"/>
            <a:chExt cx="1095940" cy="5931294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xmlns="" id="{2E9E6DB9-FE78-4F32-814B-02725CFEDB1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100000" l="0" r="100000">
                          <a14:foregroundMark x1="36620" y1="18227" x2="11737" y2="33990"/>
                          <a14:foregroundMark x1="36620" y1="25123" x2="84507" y2="33005"/>
                          <a14:foregroundMark x1="19249" y1="84236" x2="19249" y2="8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52586"/>
              <a:ext cx="943992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xmlns="" id="{A54F17A3-8494-4ADD-A676-15F611BB3B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44645" y="1201693"/>
              <a:ext cx="936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xmlns="" id="{800E7D4A-876F-40AA-AB52-019046BC54A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0" b="100000" l="0" r="100000">
                          <a14:foregroundMark x1="87963" y1="35961" x2="82870" y2="72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08645" y="2158913"/>
              <a:ext cx="972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xmlns="" id="{50148DB7-B0EA-40AE-A154-A9415112C9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0" b="100000" l="0" r="100000">
                          <a14:foregroundMark x1="68880" y1="19307" x2="26141" y2="75248"/>
                          <a14:foregroundMark x1="59751" y1="25743" x2="67635" y2="90099"/>
                          <a14:foregroundMark x1="78838" y1="65842" x2="19917" y2="45545"/>
                          <a14:foregroundMark x1="28216" y1="35149" x2="50622" y2="752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5" y="3108020"/>
              <a:ext cx="1095940" cy="977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xmlns="" id="{16E46BC9-B208-4C4D-AEFF-E6520A418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0" b="100000" l="0" r="100000">
                          <a14:foregroundMark x1="46763" y1="17176" x2="14388" y2="51527"/>
                          <a14:foregroundMark x1="48921" y1="23664" x2="53957" y2="72901"/>
                          <a14:foregroundMark x1="17986" y1="62977" x2="57554" y2="78244"/>
                          <a14:foregroundMark x1="75540" y1="31298" x2="80216" y2="42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457" y="4173375"/>
              <a:ext cx="993158" cy="93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xmlns="" id="{79FEE52D-E80B-46AE-B75E-66AFC195D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 xmlns="">
                    <a14:imgLayer r:embed="rId15">
                      <a14:imgEffect>
                        <a14:backgroundRemoval t="5093" b="96759" l="3125" r="95536">
                          <a14:foregroundMark x1="21875" y1="14352" x2="81250" y2="84259"/>
                          <a14:foregroundMark x1="44196" y1="83333" x2="46875" y2="11574"/>
                          <a14:foregroundMark x1="36161" y1="37500" x2="10714" y2="65741"/>
                          <a14:foregroundMark x1="10714" y1="58333" x2="27232" y2="31019"/>
                          <a14:foregroundMark x1="20982" y1="25463" x2="72768" y2="21296"/>
                          <a14:foregroundMark x1="72768" y1="21296" x2="62054" y2="75000"/>
                          <a14:foregroundMark x1="62054" y1="75000" x2="10714" y2="69907"/>
                          <a14:foregroundMark x1="10714" y1="69907" x2="54911" y2="79630"/>
                          <a14:foregroundMark x1="48661" y1="68519" x2="37054" y2="65741"/>
                          <a14:foregroundMark x1="38839" y1="43056" x2="37946" y2="70370"/>
                          <a14:foregroundMark x1="57589" y1="16204" x2="29018" y2="11574"/>
                          <a14:foregroundMark x1="62054" y1="13426" x2="39732" y2="7870"/>
                          <a14:foregroundMark x1="88393" y1="34722" x2="91964" y2="62037"/>
                          <a14:foregroundMark x1="62946" y1="8796" x2="37946" y2="7870"/>
                          <a14:foregroundMark x1="37946" y1="10648" x2="8929" y2="37500"/>
                          <a14:foregroundMark x1="13027" y1="75657" x2="11161" y2="75000"/>
                          <a14:foregroundMark x1="59466" y1="91996" x2="14446" y2="76156"/>
                          <a14:foregroundMark x1="11161" y1="75000" x2="20536" y2="22222"/>
                          <a14:foregroundMark x1="20536" y1="22222" x2="49554" y2="9722"/>
                          <a14:foregroundMark x1="36161" y1="8796" x2="4464" y2="52778"/>
                          <a14:foregroundMark x1="4464" y1="52778" x2="13847" y2="75232"/>
                          <a14:foregroundMark x1="58030" y1="92267" x2="17397" y2="86353"/>
                          <a14:foregroundMark x1="8884" y1="77802" x2="5804" y2="31481"/>
                          <a14:foregroundMark x1="5804" y1="31481" x2="55804" y2="11574"/>
                          <a14:foregroundMark x1="55804" y1="11574" x2="75000" y2="9722"/>
                          <a14:foregroundMark x1="23661" y1="87037" x2="29911" y2="91667"/>
                          <a14:foregroundMark x1="66610" y1="93478" x2="66964" y2="93519"/>
                          <a14:foregroundMark x1="27232" y1="88889" x2="57340" y2="92397"/>
                          <a14:foregroundMark x1="57256" y1="92413" x2="26339" y2="88889"/>
                          <a14:foregroundMark x1="66964" y1="93519" x2="66611" y2="93479"/>
                          <a14:foregroundMark x1="27232" y1="88889" x2="58496" y2="96518"/>
                          <a14:foregroundMark x1="4464" y1="65741" x2="23661" y2="16667"/>
                          <a14:foregroundMark x1="23661" y1="16667" x2="70536" y2="10648"/>
                          <a14:foregroundMark x1="65179" y1="10648" x2="13839" y2="25000"/>
                          <a14:foregroundMark x1="13839" y1="25000" x2="8929" y2="65741"/>
                          <a14:foregroundMark x1="3571" y1="56481" x2="3571" y2="56481"/>
                          <a14:foregroundMark x1="14286" y1="19907" x2="14286" y2="19907"/>
                          <a14:foregroundMark x1="22768" y1="15278" x2="22768" y2="15278"/>
                          <a14:foregroundMark x1="17857" y1="13426" x2="17857" y2="13426"/>
                          <a14:foregroundMark x1="25446" y1="9722" x2="25446" y2="9722"/>
                          <a14:foregroundMark x1="30804" y1="7870" x2="30804" y2="7870"/>
                          <a14:foregroundMark x1="45089" y1="5093" x2="45089" y2="5093"/>
                          <a14:foregroundMark x1="29018" y1="60185" x2="29018" y2="60185"/>
                          <a14:foregroundMark x1="95536" y1="49074" x2="95536" y2="49074"/>
                          <a14:backgroundMark x1="9821" y1="84259" x2="9821" y2="84259"/>
                          <a14:backgroundMark x1="9821" y1="84259" x2="9821" y2="84259"/>
                          <a14:backgroundMark x1="9821" y1="86111" x2="9821" y2="86111"/>
                          <a14:backgroundMark x1="10714" y1="84259" x2="10714" y2="84259"/>
                          <a14:backgroundMark x1="7143" y1="78704" x2="12500" y2="88889"/>
                          <a14:backgroundMark x1="69643" y1="97222" x2="65179" y2="99074"/>
                          <a14:backgroundMark x1="65179" y1="98148" x2="60268" y2="9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47437" y="5283880"/>
              <a:ext cx="930415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A273DD4-66AE-4299-B412-26225387FD79}"/>
              </a:ext>
            </a:extLst>
          </p:cNvPr>
          <p:cNvSpPr txBox="1"/>
          <p:nvPr/>
        </p:nvSpPr>
        <p:spPr>
          <a:xfrm>
            <a:off x="2127603" y="5482519"/>
            <a:ext cx="6154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Устраивайте искусственные </a:t>
            </a:r>
          </a:p>
          <a:p>
            <a:r>
              <a:rPr lang="ru-RU" sz="3600" dirty="0"/>
              <a:t>гнездовья (домики для птиц)</a:t>
            </a:r>
          </a:p>
        </p:txBody>
      </p:sp>
    </p:spTree>
    <p:extLst>
      <p:ext uri="{BB962C8B-B14F-4D97-AF65-F5344CB8AC3E}">
        <p14:creationId xmlns:p14="http://schemas.microsoft.com/office/powerpoint/2010/main" xmlns="" val="3151624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12" grpId="0"/>
      <p:bldP spid="13" grpId="0"/>
      <p:bldP spid="14" grpId="0"/>
      <p:bldP spid="15" grpId="0"/>
      <p:bldP spid="16" grpId="0"/>
      <p:bldP spid="17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332656"/>
            <a:ext cx="7848872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Тип урока: </a:t>
            </a:r>
            <a:r>
              <a:rPr lang="ru-RU" dirty="0">
                <a:solidFill>
                  <a:srgbClr val="002060"/>
                </a:solidFill>
              </a:rPr>
              <a:t>урок открытия новых знаний (ОНЗ)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</a:rPr>
              <a:t>Цель урока: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познакомить с правилами охраны природы весной, со способами защиты и помощи зверям и птицам;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формировать бережное отношение к природе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ru-RU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Задачи: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сформулировать правила охраны природы весной;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познакомить со способами защиты и помощи зверям и птицам;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продолжить изучение страниц Красной книги;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развивать эстетическое восприятие окружающего мира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926F5FFA-E400-430F-9CAD-E9A927B2D620}"/>
              </a:ext>
            </a:extLst>
          </p:cNvPr>
          <p:cNvGrpSpPr/>
          <p:nvPr/>
        </p:nvGrpSpPr>
        <p:grpSpPr>
          <a:xfrm>
            <a:off x="780571" y="1164738"/>
            <a:ext cx="7678745" cy="5121910"/>
            <a:chOff x="611560" y="1164830"/>
            <a:chExt cx="7678745" cy="5121910"/>
          </a:xfrm>
        </p:grpSpPr>
        <p:pic>
          <p:nvPicPr>
            <p:cNvPr id="5" name="Picture 5" descr="C:\Users\Admin\Desktop\познавательные.jpg">
              <a:extLst>
                <a:ext uri="{FF2B5EF4-FFF2-40B4-BE49-F238E27FC236}">
                  <a16:creationId xmlns:a16="http://schemas.microsoft.com/office/drawing/2014/main" xmlns="" id="{3B2273B6-E2CF-4119-B64F-97A2E1410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052" y="1164830"/>
              <a:ext cx="1970324" cy="196192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7CA27F1-26C5-487D-966A-C753A46FAF5A}"/>
                </a:ext>
              </a:extLst>
            </p:cNvPr>
            <p:cNvSpPr txBox="1"/>
            <p:nvPr/>
          </p:nvSpPr>
          <p:spPr>
            <a:xfrm>
              <a:off x="611560" y="3178197"/>
              <a:ext cx="7678745" cy="310854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Познавательные:  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/>
                <a:t>Развивать умение анализировать, сравнивать и обобщать;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/>
                <a:t>Умение работать с разными видами информации;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/>
                <a:t>Умение определять представителей Красной книги России и обосновывать своё мнение.</a:t>
              </a:r>
            </a:p>
          </p:txBody>
        </p:sp>
      </p:grpSp>
      <p:sp>
        <p:nvSpPr>
          <p:cNvPr id="7" name="Заголовок 3">
            <a:extLst>
              <a:ext uri="{FF2B5EF4-FFF2-40B4-BE49-F238E27FC236}">
                <a16:creationId xmlns:a16="http://schemas.microsoft.com/office/drawing/2014/main" xmlns="" id="{F89AFCC4-A624-40F5-B910-02EB56D111AF}"/>
              </a:ext>
            </a:extLst>
          </p:cNvPr>
          <p:cNvSpPr txBox="1">
            <a:spLocks/>
          </p:cNvSpPr>
          <p:nvPr/>
        </p:nvSpPr>
        <p:spPr>
          <a:xfrm>
            <a:off x="684684" y="-6949"/>
            <a:ext cx="7774632" cy="100811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Формирование универсальных учебных действий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B9DFA4E2-D0DC-4329-AB55-A348B8D15C68}"/>
              </a:ext>
            </a:extLst>
          </p:cNvPr>
          <p:cNvGrpSpPr/>
          <p:nvPr/>
        </p:nvGrpSpPr>
        <p:grpSpPr>
          <a:xfrm>
            <a:off x="169989" y="1164738"/>
            <a:ext cx="8820472" cy="5536679"/>
            <a:chOff x="161764" y="1180856"/>
            <a:chExt cx="8820472" cy="5536679"/>
          </a:xfrm>
        </p:grpSpPr>
        <p:pic>
          <p:nvPicPr>
            <p:cNvPr id="9" name="Picture 9" descr="C:\Users\Admin\Desktop\регулятивные (2).jpg">
              <a:extLst>
                <a:ext uri="{FF2B5EF4-FFF2-40B4-BE49-F238E27FC236}">
                  <a16:creationId xmlns:a16="http://schemas.microsoft.com/office/drawing/2014/main" xmlns="" id="{F21F1949-D6F0-44C2-BEAF-135A5ECBA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063" y="1180856"/>
              <a:ext cx="1970324" cy="19448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58ED3D6-20D8-4EA4-99D4-617AEA401CAD}"/>
                </a:ext>
              </a:extLst>
            </p:cNvPr>
            <p:cNvSpPr txBox="1"/>
            <p:nvPr/>
          </p:nvSpPr>
          <p:spPr>
            <a:xfrm>
              <a:off x="161764" y="3178105"/>
              <a:ext cx="8820472" cy="353943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Регулятивные: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/>
                <a:t>Умение выделять и формулировать познавательную цель с помощью учителя;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/>
                <a:t>Умение согласованно работать в паре при выполнении учебного задания;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/>
                <a:t>Умение выполнять учебное задание,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/>
                <a:t>Умение контролировать свою деятельность по результату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96EBCD2B-ED1A-4490-B914-0A03CB289706}"/>
              </a:ext>
            </a:extLst>
          </p:cNvPr>
          <p:cNvGrpSpPr/>
          <p:nvPr/>
        </p:nvGrpSpPr>
        <p:grpSpPr>
          <a:xfrm>
            <a:off x="539552" y="1164738"/>
            <a:ext cx="8352928" cy="4686906"/>
            <a:chOff x="503772" y="1167896"/>
            <a:chExt cx="8352928" cy="4686906"/>
          </a:xfrm>
        </p:grpSpPr>
        <p:pic>
          <p:nvPicPr>
            <p:cNvPr id="12" name="Picture 2" descr="C:\Users\Admin\Desktop\коммуникативные.jpg">
              <a:extLst>
                <a:ext uri="{FF2B5EF4-FFF2-40B4-BE49-F238E27FC236}">
                  <a16:creationId xmlns:a16="http://schemas.microsoft.com/office/drawing/2014/main" xmlns="" id="{2BE3FEE7-7912-4824-B119-A092C269D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063" y="1167896"/>
              <a:ext cx="1967618" cy="193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EAEB451-B0E3-411A-9942-95BAF2827D6A}"/>
                </a:ext>
              </a:extLst>
            </p:cNvPr>
            <p:cNvSpPr txBox="1"/>
            <p:nvPr/>
          </p:nvSpPr>
          <p:spPr>
            <a:xfrm>
              <a:off x="503772" y="3177146"/>
              <a:ext cx="8352928" cy="26776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Коммуникативные: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800" dirty="0"/>
                <a:t>Умение адекватно взаимодействовать с товарищами и приходить к общему решению;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800" dirty="0"/>
                <a:t>Умение строить понятные для одноклассников высказывания;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800" dirty="0"/>
                <a:t>Умение слушать и понимать речь других.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C70145DC-4A0E-4FC9-9977-471D2507FFD3}"/>
              </a:ext>
            </a:extLst>
          </p:cNvPr>
          <p:cNvGrpSpPr/>
          <p:nvPr/>
        </p:nvGrpSpPr>
        <p:grpSpPr>
          <a:xfrm>
            <a:off x="633060" y="1136916"/>
            <a:ext cx="8165911" cy="5553754"/>
            <a:chOff x="591175" y="1157078"/>
            <a:chExt cx="8165911" cy="5553754"/>
          </a:xfrm>
        </p:grpSpPr>
        <p:pic>
          <p:nvPicPr>
            <p:cNvPr id="15" name="Picture 3" descr="C:\Users\Admin\Desktop\личностные.jpg">
              <a:extLst>
                <a:ext uri="{FF2B5EF4-FFF2-40B4-BE49-F238E27FC236}">
                  <a16:creationId xmlns:a16="http://schemas.microsoft.com/office/drawing/2014/main" xmlns="" id="{4C268143-8418-475D-8D96-3FE337256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063" y="1157078"/>
              <a:ext cx="1962564" cy="19371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D4E66A4-F547-4D04-87A1-C0D2E0B8567E}"/>
                </a:ext>
              </a:extLst>
            </p:cNvPr>
            <p:cNvSpPr txBox="1"/>
            <p:nvPr/>
          </p:nvSpPr>
          <p:spPr>
            <a:xfrm>
              <a:off x="591175" y="3171402"/>
              <a:ext cx="8165911" cy="353943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Личностные: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/>
                <a:t>Формировать положительное отношение к уроку, понимание необходимости учения;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/>
                <a:t>Способствовать проявлению самостоятельности  при выполнении заданий;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/>
                <a:t>Работать над самооценкой и пониманием причин успеха-неуспеха;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ru-RU" sz="2800" dirty="0"/>
                <a:t>Проявление интереса к новому.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205272" y="1347431"/>
            <a:ext cx="6733455" cy="5073489"/>
            <a:chOff x="1320702" y="1641476"/>
            <a:chExt cx="6733455" cy="5073489"/>
          </a:xfrm>
        </p:grpSpPr>
        <p:pic>
          <p:nvPicPr>
            <p:cNvPr id="18" name="Picture 2" descr="C:\Users\Admin\Desktop\коммуникативные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526" y="1641476"/>
              <a:ext cx="2739850" cy="22427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9" name="Picture 3" descr="C:\Users\Admin\Desktop\личностные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702" y="4471877"/>
              <a:ext cx="2940571" cy="22430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0" name="Прямоугольник 19"/>
            <p:cNvSpPr/>
            <p:nvPr/>
          </p:nvSpPr>
          <p:spPr>
            <a:xfrm>
              <a:off x="5580112" y="1772816"/>
              <a:ext cx="2160240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prstClr val="white"/>
                  </a:solidFill>
                </a:rPr>
                <a:t>Коммуникативные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555777" y="4581128"/>
              <a:ext cx="151216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prstClr val="white"/>
                  </a:solidFill>
                </a:rPr>
                <a:t>Личностные</a:t>
              </a:r>
            </a:p>
          </p:txBody>
        </p:sp>
        <p:pic>
          <p:nvPicPr>
            <p:cNvPr id="22" name="Picture 9" descr="C:\Users\Admin\Desktop\регулятивные (2)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507" y="4471877"/>
              <a:ext cx="2841650" cy="22430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3" name="Прямоугольник 22"/>
            <p:cNvSpPr/>
            <p:nvPr/>
          </p:nvSpPr>
          <p:spPr>
            <a:xfrm>
              <a:off x="5580112" y="4581128"/>
              <a:ext cx="223224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prstClr val="white"/>
                  </a:solidFill>
                </a:rPr>
                <a:t>Регулятивные</a:t>
              </a:r>
            </a:p>
          </p:txBody>
        </p:sp>
        <p:pic>
          <p:nvPicPr>
            <p:cNvPr id="24" name="Picture 5" descr="C:\Users\Admin\Desktop\познавательные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702" y="1666985"/>
              <a:ext cx="2940571" cy="22682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5" name="Прямоугольник 24"/>
            <p:cNvSpPr/>
            <p:nvPr/>
          </p:nvSpPr>
          <p:spPr>
            <a:xfrm>
              <a:off x="1619672" y="1772816"/>
              <a:ext cx="23042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prstClr val="white"/>
                  </a:solidFill>
                </a:rPr>
                <a:t>Познавательные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3787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1401" y="116632"/>
            <a:ext cx="6120680" cy="720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Нельзя загрязнять и захламлять лес и места отдыха!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412776"/>
            <a:ext cx="2520280" cy="936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Бумага будет лежать до полного разложения </a:t>
            </a:r>
            <a:r>
              <a:rPr lang="ru-RU" b="1" dirty="0">
                <a:solidFill>
                  <a:prstClr val="black"/>
                </a:solidFill>
              </a:rPr>
              <a:t>более 2-х лет!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1412776"/>
            <a:ext cx="2016224" cy="936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Консервная банка </a:t>
            </a:r>
            <a:r>
              <a:rPr lang="ru-RU" b="1" dirty="0">
                <a:solidFill>
                  <a:prstClr val="black"/>
                </a:solidFill>
              </a:rPr>
              <a:t>– 90 лет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42231" y="2698723"/>
            <a:ext cx="2533825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Полиэтиленовый пакет – </a:t>
            </a:r>
            <a:r>
              <a:rPr lang="ru-RU" b="1" dirty="0">
                <a:solidFill>
                  <a:prstClr val="black"/>
                </a:solidFill>
              </a:rPr>
              <a:t>более 200 лет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60232" y="2698724"/>
            <a:ext cx="2016224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Стекло – </a:t>
            </a:r>
            <a:r>
              <a:rPr lang="ru-RU" b="1" dirty="0">
                <a:solidFill>
                  <a:prstClr val="black"/>
                </a:solidFill>
              </a:rPr>
              <a:t>более 1000 лет</a:t>
            </a:r>
          </a:p>
        </p:txBody>
      </p:sp>
    </p:spTree>
    <p:extLst>
      <p:ext uri="{BB962C8B-B14F-4D97-AF65-F5344CB8AC3E}">
        <p14:creationId xmlns:p14="http://schemas.microsoft.com/office/powerpoint/2010/main" xmlns="" val="224871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288032"/>
          </a:xfrm>
        </p:spPr>
        <p:txBody>
          <a:bodyPr>
            <a:noAutofit/>
          </a:bodyPr>
          <a:lstStyle/>
          <a:p>
            <a:r>
              <a:rPr lang="ru-RU" sz="2800" dirty="0"/>
              <a:t>Посмотрев мультфильм, найдите все ошибки, которые допустили звери</a:t>
            </a:r>
          </a:p>
        </p:txBody>
      </p:sp>
      <p:pic>
        <p:nvPicPr>
          <p:cNvPr id="3" name="Мультик">
            <a:hlinkClick r:id="" action="ppaction://media"/>
            <a:extLst>
              <a:ext uri="{FF2B5EF4-FFF2-40B4-BE49-F238E27FC236}">
                <a16:creationId xmlns:a16="http://schemas.microsoft.com/office/drawing/2014/main" xmlns="" id="{BF55F59F-A061-405A-B0E9-3A4BF0011A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03648" y="908720"/>
            <a:ext cx="655272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75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94A42B-E7D1-4936-BCF5-20E3179DC942}"/>
              </a:ext>
            </a:extLst>
          </p:cNvPr>
          <p:cNvSpPr txBox="1"/>
          <p:nvPr/>
        </p:nvSpPr>
        <p:spPr>
          <a:xfrm>
            <a:off x="1202051" y="1263878"/>
            <a:ext cx="2074607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400" dirty="0"/>
              <a:t>Шуметь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3ECA39-CF56-4A08-A2C7-EFBDF485CCA1}"/>
              </a:ext>
            </a:extLst>
          </p:cNvPr>
          <p:cNvSpPr txBox="1"/>
          <p:nvPr/>
        </p:nvSpPr>
        <p:spPr>
          <a:xfrm>
            <a:off x="1187624" y="2071747"/>
            <a:ext cx="3917611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400" dirty="0"/>
              <a:t>Рубить деревья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67CF30-21C7-4578-8A1A-83D76D1B6FCD}"/>
              </a:ext>
            </a:extLst>
          </p:cNvPr>
          <p:cNvSpPr txBox="1"/>
          <p:nvPr/>
        </p:nvSpPr>
        <p:spPr>
          <a:xfrm>
            <a:off x="1202051" y="2872836"/>
            <a:ext cx="4046236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400" dirty="0"/>
              <a:t>Трогать птенцов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3B5416-3A9A-41F8-9D98-C686082EC587}"/>
              </a:ext>
            </a:extLst>
          </p:cNvPr>
          <p:cNvSpPr txBox="1"/>
          <p:nvPr/>
        </p:nvSpPr>
        <p:spPr>
          <a:xfrm>
            <a:off x="1210445" y="3680053"/>
            <a:ext cx="2540504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400" dirty="0"/>
              <a:t>Мусорить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6CFFCF-43F0-4AE7-8714-16CB34AA3AE6}"/>
              </a:ext>
            </a:extLst>
          </p:cNvPr>
          <p:cNvSpPr txBox="1"/>
          <p:nvPr/>
        </p:nvSpPr>
        <p:spPr>
          <a:xfrm>
            <a:off x="1210445" y="4497465"/>
            <a:ext cx="4448975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400" dirty="0"/>
              <a:t>Разводить костры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7BB432-3F1D-4FFA-A296-949CFDB6FB34}"/>
              </a:ext>
            </a:extLst>
          </p:cNvPr>
          <p:cNvSpPr txBox="1"/>
          <p:nvPr/>
        </p:nvSpPr>
        <p:spPr>
          <a:xfrm>
            <a:off x="1238025" y="5294709"/>
            <a:ext cx="6426759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400" dirty="0"/>
              <a:t>Глушить рыбу динамитом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C74075-FDC2-4674-A4F7-EC44DE6F9DCE}"/>
              </a:ext>
            </a:extLst>
          </p:cNvPr>
          <p:cNvSpPr txBox="1"/>
          <p:nvPr/>
        </p:nvSpPr>
        <p:spPr>
          <a:xfrm>
            <a:off x="88541" y="408690"/>
            <a:ext cx="9018751" cy="646331"/>
          </a:xfrm>
          <a:prstGeom prst="rect">
            <a:avLst/>
          </a:prstGeom>
          <a:solidFill>
            <a:srgbClr val="DB5C6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dirty="0"/>
              <a:t>Еще раз вспомним, что нельзя делать в лесу: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E58DE15-2F88-466B-9AD3-092DAA1CEB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1768721"/>
            <a:ext cx="2672450" cy="281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765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9881" y="1242330"/>
            <a:ext cx="1944216" cy="19165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6267" y="1242330"/>
            <a:ext cx="2016224" cy="19346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353" y="4225993"/>
            <a:ext cx="1800226" cy="189014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0830" y="1242330"/>
            <a:ext cx="1819274" cy="19240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5286" y="4214611"/>
            <a:ext cx="1933722" cy="189014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839" y="4162525"/>
            <a:ext cx="2009378" cy="19431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1619672" y="60593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Самостоятельная работа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2817" y="814043"/>
            <a:ext cx="2016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Не ломайте деревья!</a:t>
            </a:r>
          </a:p>
        </p:txBody>
      </p:sp>
      <p:sp>
        <p:nvSpPr>
          <p:cNvPr id="4" name="Блок-схема: узел 3"/>
          <p:cNvSpPr/>
          <p:nvPr/>
        </p:nvSpPr>
        <p:spPr>
          <a:xfrm>
            <a:off x="1684442" y="3203478"/>
            <a:ext cx="432048" cy="228697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1" name="Блок-схема: узел 10"/>
          <p:cNvSpPr/>
          <p:nvPr/>
        </p:nvSpPr>
        <p:spPr>
          <a:xfrm>
            <a:off x="4419077" y="3197116"/>
            <a:ext cx="432048" cy="235059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2" name="Блок-схема: узел 11"/>
          <p:cNvSpPr/>
          <p:nvPr/>
        </p:nvSpPr>
        <p:spPr>
          <a:xfrm>
            <a:off x="7118546" y="3216151"/>
            <a:ext cx="432048" cy="216024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3" name="Блок-схема: узел 12"/>
          <p:cNvSpPr/>
          <p:nvPr/>
        </p:nvSpPr>
        <p:spPr>
          <a:xfrm>
            <a:off x="1639767" y="6116135"/>
            <a:ext cx="432048" cy="432048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4" name="Блок-схема: узел 13"/>
          <p:cNvSpPr/>
          <p:nvPr/>
        </p:nvSpPr>
        <p:spPr>
          <a:xfrm>
            <a:off x="4528910" y="6116135"/>
            <a:ext cx="432048" cy="432048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5" name="Блок-схема: узел 14"/>
          <p:cNvSpPr/>
          <p:nvPr/>
        </p:nvSpPr>
        <p:spPr>
          <a:xfrm>
            <a:off x="7238574" y="6068373"/>
            <a:ext cx="432048" cy="432048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6267" y="792445"/>
            <a:ext cx="200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Не ловите насекомых!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326" y="3876784"/>
            <a:ext cx="2520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Не разоряйте птичьих гнезд!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4635" y="3862905"/>
            <a:ext cx="1767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Не рвите цветы!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92420" y="3842614"/>
            <a:ext cx="221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Нельзя брать животных!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04869" y="783123"/>
            <a:ext cx="2259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Не наступайте на лягушек!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13845" y="444711"/>
            <a:ext cx="579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 Какие правила поведения зашифрованы на картинка</a:t>
            </a:r>
            <a:r>
              <a:rPr lang="en-US" dirty="0"/>
              <a:t>x</a:t>
            </a:r>
            <a:r>
              <a:rPr lang="ru-RU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xmlns="" val="3275860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/>
      <p:bldP spid="10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69FD2F-E1CB-4FFF-B16C-9A109617134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 Вывод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9FDE04E-69B8-4875-A672-2E8BF74D4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33056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«Рыбе – вода, птице – воздух, зверю – лес, степи, горы. </a:t>
            </a:r>
          </a:p>
          <a:p>
            <a:pPr marL="0" indent="0" algn="just">
              <a:buNone/>
            </a:pP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 человеку нужна Родина. </a:t>
            </a:r>
          </a:p>
          <a:p>
            <a:pPr marL="0" indent="0" algn="just">
              <a:buNone/>
            </a:pP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 охранять природу – значит охранять Родину».         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     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BA9376-709F-4874-88CE-5B8405CBB536}"/>
              </a:ext>
            </a:extLst>
          </p:cNvPr>
          <p:cNvSpPr txBox="1"/>
          <p:nvPr/>
        </p:nvSpPr>
        <p:spPr>
          <a:xfrm>
            <a:off x="5690326" y="6056836"/>
            <a:ext cx="298831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n>
                  <a:solidFill>
                    <a:schemeClr val="bg1"/>
                  </a:solidFill>
                </a:ln>
              </a:rPr>
              <a:t>Михаил Пришвин.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110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6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8000">
              <a:srgbClr val="D4DEFF"/>
            </a:gs>
            <a:gs pos="76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8E727A-1301-438A-8A20-7DAEBC59FFF8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Рефлексия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AAC15B-8C11-44B4-9E10-DC902CBB3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8"/>
          </a:xfrm>
        </p:spPr>
        <p:txBody>
          <a:bodyPr>
            <a:normAutofit lnSpcReduction="10000"/>
          </a:bodyPr>
          <a:lstStyle/>
          <a:p>
            <a:r>
              <a:rPr lang="ru-RU" sz="4800" b="1" dirty="0"/>
              <a:t>Что нового узнали?</a:t>
            </a:r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4C72BA61-13EB-4057-A803-CE9D9A2B30EF}"/>
              </a:ext>
            </a:extLst>
          </p:cNvPr>
          <p:cNvSpPr txBox="1">
            <a:spLocks/>
          </p:cNvSpPr>
          <p:nvPr/>
        </p:nvSpPr>
        <p:spPr>
          <a:xfrm>
            <a:off x="475966" y="2420889"/>
            <a:ext cx="8229600" cy="8206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/>
              <a:t>Что еще хотели бы узнать?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3A0C7089-26E5-4230-BAEE-17ACCEEF92C2}"/>
              </a:ext>
            </a:extLst>
          </p:cNvPr>
          <p:cNvSpPr txBox="1">
            <a:spLocks/>
          </p:cNvSpPr>
          <p:nvPr/>
        </p:nvSpPr>
        <p:spPr>
          <a:xfrm>
            <a:off x="457200" y="4437112"/>
            <a:ext cx="8229600" cy="13524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b="1" dirty="0"/>
              <a:t>Домашнее задание:  </a:t>
            </a:r>
          </a:p>
          <a:p>
            <a:pPr marL="0" indent="0" algn="r">
              <a:buNone/>
            </a:pPr>
            <a:r>
              <a:rPr lang="ru-RU" sz="4800" b="1" dirty="0"/>
              <a:t>стр. 106-109 прочитать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1343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404664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/>
                <a:ea typeface="Calibri"/>
              </a:rPr>
              <a:t>Мотивация  к учебной деятельности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14077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120680" cy="56207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Актуализация знаний. Фронтальный опрос.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8216" y="109116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какие игры играете весной?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5284" y="1700808"/>
            <a:ext cx="7099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во время игры необходимо соблюдать правила?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5284" y="2780928"/>
            <a:ext cx="581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надо одеваться зимой?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8216" y="3304148"/>
            <a:ext cx="6468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Перечислите правила сохранения и укрепления здоровья весной.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45284" y="4509120"/>
            <a:ext cx="7171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надо соблюдать эти правила?</a:t>
            </a:r>
          </a:p>
        </p:txBody>
      </p:sp>
    </p:spTree>
    <p:extLst>
      <p:ext uri="{BB962C8B-B14F-4D97-AF65-F5344CB8AC3E}">
        <p14:creationId xmlns:p14="http://schemas.microsoft.com/office/powerpoint/2010/main" xmlns="" val="2907721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678" y="-114876"/>
            <a:ext cx="8229600" cy="1080120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Самоопределение к деятельности.</a:t>
            </a:r>
            <a:br>
              <a:rPr lang="ru-RU" sz="2800" b="1" i="1" dirty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Собери пословицы. Работа в парах.</a:t>
            </a: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611561" y="965244"/>
            <a:ext cx="3600000" cy="12600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Весна – </a:t>
            </a:r>
            <a:r>
              <a:rPr lang="ru-RU" sz="2000" b="1" dirty="0" err="1">
                <a:solidFill>
                  <a:schemeClr val="tx1"/>
                </a:solidFill>
              </a:rPr>
              <a:t>весница</a:t>
            </a:r>
            <a:r>
              <a:rPr lang="ru-RU" sz="2000" b="1" dirty="0">
                <a:solidFill>
                  <a:schemeClr val="tx1"/>
                </a:solidFill>
              </a:rPr>
              <a:t> - </a:t>
            </a: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611561" y="2096992"/>
            <a:ext cx="3600000" cy="12600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И в марте мороз</a:t>
            </a: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611561" y="3254056"/>
            <a:ext cx="3600000" cy="12600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Апрель</a:t>
            </a:r>
            <a:r>
              <a:rPr lang="ru-RU" b="1" dirty="0">
                <a:solidFill>
                  <a:schemeClr val="tx1"/>
                </a:solidFill>
              </a:rPr>
              <a:t> воду </a:t>
            </a:r>
            <a:r>
              <a:rPr lang="ru-RU" sz="2000" b="1" dirty="0">
                <a:solidFill>
                  <a:schemeClr val="tx1"/>
                </a:solidFill>
              </a:rPr>
              <a:t>подбирает,</a:t>
            </a: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4936233" y="1035040"/>
            <a:ext cx="3600000" cy="12600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 </a:t>
            </a:r>
            <a:r>
              <a:rPr lang="ru-RU" sz="2000" b="1" dirty="0"/>
              <a:t>нос садится.</a:t>
            </a: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4929387" y="2189100"/>
            <a:ext cx="3600000" cy="12600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лето в гости поджидает.</a:t>
            </a: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4936977" y="3320848"/>
            <a:ext cx="3600000" cy="12600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цветы рассыпает.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611561" y="4401248"/>
            <a:ext cx="3600000" cy="12600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Май леса наряжает,</a:t>
            </a: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4960970" y="4477912"/>
            <a:ext cx="3600000" cy="12600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подснежников царица.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9" y="6093296"/>
            <a:ext cx="784581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Объясните смысл этих пословиц о весне</a:t>
            </a:r>
          </a:p>
        </p:txBody>
      </p:sp>
    </p:spTree>
    <p:extLst>
      <p:ext uri="{BB962C8B-B14F-4D97-AF65-F5344CB8AC3E}">
        <p14:creationId xmlns:p14="http://schemas.microsoft.com/office/powerpoint/2010/main" xmlns="" val="40316201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0.09861 0.13565 C 0.12118 0.16459 0.13386 0.20741 0.13386 0.25209 C 0.13368 0.30301 0.12101 0.34375 0.09879 0.37292 L -0.00017 0.50926 " pathEditMode="relative" rAng="0" ptsTypes="FffFF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2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65 -0.51945 L 0.03976 -0.40278 C 0.06597 -0.3801 0.0849 -0.33889 0.09253 -0.2919 C 0.1 -0.23889 0.09392 -0.19445 0.07622 -0.15857 L 2.77778E-7 0.00902 " pathEditMode="relative" rAng="-668422" ptsTypes="FffFF">
                                      <p:cBhvr>
                                        <p:cTn id="8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15047 L 0.00139 0.22709 C 0.01875 0.24329 0.03247 0.26968 0.03976 0.30047 C 0.0467 0.33797 0.0441 0.36899 0.03472 0.39468 L -0.0026 0.51574 " pathEditMode="relative" rAng="-895496" ptsTypes="FffFF">
                                      <p:cBhvr>
                                        <p:cTn id="12" dur="1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3993 0.09375 C 0.04896 0.11366 0.05399 0.14329 0.05399 0.17384 C 0.05399 0.20926 0.04896 0.23704 0.03993 0.25695 L 2.5E-6 0.35139 " pathEditMode="relative" rAng="0" ptsTypes="FffFF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764 L 0.01319 0.06319 C 0.01788 0.07986 0.01684 0.09745 0.00868 0.1125 C 0.00295 0.13032 -0.00816 0.13796 -0.02153 0.14074 L -0.07639 0.16065 " pathEditMode="relative" rAng="1873157" ptsTypes="FffFF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10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8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31 0.15301 L -0.01354 0.17454 C 2.5E-6 0.1794 0.01198 0.19074 0.01753 0.20833 C 0.02569 0.22824 0.02673 0.24722 0.02239 0.26574 L 0.00364 0.34769 " pathEditMode="relative" rAng="-1683092" ptsTypes="FffFF">
                                      <p:cBhvr>
                                        <p:cTn id="20" dur="1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55776" y="371672"/>
            <a:ext cx="4824536" cy="64807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  <a:alpha val="34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О чем нас предупреждает поэт?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4581128"/>
            <a:ext cx="4320480" cy="201622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3000">
                <a:schemeClr val="accent3">
                  <a:lumMod val="40000"/>
                  <a:lumOff val="60000"/>
                  <a:alpha val="41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Дерево, трава, цветок и птица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Не всегда умеют защититься.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Если будут уничтожены они,    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 На планете мы останемся одни!</a:t>
            </a:r>
          </a:p>
          <a:p>
            <a:pPr algn="r"/>
            <a:r>
              <a:rPr lang="ru-RU" i="1" dirty="0">
                <a:solidFill>
                  <a:srgbClr val="002060"/>
                </a:solidFill>
              </a:rPr>
              <a:t>                                                              </a:t>
            </a:r>
            <a:r>
              <a:rPr lang="ru-RU" sz="1600" i="1" dirty="0" err="1">
                <a:solidFill>
                  <a:srgbClr val="002060"/>
                </a:solidFill>
              </a:rPr>
              <a:t>В.Берестов</a:t>
            </a:r>
            <a:r>
              <a:rPr lang="ru-RU" sz="1600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О чем нас предупреждает поэт">
            <a:hlinkClick r:id="" action="ppaction://media"/>
            <a:extLst>
              <a:ext uri="{FF2B5EF4-FFF2-40B4-BE49-F238E27FC236}">
                <a16:creationId xmlns:a16="http://schemas.microsoft.com/office/drawing/2014/main" xmlns="" id="{8C9CCAF1-613E-422B-B6A2-46A380C90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326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20636" y="1659187"/>
            <a:ext cx="3209399" cy="217844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prstClr val="black"/>
                </a:solidFill>
              </a:rPr>
              <a:t>О чем пойдет речь на уроке?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98059" y="4081268"/>
            <a:ext cx="3231976" cy="21345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prstClr val="black"/>
                </a:solidFill>
              </a:rPr>
              <a:t>Что такое охрана природы?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40426" y="4077072"/>
            <a:ext cx="2960361" cy="213874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prstClr val="black"/>
                </a:solidFill>
              </a:rPr>
              <a:t>Что хотели бы узнать?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40426" y="1708728"/>
            <a:ext cx="2937784" cy="21289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prstClr val="black"/>
                </a:solidFill>
              </a:rPr>
              <a:t>Какая тема урока?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43213" y="332656"/>
            <a:ext cx="6657574" cy="759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prstClr val="black"/>
                </a:solidFill>
              </a:rPr>
              <a:t>Формулирование темы</a:t>
            </a:r>
          </a:p>
        </p:txBody>
      </p:sp>
    </p:spTree>
    <p:extLst>
      <p:ext uri="{BB962C8B-B14F-4D97-AF65-F5344CB8AC3E}">
        <p14:creationId xmlns:p14="http://schemas.microsoft.com/office/powerpoint/2010/main" xmlns="" val="3580108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нового знания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74846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i="1" dirty="0">
                <a:solidFill>
                  <a:srgbClr val="002060"/>
                </a:solidFill>
              </a:rPr>
              <a:t>Сегодня отправимся в весенний лес и постараемся услышать, о чем он нам «расскажет».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1977957"/>
            <a:ext cx="2376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Загадка</a:t>
            </a:r>
          </a:p>
          <a:p>
            <a:pPr algn="ctr"/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Русская красавица Стоит на поляне,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зеленой кофточке,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белом сарафане</a:t>
            </a:r>
          </a:p>
          <a:p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35776" y="478103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prstClr val="black"/>
              </a:solidFill>
              <a:hlinkClick r:id="rId3"/>
            </a:endParaRPr>
          </a:p>
        </p:txBody>
      </p:sp>
      <p:pic>
        <p:nvPicPr>
          <p:cNvPr id="1028" name="Picture 4" descr="C:\Users\Admin\Desktop\quiz-800x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419" y="4221089"/>
            <a:ext cx="2028482" cy="20329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DDA7D5-4679-4D40-A0B0-018B70A0E3AE}"/>
              </a:ext>
            </a:extLst>
          </p:cNvPr>
          <p:cNvSpPr txBox="1"/>
          <p:nvPr/>
        </p:nvSpPr>
        <p:spPr>
          <a:xfrm>
            <a:off x="1600052" y="3896624"/>
            <a:ext cx="97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Берёзка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32724B7-75A5-4A5E-A789-02C6A22A0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3352" y="1740179"/>
            <a:ext cx="5868217" cy="4137093"/>
          </a:xfrm>
          <a:prstGeom prst="rect">
            <a:avLst/>
          </a:prstGeom>
        </p:spPr>
      </p:pic>
      <p:pic>
        <p:nvPicPr>
          <p:cNvPr id="6" name="Чик-чирик">
            <a:hlinkClick r:id="" action="ppaction://media"/>
            <a:extLst>
              <a:ext uri="{FF2B5EF4-FFF2-40B4-BE49-F238E27FC236}">
                <a16:creationId xmlns:a16="http://schemas.microsoft.com/office/drawing/2014/main" xmlns="" id="{2E23D355-3970-46B2-A5C7-C25E4253EB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203848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8605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874527"/>
            <a:ext cx="4248472" cy="540999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endParaRPr lang="ru-RU" sz="1400" dirty="0"/>
          </a:p>
          <a:p>
            <a:pPr marL="0" indent="0" algn="just">
              <a:buNone/>
            </a:pPr>
            <a:r>
              <a:rPr lang="ru-RU" sz="1400" dirty="0"/>
              <a:t>       Береза это символ Родины, олицетворение прекрасной, светлой, великой русской земли.</a:t>
            </a:r>
            <a:br>
              <a:rPr lang="ru-RU" sz="1400" dirty="0"/>
            </a:br>
            <a:r>
              <a:rPr lang="ru-RU" sz="1400" dirty="0"/>
              <a:t>       Березы не только красивы. Одна береза «выпивает» в день около 50 ведер воды. </a:t>
            </a:r>
          </a:p>
          <a:p>
            <a:pPr marL="0" indent="0">
              <a:buNone/>
            </a:pPr>
            <a:r>
              <a:rPr lang="ru-RU" sz="1400" dirty="0"/>
              <a:t>       Значит, там, где растут эти деревья, будет сухая, </a:t>
            </a:r>
            <a:r>
              <a:rPr lang="ru-RU" sz="1400" dirty="0" err="1"/>
              <a:t>незаболоченная</a:t>
            </a:r>
            <a:r>
              <a:rPr lang="ru-RU" sz="1400" dirty="0"/>
              <a:t> земля.</a:t>
            </a:r>
            <a:br>
              <a:rPr lang="ru-RU" sz="1400" dirty="0"/>
            </a:br>
            <a:r>
              <a:rPr lang="ru-RU" sz="1400" dirty="0"/>
              <a:t>       Совсем бы хорошо жилось березе, если бы не ее весенний сок. </a:t>
            </a:r>
          </a:p>
          <a:p>
            <a:pPr marL="0" indent="0" algn="just">
              <a:buNone/>
            </a:pPr>
            <a:r>
              <a:rPr lang="ru-RU" sz="1400" dirty="0"/>
              <a:t>       Весной, когда начинается </a:t>
            </a:r>
            <a:r>
              <a:rPr lang="ru-RU" sz="1400" dirty="0" err="1"/>
              <a:t>сокодвижение</a:t>
            </a:r>
            <a:r>
              <a:rPr lang="ru-RU" sz="1400" dirty="0"/>
              <a:t>, любители березового сока устремляются в лес,  топором рубят стволы, подставляя под тугие струи банки, ведра. </a:t>
            </a:r>
          </a:p>
          <a:p>
            <a:pPr marL="0" indent="0" algn="just">
              <a:buNone/>
            </a:pPr>
            <a:r>
              <a:rPr lang="ru-RU" sz="1400" dirty="0"/>
              <a:t>       Одна большая берёза, пораненная топором, может потерять до 200 литров сока! Теряя его, береза слабеет, может и совсем погибнуть.</a:t>
            </a:r>
            <a:br>
              <a:rPr lang="ru-RU" sz="1400" dirty="0"/>
            </a:br>
            <a:r>
              <a:rPr lang="ru-RU" sz="1400" dirty="0"/>
              <a:t>       Раны на деревьях очень долго не зарастают, и древесина в этих местах часто начинает гнить. Возбудители опасных для деревьев болезней проникают через раны в ствол. </a:t>
            </a:r>
          </a:p>
          <a:p>
            <a:pPr marL="0" indent="0">
              <a:buNone/>
            </a:pPr>
            <a:r>
              <a:rPr lang="ru-RU" sz="1400" dirty="0"/>
              <a:t>Семена потерявшего много сока дерева хуже прорастают.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3213"/>
            <a:ext cx="4248472" cy="54413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Русский пейзаж невозможно представить без березы.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874528"/>
            <a:ext cx="3754760" cy="5251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/>
              <a:t>К сожалению, человек редко вспоминает о том, что деревья, как и люди, тоже болеют, а заболев очень сильно, они медленно, стоя, умирают.</a:t>
            </a:r>
            <a:br>
              <a:rPr lang="ru-RU" sz="1400" dirty="0"/>
            </a:br>
            <a:r>
              <a:rPr lang="ru-RU" sz="1400" dirty="0"/>
              <a:t> - Какой вывод можно сделать?</a:t>
            </a:r>
            <a:br>
              <a:rPr lang="ru-RU" sz="1400" dirty="0"/>
            </a:br>
            <a:r>
              <a:rPr lang="ru-RU" sz="1400" dirty="0"/>
              <a:t>       </a:t>
            </a:r>
            <a:r>
              <a:rPr lang="ru-RU" sz="1400" b="1" dirty="0"/>
              <a:t>Давайте  не будем собирать березовый сок, не будем повреждать кору деревьев! Это и некрасиво, и вредно для дерева!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   А раненые деревья попробуем вылечить – замажем их ранки садовым варом. И всем другим ребятам скажем: пожалейте берёзы!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81600" y="3579523"/>
            <a:ext cx="3206823" cy="251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Береза заголовок">
            <a:hlinkClick r:id="" action="ppaction://media"/>
            <a:extLst>
              <a:ext uri="{FF2B5EF4-FFF2-40B4-BE49-F238E27FC236}">
                <a16:creationId xmlns:a16="http://schemas.microsoft.com/office/drawing/2014/main" xmlns="" id="{2102849C-458E-46E2-AB78-05BBDD2275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510336" y="1002661"/>
            <a:ext cx="609600" cy="609600"/>
          </a:xfrm>
          <a:prstGeom prst="rect">
            <a:avLst/>
          </a:prstGeom>
        </p:spPr>
      </p:pic>
      <p:pic>
        <p:nvPicPr>
          <p:cNvPr id="8" name="Береза текст">
            <a:hlinkClick r:id="" action="ppaction://media"/>
            <a:extLst>
              <a:ext uri="{FF2B5EF4-FFF2-40B4-BE49-F238E27FC236}">
                <a16:creationId xmlns:a16="http://schemas.microsoft.com/office/drawing/2014/main" xmlns="" id="{45AC64B5-5738-436C-8FF8-16D471472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544888" y="2492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048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69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Окружающий мир</Template>
  <TotalTime>491</TotalTime>
  <Words>1430</Words>
  <Application>Microsoft Office PowerPoint</Application>
  <PresentationFormat>Экран (4:3)</PresentationFormat>
  <Paragraphs>212</Paragraphs>
  <Slides>25</Slides>
  <Notes>1</Notes>
  <HiddenSlides>0</HiddenSlides>
  <MMClips>16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Слайд 1</vt:lpstr>
      <vt:lpstr>Слайд 2</vt:lpstr>
      <vt:lpstr>Слайд 3</vt:lpstr>
      <vt:lpstr>Актуализация знаний. Фронтальный опрос.</vt:lpstr>
      <vt:lpstr>Самоопределение к деятельности. Собери пословицы. Работа в парах.</vt:lpstr>
      <vt:lpstr>Слайд 6</vt:lpstr>
      <vt:lpstr>Слайд 7</vt:lpstr>
      <vt:lpstr>Открытие нового знания</vt:lpstr>
      <vt:lpstr>Русский пейзаж невозможно представить без березы.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Посмотрев мультфильм, найдите все ошибки, которые допустили звери</vt:lpstr>
      <vt:lpstr>Слайд 22</vt:lpstr>
      <vt:lpstr>Слайд 23</vt:lpstr>
      <vt:lpstr> Вывод</vt:lpstr>
      <vt:lpstr>Рефлексия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Фомин</dc:creator>
  <cp:lastModifiedBy>Irina</cp:lastModifiedBy>
  <cp:revision>71</cp:revision>
  <dcterms:created xsi:type="dcterms:W3CDTF">2019-05-21T11:44:21Z</dcterms:created>
  <dcterms:modified xsi:type="dcterms:W3CDTF">2019-05-27T10:11:11Z</dcterms:modified>
</cp:coreProperties>
</file>