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4" r:id="rId5"/>
    <p:sldId id="262" r:id="rId6"/>
    <p:sldId id="265" r:id="rId7"/>
    <p:sldId id="259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1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8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2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2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5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875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4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45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404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C1673-C68C-44EB-A1C3-0500D1C929C4}" type="datetimeFigureOut">
              <a:rPr lang="ru-RU" smtClean="0"/>
              <a:t>02.10.2021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CB399F-1B9A-4FC8-AB2C-A2A04607B6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29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74486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6570"/>
            <a:ext cx="13036731" cy="1789611"/>
          </a:xfrm>
        </p:spPr>
        <p:txBody>
          <a:bodyPr>
            <a:noAutofit/>
          </a:bodyPr>
          <a:lstStyle/>
          <a:p>
            <a:pPr algn="ctr"/>
            <a:r>
              <a:rPr lang="en-GB" sz="4800" b="1" dirty="0" smtClean="0">
                <a:solidFill>
                  <a:srgbClr val="002060"/>
                </a:solidFill>
              </a:rPr>
              <a:t/>
            </a:r>
            <a:br>
              <a:rPr lang="en-GB" sz="4800" b="1" dirty="0" smtClean="0">
                <a:solidFill>
                  <a:srgbClr val="002060"/>
                </a:solidFill>
              </a:rPr>
            </a:br>
            <a:r>
              <a:rPr lang="en-GB" sz="4800" b="1" dirty="0">
                <a:solidFill>
                  <a:srgbClr val="002060"/>
                </a:solidFill>
              </a:rPr>
              <a:t/>
            </a:r>
            <a:br>
              <a:rPr lang="en-GB" sz="4800" b="1" dirty="0">
                <a:solidFill>
                  <a:srgbClr val="002060"/>
                </a:solidFill>
              </a:rPr>
            </a:br>
            <a:r>
              <a:rPr lang="en-GB" sz="4800" b="1" dirty="0" smtClean="0">
                <a:solidFill>
                  <a:srgbClr val="002060"/>
                </a:solidFill>
              </a:rPr>
              <a:t/>
            </a:r>
            <a:br>
              <a:rPr lang="en-GB" sz="4800" b="1" dirty="0" smtClean="0">
                <a:solidFill>
                  <a:srgbClr val="002060"/>
                </a:solidFill>
              </a:rPr>
            </a:br>
            <a:r>
              <a:rPr lang="en-GB" sz="4800" b="1" dirty="0">
                <a:solidFill>
                  <a:srgbClr val="002060"/>
                </a:solidFill>
              </a:rPr>
              <a:t/>
            </a:r>
            <a:br>
              <a:rPr lang="en-GB" sz="4800" b="1" dirty="0">
                <a:solidFill>
                  <a:srgbClr val="002060"/>
                </a:solidFill>
              </a:rPr>
            </a:br>
            <a:r>
              <a:rPr lang="ru-RU" sz="5000" b="1" dirty="0" err="1" smtClean="0">
                <a:solidFill>
                  <a:srgbClr val="002060"/>
                </a:solidFill>
              </a:rPr>
              <a:t>Hello</a:t>
            </a:r>
            <a:r>
              <a:rPr lang="ru-RU" sz="5000" b="1" dirty="0">
                <a:solidFill>
                  <a:srgbClr val="002060"/>
                </a:solidFill>
              </a:rPr>
              <a:t>, </a:t>
            </a:r>
            <a:r>
              <a:rPr lang="ru-RU" sz="5000" b="1" dirty="0" err="1">
                <a:solidFill>
                  <a:srgbClr val="002060"/>
                </a:solidFill>
              </a:rPr>
              <a:t>my</a:t>
            </a:r>
            <a:r>
              <a:rPr lang="ru-RU" sz="5000" b="1" dirty="0">
                <a:solidFill>
                  <a:srgbClr val="002060"/>
                </a:solidFill>
              </a:rPr>
              <a:t> </a:t>
            </a:r>
            <a:r>
              <a:rPr lang="ru-RU" sz="5000" b="1" dirty="0" err="1">
                <a:solidFill>
                  <a:srgbClr val="002060"/>
                </a:solidFill>
              </a:rPr>
              <a:t>dear</a:t>
            </a:r>
            <a:r>
              <a:rPr lang="ru-RU" sz="5000" b="1" dirty="0">
                <a:solidFill>
                  <a:srgbClr val="002060"/>
                </a:solidFill>
              </a:rPr>
              <a:t> </a:t>
            </a:r>
            <a:r>
              <a:rPr lang="ru-RU" sz="5000" b="1" dirty="0" err="1" smtClean="0">
                <a:solidFill>
                  <a:srgbClr val="002060"/>
                </a:solidFill>
              </a:rPr>
              <a:t>student</a:t>
            </a:r>
            <a:r>
              <a:rPr lang="en-GB" sz="5000" b="1" dirty="0" smtClean="0">
                <a:solidFill>
                  <a:srgbClr val="002060"/>
                </a:solidFill>
              </a:rPr>
              <a:t>s</a:t>
            </a:r>
            <a:r>
              <a:rPr lang="ru-RU" sz="5000" b="1" dirty="0" smtClean="0">
                <a:solidFill>
                  <a:srgbClr val="002060"/>
                </a:solidFill>
              </a:rPr>
              <a:t>!</a:t>
            </a:r>
            <a:r>
              <a:rPr lang="ru-RU" sz="5000" b="1" dirty="0">
                <a:solidFill>
                  <a:srgbClr val="002060"/>
                </a:solidFill>
              </a:rPr>
              <a:t/>
            </a:r>
            <a:br>
              <a:rPr lang="ru-RU" sz="5000" b="1" dirty="0">
                <a:solidFill>
                  <a:srgbClr val="002060"/>
                </a:solidFill>
              </a:rPr>
            </a:br>
            <a:r>
              <a:rPr lang="ru-RU" sz="5000" b="1" dirty="0">
                <a:solidFill>
                  <a:srgbClr val="C00000"/>
                </a:solidFill>
              </a:rPr>
              <a:t>Сегодня мы </a:t>
            </a:r>
            <a:r>
              <a:rPr lang="ru-RU" sz="5000" b="1" dirty="0" smtClean="0">
                <a:solidFill>
                  <a:srgbClr val="C00000"/>
                </a:solidFill>
              </a:rPr>
              <a:t>узнаем много</a:t>
            </a:r>
            <a:r>
              <a:rPr lang="en-GB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smtClean="0">
                <a:solidFill>
                  <a:srgbClr val="C00000"/>
                </a:solidFill>
              </a:rPr>
              <a:t>интересного.</a:t>
            </a:r>
            <a:r>
              <a:rPr lang="en-GB" sz="5000" b="1" dirty="0" smtClean="0">
                <a:solidFill>
                  <a:srgbClr val="C00000"/>
                </a:solidFill>
              </a:rPr>
              <a:t> </a:t>
            </a:r>
            <a:r>
              <a:rPr lang="en-GB" sz="5000" b="1" dirty="0">
                <a:solidFill>
                  <a:srgbClr val="C00000"/>
                </a:solidFill>
              </a:rPr>
              <a:t/>
            </a:r>
            <a:br>
              <a:rPr lang="en-GB" sz="5000" b="1" dirty="0">
                <a:solidFill>
                  <a:srgbClr val="C00000"/>
                </a:solidFill>
              </a:rPr>
            </a:br>
            <a:r>
              <a:rPr lang="en-GB" sz="5000" b="1" dirty="0" smtClean="0">
                <a:solidFill>
                  <a:srgbClr val="C00000"/>
                </a:solidFill>
              </a:rPr>
              <a:t/>
            </a:r>
            <a:br>
              <a:rPr lang="en-GB" sz="5000" b="1" dirty="0" smtClean="0">
                <a:solidFill>
                  <a:srgbClr val="C00000"/>
                </a:solidFill>
              </a:rPr>
            </a:br>
            <a:r>
              <a:rPr lang="en-GB" sz="5000" b="1" dirty="0">
                <a:solidFill>
                  <a:srgbClr val="C00000"/>
                </a:solidFill>
              </a:rPr>
              <a:t/>
            </a:r>
            <a:br>
              <a:rPr lang="en-GB" sz="5000" b="1" dirty="0">
                <a:solidFill>
                  <a:srgbClr val="C00000"/>
                </a:solidFill>
              </a:rPr>
            </a:br>
            <a:r>
              <a:rPr lang="en-GB" sz="5000" b="1" dirty="0">
                <a:solidFill>
                  <a:srgbClr val="C00000"/>
                </a:solidFill>
              </a:rPr>
              <a:t/>
            </a:r>
            <a:br>
              <a:rPr lang="en-GB" sz="5000" b="1" dirty="0">
                <a:solidFill>
                  <a:srgbClr val="C00000"/>
                </a:solidFill>
              </a:rPr>
            </a:br>
            <a:r>
              <a:rPr lang="ru-RU" sz="5000" b="1" dirty="0" smtClean="0">
                <a:solidFill>
                  <a:srgbClr val="C00000"/>
                </a:solidFill>
              </a:rPr>
              <a:t>Давайте начнем!</a:t>
            </a:r>
            <a:endParaRPr lang="ru-RU" sz="5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8155" y="375927"/>
            <a:ext cx="10515600" cy="1325563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Посмотри на картинки, а ты знаешь флаги каких стран тут изображены? Молодец! Послушай и повтори          Перепиши новые слова в тетрадь и выучи.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1342" b="40682"/>
          <a:stretch/>
        </p:blipFill>
        <p:spPr>
          <a:xfrm>
            <a:off x="4689221" y="1735377"/>
            <a:ext cx="6902143" cy="2581129"/>
          </a:xfrm>
          <a:prstGeom prst="rect">
            <a:avLst/>
          </a:prstGeom>
        </p:spPr>
      </p:pic>
      <p:pic>
        <p:nvPicPr>
          <p:cNvPr id="3" name="Track 62 Ex. 1, p. 1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3812" y="1013746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290" y="5435496"/>
            <a:ext cx="1663492" cy="279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7317" y="2329783"/>
            <a:ext cx="1638095" cy="2666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0283" y="2714515"/>
            <a:ext cx="1447619" cy="228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0283" y="3082629"/>
            <a:ext cx="2361905" cy="2412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071" y="3499759"/>
            <a:ext cx="1587302" cy="2031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0283" y="3880030"/>
            <a:ext cx="2082540" cy="2412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317" y="4422183"/>
            <a:ext cx="1930159" cy="2158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036" y="4918740"/>
            <a:ext cx="1600000" cy="2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9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363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Поставь буквы в правильном порядке, чтобы получились названия стран и запиши в тетрадь.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98073"/>
            <a:ext cx="7231007" cy="408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Глагол </a:t>
            </a:r>
            <a:r>
              <a:rPr lang="en-GB" dirty="0"/>
              <a:t>To be</a:t>
            </a:r>
            <a:r>
              <a:rPr lang="ru-RU" dirty="0"/>
              <a:t> поможет нам в новой теме- выражение будущего </a:t>
            </a:r>
            <a:r>
              <a:rPr lang="ru-RU" dirty="0" smtClean="0"/>
              <a:t>времени. А давай вспомним формы глагола </a:t>
            </a:r>
            <a:r>
              <a:rPr lang="en-GB" dirty="0" smtClean="0"/>
              <a:t>to be: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3632" y="2216360"/>
            <a:ext cx="4624083" cy="39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138" y="2389869"/>
            <a:ext cx="10515600" cy="8105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en-GB" sz="3600" dirty="0">
                <a:solidFill>
                  <a:srgbClr val="7030A0"/>
                </a:solidFill>
              </a:rPr>
              <a:t>To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7030A0"/>
                </a:solidFill>
              </a:rPr>
              <a:t>be</a:t>
            </a:r>
            <a:r>
              <a:rPr lang="ru-RU" sz="3600" dirty="0" smtClean="0">
                <a:solidFill>
                  <a:srgbClr val="7030A0"/>
                </a:solidFill>
              </a:rPr>
              <a:t> </a:t>
            </a:r>
            <a:r>
              <a:rPr lang="en-GB" sz="3600" dirty="0" smtClean="0">
                <a:solidFill>
                  <a:srgbClr val="7030A0"/>
                </a:solidFill>
              </a:rPr>
              <a:t>(am, Is, are)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going to </a:t>
            </a:r>
            <a:r>
              <a:rPr lang="ru-RU" sz="3600" dirty="0" smtClean="0"/>
              <a:t>переводится –</a:t>
            </a:r>
            <a:r>
              <a:rPr lang="en-GB" sz="3600" dirty="0" smtClean="0"/>
              <a:t> </a:t>
            </a:r>
            <a:r>
              <a:rPr lang="ru-RU" sz="3600" dirty="0" smtClean="0"/>
              <a:t>собираться что-то сделать.</a:t>
            </a:r>
            <a:br>
              <a:rPr lang="ru-RU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ru-RU" sz="3600" dirty="0" smtClean="0"/>
              <a:t>Предложение строится так: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Подлежащее (</a:t>
            </a:r>
            <a:r>
              <a:rPr lang="en-GB" sz="3600" dirty="0" smtClean="0">
                <a:solidFill>
                  <a:srgbClr val="FF0000"/>
                </a:solidFill>
              </a:rPr>
              <a:t>I, She, You…)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>
                <a:solidFill>
                  <a:srgbClr val="7030A0"/>
                </a:solidFill>
              </a:rPr>
              <a:t>be</a:t>
            </a:r>
            <a:r>
              <a:rPr lang="ru-RU" sz="3600" dirty="0">
                <a:solidFill>
                  <a:srgbClr val="7030A0"/>
                </a:solidFill>
              </a:rPr>
              <a:t> </a:t>
            </a:r>
            <a:r>
              <a:rPr lang="en-GB" sz="3600" dirty="0">
                <a:solidFill>
                  <a:srgbClr val="7030A0"/>
                </a:solidFill>
              </a:rPr>
              <a:t>(am, Is, are) </a:t>
            </a:r>
            <a:r>
              <a:rPr lang="en-GB" sz="3600" dirty="0">
                <a:solidFill>
                  <a:schemeClr val="accent6">
                    <a:lumMod val="75000"/>
                  </a:schemeClr>
                </a:solidFill>
              </a:rPr>
              <a:t>going </a:t>
            </a:r>
            <a:r>
              <a:rPr lang="en-GB" sz="3600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глагол</a:t>
            </a:r>
            <a:r>
              <a:rPr lang="en-GB" sz="3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dirty="0" smtClean="0"/>
              <a:t>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Примеры:</a:t>
            </a:r>
            <a:br>
              <a:rPr lang="ru-RU" sz="3600" dirty="0" smtClean="0"/>
            </a:br>
            <a:r>
              <a:rPr lang="ru-RU" sz="3600" dirty="0" smtClean="0"/>
              <a:t>1)</a:t>
            </a:r>
            <a:r>
              <a:rPr lang="en-GB" sz="3600" dirty="0" smtClean="0">
                <a:solidFill>
                  <a:srgbClr val="FF0000"/>
                </a:solidFill>
              </a:rPr>
              <a:t>I</a:t>
            </a:r>
            <a:r>
              <a:rPr lang="en-GB" sz="3600" dirty="0" smtClean="0"/>
              <a:t> </a:t>
            </a:r>
            <a:r>
              <a:rPr lang="en-GB" sz="3600" dirty="0" smtClean="0">
                <a:solidFill>
                  <a:srgbClr val="7030A0"/>
                </a:solidFill>
              </a:rPr>
              <a:t>am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going to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swim </a:t>
            </a:r>
            <a:r>
              <a:rPr lang="en-US" sz="3600" dirty="0"/>
              <a:t>in the pool</a:t>
            </a:r>
            <a:r>
              <a:rPr lang="en-US" sz="3600" dirty="0" smtClean="0"/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en-US" sz="3600" dirty="0" smtClean="0"/>
              <a:t> </a:t>
            </a:r>
            <a:r>
              <a:rPr lang="ru-RU" sz="3600" dirty="0" smtClean="0"/>
              <a:t>Я собираюсь </a:t>
            </a:r>
            <a:r>
              <a:rPr lang="ru-RU" sz="3600" dirty="0"/>
              <a:t>поплавать в бассейне.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2) </a:t>
            </a:r>
            <a:r>
              <a:rPr lang="en-US" sz="3600" dirty="0" smtClean="0">
                <a:solidFill>
                  <a:srgbClr val="FF0000"/>
                </a:solidFill>
              </a:rPr>
              <a:t>She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7030A0"/>
                </a:solidFill>
              </a:rPr>
              <a:t>is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going to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eat</a:t>
            </a:r>
            <a:r>
              <a:rPr lang="en-US" sz="3600" dirty="0" smtClean="0"/>
              <a:t>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Она собирается</a:t>
            </a:r>
            <a:r>
              <a:rPr lang="en-GB" sz="3600" dirty="0" smtClean="0"/>
              <a:t> </a:t>
            </a:r>
            <a:r>
              <a:rPr lang="ru-RU" sz="3600" dirty="0" smtClean="0"/>
              <a:t>поесть. </a:t>
            </a:r>
            <a:br>
              <a:rPr lang="ru-RU" sz="3600" dirty="0" smtClean="0"/>
            </a:br>
            <a:r>
              <a:rPr lang="ru-RU" sz="3600" dirty="0" smtClean="0"/>
              <a:t>3) </a:t>
            </a:r>
            <a:r>
              <a:rPr lang="en-US" sz="3600" dirty="0" smtClean="0">
                <a:solidFill>
                  <a:srgbClr val="FF0000"/>
                </a:solidFill>
              </a:rPr>
              <a:t>We</a:t>
            </a:r>
            <a:r>
              <a:rPr lang="en-US" sz="3600" dirty="0" smtClean="0"/>
              <a:t> </a:t>
            </a:r>
            <a:r>
              <a:rPr lang="en-US" sz="3600" dirty="0">
                <a:solidFill>
                  <a:srgbClr val="7030A0"/>
                </a:solidFill>
              </a:rPr>
              <a:t>are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going to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buy</a:t>
            </a:r>
            <a:r>
              <a:rPr lang="en-US" sz="3600" dirty="0"/>
              <a:t> a car.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Мы </a:t>
            </a:r>
            <a:r>
              <a:rPr lang="ru-RU" sz="3600" dirty="0"/>
              <a:t>собираемся купить машину.</a:t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 flipV="1">
            <a:off x="8503920" y="6176963"/>
            <a:ext cx="2364377" cy="223837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4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Перепиши в тетрадь, вставляя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6997"/>
            <a:ext cx="8609191" cy="48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Послушай, прочитай </a:t>
            </a:r>
            <a:br>
              <a:rPr lang="ru-RU" dirty="0" smtClean="0"/>
            </a:br>
            <a:r>
              <a:rPr lang="ru-RU" dirty="0" smtClean="0"/>
              <a:t>и ответь на вопрос.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48610" y="154711"/>
            <a:ext cx="5743390" cy="6703289"/>
          </a:xfrm>
          <a:prstGeom prst="rect">
            <a:avLst/>
          </a:prstGeom>
        </p:spPr>
      </p:pic>
      <p:pic>
        <p:nvPicPr>
          <p:cNvPr id="5" name="Track 63 Ex. 3, p. 1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17135" y="2184112"/>
            <a:ext cx="609600" cy="609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722" y="3796694"/>
            <a:ext cx="5725888" cy="124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9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5766" y="731769"/>
            <a:ext cx="10515600" cy="214206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/>
              </a:rPr>
            </a:br>
            <a:r>
              <a:rPr lang="ru-RU" sz="32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/>
              </a:rPr>
            </a:br>
            <a:r>
              <a:rPr lang="ru-RU" sz="32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3200" dirty="0">
                <a:solidFill>
                  <a:prstClr val="black"/>
                </a:solidFill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4588" y="7471953"/>
            <a:ext cx="10633166" cy="343376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51970" y="521693"/>
            <a:ext cx="10520893" cy="55245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ru-RU" altLang="ru-RU" sz="29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Посмотри 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на картинку. </a:t>
            </a:r>
            <a:r>
              <a:rPr lang="ru-RU" altLang="ru-RU" sz="2900" dirty="0">
                <a:solidFill>
                  <a:prstClr val="black"/>
                </a:solidFill>
                <a:latin typeface="Calibri"/>
              </a:rPr>
              <a:t>Что собираются делать люди на картинке? </a:t>
            </a:r>
            <a:endParaRPr lang="en-GB" altLang="ru-RU" sz="2900" dirty="0" smtClean="0">
              <a:solidFill>
                <a:prstClr val="black"/>
              </a:solidFill>
              <a:latin typeface="Calibri"/>
            </a:endParaRPr>
          </a:p>
          <a:p>
            <a:pPr lvl="0"/>
            <a:r>
              <a:rPr lang="ru-RU" altLang="ru-RU" sz="29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Исправь 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неверные предложения.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The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old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woman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is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going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to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post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some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letters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The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children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are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going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to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play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golf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The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old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man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is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going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to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make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a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phone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call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The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motorcyclist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is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going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to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turn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right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The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young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women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are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going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to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cross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the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road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The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young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couple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are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going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to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see</a:t>
            </a: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 a </a:t>
            </a:r>
            <a:r>
              <a:rPr lang="ru-RU" altLang="ru-RU" sz="2900" dirty="0" err="1">
                <a:solidFill>
                  <a:prstClr val="black"/>
                </a:solidFill>
                <a:latin typeface="Calibri"/>
                <a:ea typeface="+mj-ea"/>
                <a:cs typeface="+mj-cs"/>
              </a:rPr>
              <a:t>play</a:t>
            </a:r>
            <a:r>
              <a:rPr lang="ru-RU" altLang="ru-RU" sz="2900" dirty="0" smtClean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2900" dirty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900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> </a:t>
            </a:r>
            <a:endParaRPr lang="ru-RU" altLang="ru-RU" sz="2900" dirty="0" smtClean="0">
              <a:solidFill>
                <a:prstClr val="black"/>
              </a:solidFill>
              <a:latin typeface="Calibri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oing to exerci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406" y="988771"/>
            <a:ext cx="4180298" cy="586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8750" y="632012"/>
            <a:ext cx="10517777" cy="16989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Calibri"/>
              </a:rPr>
              <a:t>Твое домашнее задание поможет тебе закрепить материал</a:t>
            </a:r>
            <a:r>
              <a:rPr lang="ru-RU" b="1" dirty="0" smtClean="0">
                <a:solidFill>
                  <a:srgbClr val="FF0000"/>
                </a:solidFill>
                <a:latin typeface="Calibri"/>
              </a:rPr>
              <a:t>!:</a:t>
            </a:r>
            <a:br>
              <a:rPr lang="ru-RU" b="1" dirty="0" smtClean="0">
                <a:solidFill>
                  <a:srgbClr val="FF0000"/>
                </a:solidFill>
                <a:latin typeface="Calibri"/>
              </a:rPr>
            </a:br>
            <a:r>
              <a:rPr lang="ru-RU" sz="48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4800" dirty="0">
                <a:solidFill>
                  <a:prstClr val="black"/>
                </a:solidFill>
                <a:latin typeface="Calibri"/>
              </a:rPr>
            </a:br>
            <a:r>
              <a:rPr lang="ru-RU" sz="4000" dirty="0">
                <a:solidFill>
                  <a:prstClr val="black"/>
                </a:solidFill>
                <a:latin typeface="Calibri"/>
              </a:rPr>
              <a:t>1. Выучи </a:t>
            </a: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названия стран, которые записал в тетрадь</a:t>
            </a: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.</a:t>
            </a:r>
            <a:r>
              <a:rPr lang="ru-RU" sz="4000" dirty="0">
                <a:solidFill>
                  <a:prstClr val="black"/>
                </a:solidFill>
                <a:latin typeface="Calibri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Calibri"/>
              </a:rPr>
            </a:b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2. </a:t>
            </a: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Напиши кто в какую страну собирается поехать</a:t>
            </a:r>
            <a:r>
              <a:rPr lang="ru-RU" sz="4000" dirty="0" smtClean="0">
                <a:solidFill>
                  <a:prstClr val="black"/>
                </a:solidFill>
                <a:latin typeface="Calibri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19" y="3141243"/>
            <a:ext cx="8853883" cy="33088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909" y="3141243"/>
            <a:ext cx="1251092" cy="8142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659" y="3141243"/>
            <a:ext cx="1332685" cy="7961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6475" y="3086962"/>
            <a:ext cx="1230647" cy="796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8629" y="3086962"/>
            <a:ext cx="1242026" cy="796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19" y="5708281"/>
            <a:ext cx="1242026" cy="7418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1262" y="5708281"/>
            <a:ext cx="1196697" cy="7418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9218" y="5708281"/>
            <a:ext cx="1278290" cy="76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722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92</Words>
  <Application>Microsoft Office PowerPoint</Application>
  <PresentationFormat>Широкоэкранный</PresentationFormat>
  <Paragraphs>21</Paragraphs>
  <Slides>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    Hello, my dear students! Сегодня мы узнаем много интересного.     Давайте начнем!</vt:lpstr>
      <vt:lpstr>Посмотри на картинки, а ты знаешь флаги каких стран тут изображены? Молодец! Послушай и повтори          Перепиши новые слова в тетрадь и выучи.</vt:lpstr>
      <vt:lpstr>Поставь буквы в правильном порядке, чтобы получились названия стран и запиши в тетрадь.</vt:lpstr>
      <vt:lpstr>Глагол To be поможет нам в новой теме- выражение будущего времени. А давай вспомним формы глагола to be:</vt:lpstr>
      <vt:lpstr>  To be (am, Is, are) going to переводится – собираться что-то сделать.  Предложение строится так:  Подлежащее (I, She, You…) be (am, Is, are) going to глагол   Примеры: 1)I am going to swim in the pool.  Я собираюсь поплавать в бассейне.  2) She is going to eat.  Она собирается поесть.  3) We are going to buy a car.  Мы собираемся купить машину.  </vt:lpstr>
      <vt:lpstr>Перепиши в тетрадь, вставляя</vt:lpstr>
      <vt:lpstr>Послушай, прочитай  и ответь на вопрос. </vt:lpstr>
      <vt:lpstr>   </vt:lpstr>
      <vt:lpstr>Твое домашнее задание поможет тебе закрепить материал!:  1. Выучи названия стран, которые записал в тетрадь. 2. Напиши кто в какую страну собирается поехать.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26</cp:revision>
  <dcterms:created xsi:type="dcterms:W3CDTF">2020-04-11T20:38:44Z</dcterms:created>
  <dcterms:modified xsi:type="dcterms:W3CDTF">2021-10-02T19:04:15Z</dcterms:modified>
</cp:coreProperties>
</file>