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79" r:id="rId6"/>
    <p:sldId id="282" r:id="rId7"/>
    <p:sldId id="273" r:id="rId8"/>
    <p:sldId id="275" r:id="rId9"/>
    <p:sldId id="283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7" r:id="rId20"/>
    <p:sldId id="278" r:id="rId21"/>
    <p:sldId id="270" r:id="rId22"/>
    <p:sldId id="280" r:id="rId23"/>
    <p:sldId id="284" r:id="rId24"/>
    <p:sldId id="271" r:id="rId25"/>
    <p:sldId id="27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522"/>
    <a:srgbClr val="800000"/>
    <a:srgbClr val="700000"/>
    <a:srgbClr val="663300"/>
    <a:srgbClr val="00FFFF"/>
    <a:srgbClr val="996633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C7D66-3C15-45EC-9F21-FDFF131822E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8AD26-5D64-4B7F-9214-ED5F648B2D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1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8AD26-5D64-4B7F-9214-ED5F648B2DA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9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8AD26-5D64-4B7F-9214-ED5F648B2DA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5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8AD26-5D64-4B7F-9214-ED5F648B2DA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87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5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5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18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9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3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82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18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30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8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53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4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6CF70-DB26-4EB3-B4F7-9474ADAE5C03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23781-EFA0-44AF-B909-025F33FD9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6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cloud.mail.ru/public/HuQa/p7yNFu8D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40498" y="1041400"/>
            <a:ext cx="9144000" cy="23876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ru-RU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Сошлись в упор с судьбой на револьверах…</a:t>
            </a:r>
            <a:endParaRPr lang="ru-RU" sz="6600" b="1" dirty="0">
              <a:solidFill>
                <a:schemeClr val="accent2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776996" cy="1655762"/>
          </a:xfrm>
          <a:noFill/>
        </p:spPr>
        <p:txBody>
          <a:bodyPr>
            <a:normAutofit/>
          </a:bodyPr>
          <a:lstStyle/>
          <a:p>
            <a:pPr algn="r"/>
            <a:r>
              <a:rPr lang="ru-RU" sz="2000" dirty="0" err="1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Фирстова</a:t>
            </a:r>
            <a:r>
              <a:rPr lang="ru-RU" sz="20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М.В., Шмитс О.Б., Юняшина Е.В., </a:t>
            </a:r>
          </a:p>
          <a:p>
            <a:pPr algn="r"/>
            <a:r>
              <a:rPr lang="ru-RU" sz="20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русского языка и литературы </a:t>
            </a:r>
          </a:p>
          <a:p>
            <a:pPr algn="r"/>
            <a:r>
              <a:rPr lang="ru-RU" sz="20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№69</a:t>
            </a:r>
          </a:p>
        </p:txBody>
      </p:sp>
    </p:spTree>
    <p:extLst>
      <p:ext uri="{BB962C8B-B14F-4D97-AF65-F5344CB8AC3E}">
        <p14:creationId xmlns:p14="http://schemas.microsoft.com/office/powerpoint/2010/main" val="54954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489" y="197411"/>
            <a:ext cx="10515600" cy="1325563"/>
          </a:xfrm>
          <a:ln>
            <a:noFill/>
          </a:ln>
        </p:spPr>
        <p:txBody>
          <a:bodyPr/>
          <a:lstStyle/>
          <a:p>
            <a:r>
              <a:rPr lang="ru-RU" b="1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знаете о дуэлях?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489" y="1990904"/>
            <a:ext cx="10363827" cy="4736891"/>
          </a:xfrm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i="1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учащегося</a:t>
            </a:r>
          </a:p>
          <a:p>
            <a:pPr marL="712788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"Пик популярности" дуэлей в России приходится на конец XVIII – начало XIX вв. Несмотря на то что поединки были официально запрещены (за участие в дуэли дворянина могли разжаловать, сослать и проч.), именно такой способ решения всех проблем казался тогда единственно верным и правильным. Поэтому нет ничего удивительного в том, что в русской литературе начала XIX в. часто упоминаются эти вооруженные поединки.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787E72-F218-53DC-68B7-B22619E8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84" y="0"/>
            <a:ext cx="2498651" cy="24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9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224" y="-14379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Соблаговолите выбрать оружие…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080" y="1780379"/>
            <a:ext cx="10515600" cy="752780"/>
          </a:xfrm>
        </p:spPr>
        <p:txBody>
          <a:bodyPr/>
          <a:lstStyle/>
          <a:p>
            <a:pPr marL="0" indent="0">
              <a:buNone/>
            </a:pPr>
            <a:r>
              <a:rPr lang="ru-RU" sz="36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 (задание на выбор)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EE3B54F-5FEE-D212-D5FA-CEBE186D4B97}"/>
              </a:ext>
            </a:extLst>
          </p:cNvPr>
          <p:cNvSpPr txBox="1">
            <a:spLocks/>
          </p:cNvSpPr>
          <p:nvPr/>
        </p:nvSpPr>
        <p:spPr>
          <a:xfrm>
            <a:off x="668080" y="2738791"/>
            <a:ext cx="9358423" cy="235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Составьте картель (письменный вызов) для героя, используя язык 19 века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Составьте картель для героя, используя современный язык, опубликуйте ВК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E78FFD-490B-0FB0-6638-6A1E33C7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5" y="692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0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Итак, оглашены условия дуэли, и приговор судьбы вершится без помех…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616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человек решается на этот шаг 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i="1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убийцы или жертвы</a:t>
            </a:r>
            <a:r>
              <a:rPr lang="ru-RU" sz="36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19820" y="3087232"/>
            <a:ext cx="10515600" cy="1050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Невозможность иначе защитить честь свою и своей семьи.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Боязнь общественного мнения (можешь прослыть трусом)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339913" y="4348839"/>
            <a:ext cx="8627198" cy="133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общественное мненье!</a:t>
            </a:r>
            <a:b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Пружина чести, наш кумир!</a:t>
            </a:r>
            <a:b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на чем вертится мир.</a:t>
            </a:r>
          </a:p>
        </p:txBody>
      </p:sp>
    </p:spTree>
    <p:extLst>
      <p:ext uri="{BB962C8B-B14F-4D97-AF65-F5344CB8AC3E}">
        <p14:creationId xmlns:p14="http://schemas.microsoft.com/office/powerpoint/2010/main" val="3834546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Ах, конечно- дуэль! Последнее письмо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8688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героя и написать от его имени письмо в ночь перед дуэлью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33" y="3816285"/>
            <a:ext cx="4836404" cy="270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F8F62A-D371-4009-77F0-16B8DACA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697" y="4115084"/>
            <a:ext cx="1878124" cy="18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86D0B5-8071-CF88-B864-431947DA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03" y="4122662"/>
            <a:ext cx="1878124" cy="18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4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98" y="182563"/>
            <a:ext cx="11281242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герои, понимая порой мелочность обид, не избежали трагедии?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899" y="1690687"/>
            <a:ext cx="8201025" cy="36681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причин секунданты-бретёры.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Бретёр, устар. </a:t>
            </a:r>
            <a:r>
              <a:rPr lang="ru-RU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брете́р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(фр. </a:t>
            </a:r>
            <a:r>
              <a:rPr lang="ru-RU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bretteur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brette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«шпага») </a:t>
            </a:r>
            <a:r>
              <a:rPr lang="en-US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заядлый, «профессиональный» дуэлянт, готовый драться на дуэли по любому, даже самому ничтожному поводу; часто дуэль намеренно провоцировалась бретёром (в этом случае он, по дуэльному кодексу, выбирал оружие).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Нарушены все правила дуэльного кодекса в поединке между Онегиным и Ленским.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412" y="1465605"/>
            <a:ext cx="315277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20898" y="5273647"/>
            <a:ext cx="969699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 индивидуального домашнего задания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характеристику Зарецкого - секунданта  Владимира Ленского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928113-75CB-59DF-B928-A803D516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09" y="4922487"/>
            <a:ext cx="1949892" cy="19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49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241"/>
            <a:ext cx="12192000" cy="687237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53C62B8-2FD7-01E3-E856-F3693CED9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r="10353"/>
          <a:stretch/>
        </p:blipFill>
        <p:spPr bwMode="auto">
          <a:xfrm>
            <a:off x="7356618" y="2061751"/>
            <a:ext cx="4667693" cy="4407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09862"/>
            <a:ext cx="10364451" cy="11547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«Душа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Богу, сердце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женщине, </a:t>
            </a:r>
            <a:b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Отечеству, честь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никому»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153" y="1786272"/>
            <a:ext cx="8283521" cy="4455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400" b="1" u="sng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– вызов одного лица другим за нанесенное оскорбление.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получение силой оружия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удовлетворения (сатисфакции).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Дуэль может происходить только между равными.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ссоры противники не должны общаться.</a:t>
            </a:r>
            <a:endParaRPr lang="en-US" dirty="0">
              <a:solidFill>
                <a:srgbClr val="3E3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Письменный вызов (картель) передавался через секундантов.</a:t>
            </a:r>
            <a:r>
              <a:rPr lang="en-US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Секунданты обязаны изыскать способы к примирению, следить за соблюдением условий поединка.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35378" y="5415029"/>
            <a:ext cx="11521244" cy="1255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dirty="0">
              <a:solidFill>
                <a:srgbClr val="3E3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5F0486-086C-1F84-6CD8-F7399285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6" y="585539"/>
            <a:ext cx="6667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3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94873"/>
            <a:ext cx="10364451" cy="74950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Судьбы свершился приговор!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74" y="944380"/>
            <a:ext cx="10363826" cy="48468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составлялись для того, чтобы предотвратить смертоубийство. Но у судьбы свои законы. Дуэль меняет человека, меняет его жизнь. Дуэль – это игра с судьбой. Азартные люди не могут остановиться - и погибают, поэтому дуэли именно в такой форме были запрещены. Но человеку свойственно чувство соперничества, поэтому поединки существуют и в современном мире, просто они приобрели новую форму: оружие не револьвер, а слово.</a:t>
            </a:r>
          </a:p>
        </p:txBody>
      </p:sp>
    </p:spTree>
    <p:extLst>
      <p:ext uri="{BB962C8B-B14F-4D97-AF65-F5344CB8AC3E}">
        <p14:creationId xmlns:p14="http://schemas.microsoft.com/office/powerpoint/2010/main" val="1886919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92452"/>
            <a:ext cx="10364451" cy="91048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на новенького?!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986" y="1035073"/>
            <a:ext cx="10363826" cy="426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индивидуального домашнего задания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 видео инструкцию для проведения дуэлей</a:t>
            </a:r>
          </a:p>
        </p:txBody>
      </p:sp>
      <p:pic>
        <p:nvPicPr>
          <p:cNvPr id="3074" name="Picture 2" descr="https://cdn-s-static.arzamas.academy/uploads/ckeditor/pictures/4076/content_Duel_new_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42" y="2397675"/>
            <a:ext cx="6110314" cy="393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89A61E1-4856-5EAE-F036-E359B2A1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71" y="-36754"/>
            <a:ext cx="2143653" cy="214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2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сходитесь, господа!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дуэли 20 века</a:t>
            </a:r>
          </a:p>
          <a:p>
            <a:pPr marL="0" indent="0" algn="just">
              <a:buNone/>
            </a:pPr>
            <a:r>
              <a:rPr lang="ru-RU" sz="4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Поэты и литераторы Серебряного века тоже вызывали друг друга на дуэли. чаще всего это были дуэльные спектакли из-за личных и литературных дрязг и до кровопролития не доходило.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F4E801A-E83E-CC10-865C-56FAC2C5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26" y="93405"/>
            <a:ext cx="1841722" cy="18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8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363" y="18256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Белый и Валерий Брюсов</a:t>
            </a:r>
            <a:endParaRPr lang="ru-RU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Андрей Белый и Валерий Брюсо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5163" y="1690688"/>
            <a:ext cx="5672693" cy="400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4144" y="1790705"/>
            <a:ext cx="472771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между поэтами и раньше были напряжёнными, потому что когда-то они любили одну женщину - Нину Петровскую. Белый уже нашёл секундантов, но отправил Брюсову ещё одно письмо с объяснениями. Внезапно, Брюсов ответил примирительным сообщением и конфликт был улажен.</a:t>
            </a:r>
          </a:p>
        </p:txBody>
      </p:sp>
    </p:spTree>
    <p:extLst>
      <p:ext uri="{BB962C8B-B14F-4D97-AF65-F5344CB8AC3E}">
        <p14:creationId xmlns:p14="http://schemas.microsoft.com/office/powerpoint/2010/main" val="93003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721"/>
            <a:ext cx="12192000" cy="6872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08860-1B7B-3E0A-FF95-C163AB28481D}"/>
              </a:ext>
            </a:extLst>
          </p:cNvPr>
          <p:cNvSpPr txBox="1"/>
          <p:nvPr/>
        </p:nvSpPr>
        <p:spPr>
          <a:xfrm>
            <a:off x="412565" y="1167617"/>
            <a:ext cx="85012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5963" algn="just"/>
            <a:r>
              <a:rPr lang="ru-RU" sz="4400" i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i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бобщение и систематизация представления о дуэли как о поединке чести, сопоставление исторических дуэлей с современными словесными поединками</a:t>
            </a:r>
            <a:endParaRPr lang="ru-RU" sz="4400" i="1" dirty="0">
              <a:ln>
                <a:solidFill>
                  <a:srgbClr val="C00000"/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2565" y="0"/>
            <a:ext cx="2366727" cy="11676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dirty="0">
                <a:ln w="0"/>
                <a:solidFill>
                  <a:srgbClr val="7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</p:spTree>
    <p:extLst>
      <p:ext uri="{BB962C8B-B14F-4D97-AF65-F5344CB8AC3E}">
        <p14:creationId xmlns:p14="http://schemas.microsoft.com/office/powerpoint/2010/main" val="1885175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75" y="276597"/>
            <a:ext cx="11284935" cy="1325563"/>
          </a:xfrm>
        </p:spPr>
        <p:txBody>
          <a:bodyPr/>
          <a:lstStyle/>
          <a:p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Максимилиан Волошин и </a:t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Гумилёв</a:t>
            </a:r>
            <a:endParaRPr lang="ru-RU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аксимилиан Волошин и Николай Гумилё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91" y="1711952"/>
            <a:ext cx="5672693" cy="400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4443" y="1913971"/>
            <a:ext cx="5315233" cy="4004650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Поводом для дуэли стала неразделённая любовь Гумилёва к поэтессе Елизавете Дмитриевой, которая предпочла ему Максимилиана Волошина.</a:t>
            </a:r>
          </a:p>
          <a:p>
            <a:pPr marL="0" indent="0" algn="just" fontAlgn="base">
              <a:buNone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 поэта остались живы: Волошин стрелял — осечка, еще раз — опять осечка. Гумилев выстрелил единожды и в воздух.</a:t>
            </a:r>
          </a:p>
        </p:txBody>
      </p:sp>
    </p:spTree>
    <p:extLst>
      <p:ext uri="{BB962C8B-B14F-4D97-AF65-F5344CB8AC3E}">
        <p14:creationId xmlns:p14="http://schemas.microsoft.com/office/powerpoint/2010/main" val="50678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98" y="128217"/>
            <a:ext cx="10364451" cy="133891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21в. дуэль остаётся способом доказательства своей индивидуальности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6953" y="1595345"/>
            <a:ext cx="5553856" cy="496727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Словесная дуэль 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 - </a:t>
            </a:r>
            <a:r>
              <a:rPr lang="ru-RU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баттл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6146" name="Picture 2" descr="https://cdn-irec.r-99.com/sites/default/files/imagecache/copyright/user-images/540742/BYt1V4Dv690zlbGSwK6nk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72" y="2431440"/>
            <a:ext cx="6191250" cy="347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5278" y="2229082"/>
            <a:ext cx="5364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участники стараются не только показать, как они классно читают, но и стремятся нанести урон своему сопернику неординарными рифмами, </a:t>
            </a:r>
            <a:r>
              <a:rPr lang="ru-RU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панчлайнами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флоу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Поэтому, чтобы выставить своего соперника на смех и вывести его из себя, участники в своих раундах применяют довольно - таки нелицеприятные и аморальные шутки.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298309-FE03-7F79-103A-432CD90D0C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09" y="164444"/>
            <a:ext cx="2055883" cy="20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3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99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</a:rPr>
              <a:t>Давайте пошумим!</a:t>
            </a:r>
          </a:p>
        </p:txBody>
      </p:sp>
      <p:pic>
        <p:nvPicPr>
          <p:cNvPr id="7170" name="Picture 2" descr="https://cdn-irec.r-99.com/sites/default/files/imagecache/copyright/user-images/540742/Hh2ryZ90SAFlcXLtX8wbB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8645"/>
            <a:ext cx="4548079" cy="2399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s://cdn-irec.r-99.com/sites/default/files/imagecache/copyright/user-images/540742/EpjnS3onqkQmP0RLG0y6j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42" y="1392120"/>
            <a:ext cx="4452364" cy="2459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484" y="4184512"/>
            <a:ext cx="4548079" cy="256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13307" y="3925156"/>
            <a:ext cx="4791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Баттл</a:t>
            </a:r>
            <a:r>
              <a:rPr lang="ru-RU" sz="2400" b="1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Oxxymiron</a:t>
            </a:r>
            <a:r>
              <a:rPr lang="ru-RU" sz="2400" b="1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Гнойный</a:t>
            </a:r>
          </a:p>
          <a:p>
            <a:pPr algn="just"/>
            <a:r>
              <a:rPr lang="ru-RU" sz="2400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вообще такое этот рэп-</a:t>
            </a:r>
            <a:r>
              <a:rPr lang="ru-RU" sz="2400" dirty="0" err="1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баттл</a:t>
            </a:r>
            <a:r>
              <a:rPr lang="ru-RU" sz="2400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Как и каждая словесная дуэль, это мирное, вербальное выражение наболевшего. А наболело у людей творческих всегда одно и то же: у кого  лучше получается?</a:t>
            </a:r>
          </a:p>
        </p:txBody>
      </p:sp>
    </p:spTree>
    <p:extLst>
      <p:ext uri="{BB962C8B-B14F-4D97-AF65-F5344CB8AC3E}">
        <p14:creationId xmlns:p14="http://schemas.microsoft.com/office/powerpoint/2010/main" val="3819370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178" y="108321"/>
            <a:ext cx="11563643" cy="9431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Баттл учащихся </a:t>
            </a:r>
            <a:b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«Моя поэзия Серебряного века»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97" y="1422284"/>
            <a:ext cx="3240891" cy="243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319" y="4136260"/>
            <a:ext cx="3287102" cy="2470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94" y="4126535"/>
            <a:ext cx="3264264" cy="2448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252" y="1422284"/>
            <a:ext cx="3187901" cy="239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3AB94B-3593-0B5E-4733-3391FC71F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03" y="4126534"/>
            <a:ext cx="3285085" cy="2463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DED090-86FA-BC92-0A15-CA4B8F96D4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5" y="1402177"/>
            <a:ext cx="3294508" cy="2470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7536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419" y="55953"/>
            <a:ext cx="10364451" cy="944380"/>
          </a:xfrm>
        </p:spPr>
        <p:txBody>
          <a:bodyPr/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Вам слово…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044" y="1139252"/>
            <a:ext cx="10363826" cy="5471409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sz="4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победить в словесной «борьбе»:</a:t>
            </a:r>
          </a:p>
          <a:p>
            <a:pPr marL="542925" indent="-542925" fontAlgn="base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споре нужно быть инициативным.</a:t>
            </a:r>
          </a:p>
          <a:p>
            <a:pPr marL="542925" indent="-542925" fontAlgn="base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обороняйтесь, а наступайте.</a:t>
            </a:r>
          </a:p>
          <a:p>
            <a:pPr marL="542925" indent="-542925" fontAlgn="base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позволяйте оппоненту уклоняться от доказательств. </a:t>
            </a:r>
          </a:p>
          <a:p>
            <a:pPr marL="542925" indent="-542925" fontAlgn="base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Сконцентрируйте свою активность на самых слабых звеньях в системе аргументов оппонента.</a:t>
            </a:r>
          </a:p>
          <a:p>
            <a:pPr marL="542925" indent="-542925" fontAlgn="base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эффект неожиданности. </a:t>
            </a:r>
          </a:p>
          <a:p>
            <a:pPr marL="542925" indent="-542925" fontAlgn="base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Берите слово в конце спора. </a:t>
            </a:r>
            <a:br>
              <a:rPr lang="ru-RU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3E35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41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43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3852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1480" y="253218"/>
            <a:ext cx="5428434" cy="3826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Дуэлянты будут всегда, но итог дуэли будет зависеть от их нравственных ценностей и от выбранного оружия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барьеру, господа!</a:t>
            </a:r>
          </a:p>
        </p:txBody>
      </p:sp>
      <p:pic>
        <p:nvPicPr>
          <p:cNvPr id="4" name="Picture 2" descr="https://versiya.info/uploads/posts/2018-12/medium/1545203690_k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531" y="294829"/>
            <a:ext cx="5325764" cy="3520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8348" y="3927469"/>
            <a:ext cx="11855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E3A53-A8D8-4D6F-9B49-D54B1931FC7E}"/>
              </a:ext>
            </a:extLst>
          </p:cNvPr>
          <p:cNvSpPr txBox="1"/>
          <p:nvPr/>
        </p:nvSpPr>
        <p:spPr>
          <a:xfrm>
            <a:off x="5148948" y="5268065"/>
            <a:ext cx="7201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Я не люблю себя, когда я трушу,</a:t>
            </a:r>
            <a:b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Досадно мне, когда невинных бьют,</a:t>
            </a:r>
            <a:b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Я не люблю, когда мне лезут в душу,</a:t>
            </a:r>
            <a:b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Тем более, когда в нее плюют</a:t>
            </a: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FB48F-BC4A-6598-3CDE-539989A52E96}"/>
              </a:ext>
            </a:extLst>
          </p:cNvPr>
          <p:cNvSpPr txBox="1"/>
          <p:nvPr/>
        </p:nvSpPr>
        <p:spPr>
          <a:xfrm>
            <a:off x="2047871" y="4437068"/>
            <a:ext cx="11855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подготовьтесь к </a:t>
            </a:r>
            <a:r>
              <a:rPr lang="ru-RU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баттлу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теме: </a:t>
            </a:r>
          </a:p>
          <a:p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«Честь и достоинство в современном мире»</a:t>
            </a:r>
          </a:p>
        </p:txBody>
      </p:sp>
    </p:spTree>
    <p:extLst>
      <p:ext uri="{BB962C8B-B14F-4D97-AF65-F5344CB8AC3E}">
        <p14:creationId xmlns:p14="http://schemas.microsoft.com/office/powerpoint/2010/main" val="267630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96" y="460058"/>
            <a:ext cx="7786735" cy="1337066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каких обстоятельствах человек берётся за револьвер, шпагу?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96" y="1797124"/>
            <a:ext cx="10029573" cy="451316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   </a:t>
            </a:r>
          </a:p>
          <a:p>
            <a:pPr marL="0" indent="0" algn="just">
              <a:buNone/>
            </a:pPr>
            <a:r>
              <a:rPr lang="ru-RU" sz="4000" dirty="0">
                <a:solidFill>
                  <a:srgbClr val="3E3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 19 века воспринимали дуэль как единственный и во многом естественный способ отстоять свою честь, свое дворянское и офицерское достоинство. Однако весьма часто прослеживается мысль о бессмысленности и жестокости дуэли.</a:t>
            </a:r>
          </a:p>
        </p:txBody>
      </p:sp>
    </p:spTree>
    <p:extLst>
      <p:ext uri="{BB962C8B-B14F-4D97-AF65-F5344CB8AC3E}">
        <p14:creationId xmlns:p14="http://schemas.microsoft.com/office/powerpoint/2010/main" val="104220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74" y="237337"/>
            <a:ext cx="10364451" cy="1409075"/>
          </a:xfrm>
        </p:spPr>
        <p:txBody>
          <a:bodyPr>
            <a:noAutofit/>
          </a:bodyPr>
          <a:lstStyle/>
          <a:p>
            <a:r>
              <a:rPr lang="ru-RU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Кого из участников дуэли, защищавших честь и достоинство, вы знаете?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15938" y="1432153"/>
            <a:ext cx="11437495" cy="925663"/>
          </a:xfrm>
          <a:ln>
            <a:noFill/>
          </a:ln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Дуэль между Онегиным и Ленским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("Евгений Онегин" А.С. Пушкина)</a:t>
            </a:r>
          </a:p>
        </p:txBody>
      </p:sp>
      <p:pic>
        <p:nvPicPr>
          <p:cNvPr id="4" name="Рисунок 3" descr="Дуэли в русской литературе">
            <a:hlinkClick r:id="rId4" tooltip="Нижмите ссылку для перехода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47" y="2444756"/>
            <a:ext cx="9212705" cy="4060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9A8EE6-66B3-3E6C-AE5A-3F18C3F99E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96" y="0"/>
            <a:ext cx="1958644" cy="19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261" y="535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Дуэль Пушкина  и  Дантеса</a:t>
            </a:r>
          </a:p>
        </p:txBody>
      </p:sp>
      <p:pic>
        <p:nvPicPr>
          <p:cNvPr id="2050" name="Picture 2" descr="https://upload.wikimedia.org/wikipedia/commons/thumb/7/7e/Duel_of_Pushkin_and_d%27Anthes_%2819th_century%29.jpg/267px-Duel_of_Pushkin_and_d%27Anthes_%2819th_century%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0" y="1906517"/>
            <a:ext cx="5157698" cy="374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upload.wikimedia.org/wikipedia/commons/thumb/2/2e/Pushkin%27s_duel_with_d%27Anthes%2C_atrist_A._Naumov_1884.jpg/350px-Pushkin%27s_duel_with_d%27Anthes%2C_atrist_A._Naumov_18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16" y="1920585"/>
            <a:ext cx="6100649" cy="374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562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320" y="163107"/>
            <a:ext cx="10515600" cy="1325563"/>
          </a:xfrm>
          <a:ln>
            <a:noFill/>
          </a:ln>
        </p:spPr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Дуэль Лермонтова и Мартынова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599" t="8885" r="7085" b="11776"/>
          <a:stretch/>
        </p:blipFill>
        <p:spPr>
          <a:xfrm>
            <a:off x="5124982" y="1930555"/>
            <a:ext cx="6732931" cy="4351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18813" y="1930555"/>
            <a:ext cx="435133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054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1" y="-46059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40543"/>
            <a:ext cx="10721532" cy="137517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Дуэль между </a:t>
            </a:r>
            <a:br>
              <a:rPr lang="ru-RU" b="1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Печориным и Грушницким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Иллюстрация В. А. Полякова к роману М. Ю. Лермонтова &quot;Герой нашего времени&quot;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2353" r="8297" b="17238"/>
          <a:stretch/>
        </p:blipFill>
        <p:spPr bwMode="auto">
          <a:xfrm>
            <a:off x="323769" y="2473376"/>
            <a:ext cx="3357797" cy="4047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2" descr="Дуэли и дуэлянты. Галерея 1"/>
          <p:cNvSpPr>
            <a:spLocks noChangeAspect="1" noChangeArrowheads="1"/>
          </p:cNvSpPr>
          <p:nvPr/>
        </p:nvSpPr>
        <p:spPr bwMode="auto">
          <a:xfrm>
            <a:off x="8025411" y="33032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Дуэли и дуэлянты. Галерея 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cdn.culture.ru/c/65128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cdn.culture.ru/c/65128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798"/>
          <a:stretch/>
        </p:blipFill>
        <p:spPr>
          <a:xfrm>
            <a:off x="9048417" y="2296565"/>
            <a:ext cx="2835608" cy="4047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153" y="2754681"/>
            <a:ext cx="4474783" cy="299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986015" y="5632257"/>
            <a:ext cx="4928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pic>
        <p:nvPicPr>
          <p:cNvPr id="13" name="Рисунок 12" descr="Наведите QR-сканер">
            <a:extLst>
              <a:ext uri="{FF2B5EF4-FFF2-40B4-BE49-F238E27FC236}">
                <a16:creationId xmlns:a16="http://schemas.microsoft.com/office/drawing/2014/main" id="{B42B7E7E-5A09-C788-7C8D-DC1F0D67BE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39" y="154729"/>
            <a:ext cx="1959286" cy="1959286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8037B3F-F2A6-62D2-9632-6316D15EB7C8}"/>
              </a:ext>
            </a:extLst>
          </p:cNvPr>
          <p:cNvSpPr txBox="1">
            <a:spLocks/>
          </p:cNvSpPr>
          <p:nvPr/>
        </p:nvSpPr>
        <p:spPr>
          <a:xfrm>
            <a:off x="460375" y="809345"/>
            <a:ext cx="9423933" cy="1375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ru-RU" sz="24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("Герой нашего времени" М.Ю. Лермонтова)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86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7F5EE5-C13C-BC63-932D-8E3054A862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64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564" y="17285"/>
            <a:ext cx="10364451" cy="106038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Дуэль между Базаровым и Павлом</a:t>
            </a:r>
            <a:endParaRPr lang="ru-RU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Фильм &quot;Отцы и дети&quot; (1958)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5" y="2232444"/>
            <a:ext cx="4897795" cy="345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8252" t="33934" r="51749" b="17978"/>
          <a:stretch/>
        </p:blipFill>
        <p:spPr>
          <a:xfrm>
            <a:off x="6893796" y="2232445"/>
            <a:ext cx="4738255" cy="345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833595B-8463-D71E-16B8-5ED099E58238}"/>
              </a:ext>
            </a:extLst>
          </p:cNvPr>
          <p:cNvSpPr txBox="1">
            <a:spLocks/>
          </p:cNvSpPr>
          <p:nvPr/>
        </p:nvSpPr>
        <p:spPr>
          <a:xfrm>
            <a:off x="2072213" y="825092"/>
            <a:ext cx="7507721" cy="1060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("Отцы и дети" И.С. Тургенева)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D293AEB-5478-A3AA-EBC7-8E9D36C8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451" y="92955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54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642" y="6075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 сатисфакции!</a:t>
            </a:r>
            <a:endParaRPr lang="ru-RU" sz="3600" b="1" dirty="0">
              <a:solidFill>
                <a:srgbClr val="7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22" y="1884433"/>
            <a:ext cx="2375683" cy="373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22" y="1892428"/>
            <a:ext cx="2404590" cy="381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16360"/>
          <a:stretch/>
        </p:blipFill>
        <p:spPr>
          <a:xfrm>
            <a:off x="6264379" y="1917556"/>
            <a:ext cx="2162170" cy="4064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9971" r="20576"/>
          <a:stretch/>
        </p:blipFill>
        <p:spPr>
          <a:xfrm>
            <a:off x="8864721" y="1890259"/>
            <a:ext cx="2572313" cy="432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1825" t="3755" r="11109" b="6315"/>
          <a:stretch/>
        </p:blipFill>
        <p:spPr>
          <a:xfrm>
            <a:off x="8176996" y="3174277"/>
            <a:ext cx="2247163" cy="3500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191" y="3137628"/>
            <a:ext cx="2154846" cy="338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825" y="3193741"/>
            <a:ext cx="2269307" cy="341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B5DE9F9-38F4-61C6-F772-28F3F7C62D51}"/>
              </a:ext>
            </a:extLst>
          </p:cNvPr>
          <p:cNvSpPr txBox="1">
            <a:spLocks/>
          </p:cNvSpPr>
          <p:nvPr/>
        </p:nvSpPr>
        <p:spPr>
          <a:xfrm>
            <a:off x="498338" y="892456"/>
            <a:ext cx="11336279" cy="1005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7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известные дуэли в русской литературе 19 века</a:t>
            </a:r>
          </a:p>
        </p:txBody>
      </p:sp>
    </p:spTree>
    <p:extLst>
      <p:ext uri="{BB962C8B-B14F-4D97-AF65-F5344CB8AC3E}">
        <p14:creationId xmlns:p14="http://schemas.microsoft.com/office/powerpoint/2010/main" val="2390819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</TotalTime>
  <Words>1024</Words>
  <Application>Microsoft Office PowerPoint</Application>
  <PresentationFormat>Широкоэкранный</PresentationFormat>
  <Paragraphs>89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Сошлись в упор с судьбой на револьверах…</vt:lpstr>
      <vt:lpstr>Презентация PowerPoint</vt:lpstr>
      <vt:lpstr>При каких обстоятельствах человек берётся за револьвер, шпагу?</vt:lpstr>
      <vt:lpstr>Кого из участников дуэли, защищавших честь и достоинство, вы знаете?</vt:lpstr>
      <vt:lpstr>Дуэль Пушкина  и  Дантеса</vt:lpstr>
      <vt:lpstr>Дуэль Лермонтова и Мартынова</vt:lpstr>
      <vt:lpstr>Дуэль между  Печориным и Грушницким </vt:lpstr>
      <vt:lpstr>Дуэль между Базаровым и Павлом</vt:lpstr>
      <vt:lpstr>Требую сатисфакции!</vt:lpstr>
      <vt:lpstr>Что вы знаете о дуэлях?</vt:lpstr>
      <vt:lpstr>Соблаговолите выбрать оружие…</vt:lpstr>
      <vt:lpstr>Итак, оглашены условия дуэли, и приговор судьбы вершится без помех…</vt:lpstr>
      <vt:lpstr>Ах, конечно- дуэль! Последнее письмо</vt:lpstr>
      <vt:lpstr>Почему герои, понимая порой мелочность обид, не избежали трагедии?</vt:lpstr>
      <vt:lpstr>«Душа - Богу, сердце - женщине,  долг - Отечеству, честь - никому»</vt:lpstr>
      <vt:lpstr>Судьбы свершился приговор!</vt:lpstr>
      <vt:lpstr>Кто на новенького?!</vt:lpstr>
      <vt:lpstr>Теперь сходитесь, господа!</vt:lpstr>
      <vt:lpstr>Андрей Белый и Валерий Брюсов</vt:lpstr>
      <vt:lpstr>Максимилиан Волошин и  Николай Гумилёв</vt:lpstr>
      <vt:lpstr>И в 21в. дуэль остаётся способом доказательства своей индивидуальности</vt:lpstr>
      <vt:lpstr>Давайте пошумим!</vt:lpstr>
      <vt:lpstr>Баттл учащихся  «Моя поэзия Серебряного века»</vt:lpstr>
      <vt:lpstr>Вам слово…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Экзамен</dc:creator>
  <cp:lastModifiedBy>Татьяна Романвоа</cp:lastModifiedBy>
  <cp:revision>59</cp:revision>
  <dcterms:created xsi:type="dcterms:W3CDTF">2022-06-01T15:38:34Z</dcterms:created>
  <dcterms:modified xsi:type="dcterms:W3CDTF">2022-06-17T10:11:25Z</dcterms:modified>
</cp:coreProperties>
</file>