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2" r:id="rId2"/>
    <p:sldId id="271" r:id="rId3"/>
    <p:sldId id="273" r:id="rId4"/>
    <p:sldId id="297" r:id="rId5"/>
    <p:sldId id="295" r:id="rId6"/>
    <p:sldId id="296" r:id="rId7"/>
    <p:sldId id="274" r:id="rId8"/>
    <p:sldId id="277" r:id="rId9"/>
    <p:sldId id="278" r:id="rId10"/>
    <p:sldId id="275" r:id="rId11"/>
    <p:sldId id="280" r:id="rId12"/>
    <p:sldId id="281" r:id="rId13"/>
    <p:sldId id="279" r:id="rId14"/>
    <p:sldId id="282" r:id="rId15"/>
    <p:sldId id="283" r:id="rId16"/>
    <p:sldId id="284" r:id="rId17"/>
    <p:sldId id="285" r:id="rId18"/>
    <p:sldId id="288" r:id="rId19"/>
    <p:sldId id="286" r:id="rId20"/>
    <p:sldId id="287" r:id="rId21"/>
    <p:sldId id="289" r:id="rId22"/>
    <p:sldId id="290" r:id="rId23"/>
    <p:sldId id="291" r:id="rId24"/>
    <p:sldId id="292" r:id="rId25"/>
    <p:sldId id="304" r:id="rId26"/>
    <p:sldId id="293" r:id="rId27"/>
    <p:sldId id="294" r:id="rId28"/>
    <p:sldId id="305" r:id="rId29"/>
    <p:sldId id="300" r:id="rId30"/>
    <p:sldId id="298" r:id="rId31"/>
    <p:sldId id="299" r:id="rId32"/>
    <p:sldId id="270" r:id="rId33"/>
    <p:sldId id="306" r:id="rId34"/>
    <p:sldId id="259" r:id="rId35"/>
    <p:sldId id="260" r:id="rId36"/>
    <p:sldId id="307" r:id="rId37"/>
    <p:sldId id="262" r:id="rId38"/>
    <p:sldId id="263" r:id="rId39"/>
    <p:sldId id="264" r:id="rId40"/>
    <p:sldId id="265" r:id="rId41"/>
    <p:sldId id="266" r:id="rId42"/>
    <p:sldId id="267" r:id="rId43"/>
    <p:sldId id="268" r:id="rId44"/>
    <p:sldId id="308" r:id="rId45"/>
    <p:sldId id="309" r:id="rId46"/>
    <p:sldId id="310" r:id="rId47"/>
    <p:sldId id="311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D288D-CC1F-42D3-8F14-B781E3ACC7D4}" type="datetime1">
              <a:rPr lang="ru-RU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86448-3673-4349-BC75-7C74112EE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833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2D7BB-3112-48C6-B68F-A90B2418F4FF}" type="datetime1">
              <a:rPr lang="ru-RU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F45BC-5753-4DFF-B83F-A51B042E2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57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Я КАК УЧИТЕЛЬ\2013-2014\Уроки_литература\Др_литераттура_Сказание_о_белгородском_кисиле\Новая папка\Scroll-Free-PNG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198" y="620688"/>
            <a:ext cx="10273141" cy="560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888" y="228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Kozuka Mincho Pro M" pitchFamily="18" charset="-128"/>
                <a:ea typeface="Kozuka Mincho Pro M" pitchFamily="18" charset="-128"/>
              </a:rPr>
              <a:t>Литература</a:t>
            </a:r>
          </a:p>
          <a:p>
            <a:r>
              <a:rPr lang="ru-RU" dirty="0" smtClean="0">
                <a:latin typeface="Kozuka Mincho Pro M" pitchFamily="18" charset="-128"/>
                <a:ea typeface="Kozuka Mincho Pro M" pitchFamily="18" charset="-128"/>
              </a:rPr>
              <a:t>6 класс</a:t>
            </a:r>
          </a:p>
          <a:p>
            <a:r>
              <a:rPr lang="ru-RU" dirty="0" smtClean="0">
                <a:latin typeface="Kozuka Mincho Pro M" pitchFamily="18" charset="-128"/>
                <a:ea typeface="Kozuka Mincho Pro M" pitchFamily="18" charset="-128"/>
              </a:rPr>
              <a:t>Разработала Кудашева М.В., учитель </a:t>
            </a:r>
            <a:r>
              <a:rPr lang="ru-RU" dirty="0" smtClean="0">
                <a:latin typeface="Kozuka Mincho Pro M" pitchFamily="18" charset="-128"/>
                <a:ea typeface="Kozuka Mincho Pro M" pitchFamily="18" charset="-128"/>
              </a:rPr>
              <a:t>литературы</a:t>
            </a:r>
            <a:endParaRPr lang="ru-RU" dirty="0" smtClean="0">
              <a:latin typeface="Kozuka Mincho Pro M" pitchFamily="18" charset="-128"/>
              <a:ea typeface="Kozuka Mincho Pro M" pitchFamily="18" charset="-128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838952" y="1777130"/>
            <a:ext cx="756084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inux Biolinum G" pitchFamily="2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inux Biolinum G" pitchFamily="2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inux Biolinum G" pitchFamily="2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inux Biolinum G" pitchFamily="2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сские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летописи.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Повесть временных лет». </a:t>
            </a:r>
            <a:endParaRPr lang="ru-RU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Сказание о белгородском киселе»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Исторические события и вымысел. Отражение народных идеалов в летописях.</a:t>
            </a:r>
            <a:endParaRPr lang="ru-RU" altLang="ru-RU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7" name="Picture 3" descr="I:\Я КАК УЧИТЕЛЬ\2013-2014\Уроки_литература\Др_литераттура_Сказание_о_белгородском_кисиле\Новая папка\0_b2061_22357ea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0688"/>
            <a:ext cx="6813886" cy="187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884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56895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Monotype Corsiva" panose="03010101010201010101" pitchFamily="66" charset="0"/>
                <a:ea typeface="Kozuka Mincho Pro M" pitchFamily="18" charset="-128"/>
              </a:rPr>
              <a:t>Х</a:t>
            </a: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ea typeface="Kozuka Mincho Pro M" pitchFamily="18" charset="-128"/>
              </a:rPr>
              <a:t>арактерные 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ea typeface="Kozuka Mincho Pro M" pitchFamily="18" charset="-128"/>
              </a:rPr>
              <a:t>свойства древнерусской литературы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Monotype Corsiva" panose="03010101010201010101" pitchFamily="66" charset="0"/>
              <a:ea typeface="Kozuka Mincho Pro M" pitchFamily="18" charset="-128"/>
            </a:endParaRPr>
          </a:p>
        </p:txBody>
      </p:sp>
      <p:pic>
        <p:nvPicPr>
          <p:cNvPr id="6" name="Picture 2" descr="I:\Я КАК УЧИТЕЛЬ\2013-2014\Уроки_литература\Др_литераттура_Сказание_о_белгородском_кисиле\Новая папка\191038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36" y="478180"/>
            <a:ext cx="5741268" cy="64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2627" y="2204863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Руси в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веке с принятием христианства под  влиянием потребностей Церкви и государства.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Фабула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 проста. Повествование ведется спокойно, неторопливо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29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:\Я КАК УЧИТЕЛЬ\2013-2014\Уроки_литература\Др_литераттура_Сказание_о_белгородском_кисиле\Новая папка\191038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36" y="478180"/>
            <a:ext cx="5741268" cy="64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262273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изображения – исключительные события, исключительные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32656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Monotype Corsiva" panose="03010101010201010101" pitchFamily="66" charset="0"/>
                <a:ea typeface="Kozuka Mincho Pro M" pitchFamily="18" charset="-128"/>
              </a:rPr>
              <a:t>Х</a:t>
            </a: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ea typeface="Kozuka Mincho Pro M" pitchFamily="18" charset="-128"/>
              </a:rPr>
              <a:t>арактерные 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ea typeface="Kozuka Mincho Pro M" pitchFamily="18" charset="-128"/>
              </a:rPr>
              <a:t>свойства древнерусской литературы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Monotype Corsiva" panose="03010101010201010101" pitchFamily="66" charset="0"/>
              <a:ea typeface="Kozuka Mincho Pro M" pitchFamily="18" charset="-128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73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:\Я КАК УЧИТЕЛЬ\2013-2014\Уроки_литература\Др_литераттура_Сказание_о_белгородском_кисиле\Новая папка\191038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36" y="478180"/>
            <a:ext cx="5741268" cy="64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276872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Поэтичность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связь с устным народным творчеством: метафоричность образов, гиперболизация, использование сравнений (воины – соколы), песни, плачи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32656"/>
            <a:ext cx="856895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Monotype Corsiva" panose="03010101010201010101" pitchFamily="66" charset="0"/>
                <a:ea typeface="Kozuka Mincho Pro M" pitchFamily="18" charset="-128"/>
              </a:rPr>
              <a:t>Х</a:t>
            </a: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ea typeface="Kozuka Mincho Pro M" pitchFamily="18" charset="-128"/>
              </a:rPr>
              <a:t>арактерные 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ea typeface="Kozuka Mincho Pro M" pitchFamily="18" charset="-128"/>
              </a:rPr>
              <a:t>свойства древнерусской литературы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Monotype Corsiva" panose="03010101010201010101" pitchFamily="66" charset="0"/>
              <a:ea typeface="Kozuka Mincho Pro M" pitchFamily="18" charset="-128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84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:\Я КАК УЧИТЕЛЬ\2013-2014\Уроки_литература\Др_литераттура_Сказание_о_белгородском_кисиле\Новая папка\191038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36" y="478180"/>
            <a:ext cx="5741268" cy="64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3461" y="2204864"/>
            <a:ext cx="75129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отмечены высокой гражданственностью, любовью к Родине.  Призывают к возвышенному, хорошему. Русские писатели с глубоким уважением относились к другим народам, 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верованиям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32656"/>
            <a:ext cx="85689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  <a:ea typeface="Kozuka Mincho Pro M" pitchFamily="18" charset="-128"/>
              </a:rPr>
              <a:t>Х</a:t>
            </a:r>
            <a:r>
              <a:rPr lang="ru-RU" sz="4400" b="1" dirty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ea typeface="Kozuka Mincho Pro M" pitchFamily="18" charset="-128"/>
              </a:rPr>
              <a:t>арактерные 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ea typeface="Kozuka Mincho Pro M" pitchFamily="18" charset="-128"/>
              </a:rPr>
              <a:t>свойства древнерусской литературы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Monotype Corsiva" panose="03010101010201010101" pitchFamily="66" charset="0"/>
              <a:ea typeface="Kozuka Mincho Pro M" pitchFamily="18" charset="-128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02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:\Я КАК УЧИТЕЛЬ\2013-2014\Уроки_литература\Др_литераттура_Сказание_о_белгородском_кисиле\Новая папка\191038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36" y="478180"/>
            <a:ext cx="5741268" cy="64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276872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 анонимен.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древних повестях всегда действовали исторические лица, описывались исторические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32656"/>
            <a:ext cx="85689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Monotype Corsiva" panose="03010101010201010101" pitchFamily="66" charset="0"/>
                <a:ea typeface="Kozuka Mincho Pro M" pitchFamily="18" charset="-128"/>
              </a:rPr>
              <a:t>Х</a:t>
            </a:r>
            <a:r>
              <a:rPr lang="ru-RU" sz="4400" b="1" dirty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ea typeface="Kozuka Mincho Pro M" pitchFamily="18" charset="-128"/>
              </a:rPr>
              <a:t>арактерные</a:t>
            </a: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ea typeface="Kozuka Mincho Pro M" pitchFamily="18" charset="-128"/>
              </a:rPr>
              <a:t> 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ea typeface="Kozuka Mincho Pro M" pitchFamily="18" charset="-128"/>
              </a:rPr>
              <a:t>свойства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ea typeface="Kozuka Mincho Pro M" pitchFamily="18" charset="-128"/>
              </a:rPr>
              <a:t> 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ea typeface="Kozuka Mincho Pro M" pitchFamily="18" charset="-128"/>
              </a:rPr>
              <a:t>древнерусской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ea typeface="Kozuka Mincho Pro M" pitchFamily="18" charset="-128"/>
              </a:rPr>
              <a:t> 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ea typeface="Kozuka Mincho Pro M" pitchFamily="18" charset="-128"/>
              </a:rPr>
              <a:t>литературы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Monotype Corsiva" panose="03010101010201010101" pitchFamily="66" charset="0"/>
              <a:ea typeface="Kozuka Mincho Pro M" pitchFamily="18" charset="-128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861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9712" y="1628800"/>
            <a:ext cx="8579359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M" pitchFamily="18" charset="-128"/>
                <a:ea typeface="Kozuka Mincho Pro M" pitchFamily="18" charset="-128"/>
                <a:cs typeface="+mn-cs"/>
              </a:rPr>
              <a:t>Ч</a:t>
            </a:r>
            <a:r>
              <a:rPr lang="ru-RU" sz="3200" dirty="0" smtClean="0">
                <a:latin typeface="Kozuka Mincho Pro M" pitchFamily="18" charset="-128"/>
                <a:ea typeface="Kozuka Mincho Pro M" pitchFamily="18" charset="-128"/>
                <a:cs typeface="+mn-cs"/>
              </a:rPr>
              <a:t> </a:t>
            </a:r>
            <a:r>
              <a:rPr lang="ru-RU" sz="4000" dirty="0" smtClean="0">
                <a:latin typeface="Kozuka Mincho Pro M" pitchFamily="18" charset="-128"/>
                <a:ea typeface="Kozuka Mincho Pro M" pitchFamily="18" charset="-128"/>
                <a:cs typeface="+mn-cs"/>
              </a:rPr>
              <a:t>то такое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atin typeface="Kozuka Mincho Pro M" pitchFamily="18" charset="-128"/>
                <a:ea typeface="Kozuka Mincho Pro M" pitchFamily="18" charset="-128"/>
                <a:cs typeface="+mn-cs"/>
              </a:rPr>
              <a:t>летопись?</a:t>
            </a:r>
            <a:endParaRPr lang="ru-RU" sz="4000" dirty="0">
              <a:latin typeface="Kozuka Mincho Pro M" pitchFamily="18" charset="-128"/>
              <a:ea typeface="Kozuka Mincho Pro M" pitchFamily="18" charset="-128"/>
              <a:cs typeface="+mn-cs"/>
            </a:endParaRPr>
          </a:p>
        </p:txBody>
      </p:sp>
      <p:pic>
        <p:nvPicPr>
          <p:cNvPr id="2050" name="Picture 2" descr="I:\Я КАК УЧИТЕЛЬ\2013-2014\Уроки_литература\Др_литераттура_Сказание_о_белгородском_кисиле\Новая папка\191038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36" y="478180"/>
            <a:ext cx="5741268" cy="64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26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Я КАК УЧИТЕЛЬ\2013-2014\Уроки_литература\Др_литераттура_Сказание_о_белгородском_кисиле\Новая папка\5373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673">
            <a:off x="-1308464" y="2096614"/>
            <a:ext cx="9732876" cy="642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496" y="548680"/>
            <a:ext cx="7056784" cy="2308324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dirty="0">
                <a:solidFill>
                  <a:srgbClr val="FF0000"/>
                </a:solidFill>
              </a:rPr>
              <a:t>Летописи</a:t>
            </a:r>
            <a:r>
              <a:rPr lang="ru-RU" altLang="ru-RU" sz="4000" dirty="0">
                <a:solidFill>
                  <a:srgbClr val="FF0000"/>
                </a:solidFill>
              </a:rPr>
              <a:t> </a:t>
            </a:r>
            <a:r>
              <a:rPr lang="ru-RU" altLang="ru-RU" sz="4000" dirty="0"/>
              <a:t>— </a:t>
            </a:r>
          </a:p>
          <a:p>
            <a:pPr eaLnBrk="1" hangingPunct="1"/>
            <a:r>
              <a:rPr lang="ru-RU" altLang="ru-RU" sz="3200" dirty="0"/>
              <a:t>исторические произведения </a:t>
            </a:r>
          </a:p>
          <a:p>
            <a:pPr eaLnBrk="1" hangingPunct="1"/>
            <a:r>
              <a:rPr lang="ru-RU" altLang="ru-RU" sz="3200" dirty="0"/>
              <a:t>XI–XVII вв., в которых повествование велось по годам</a:t>
            </a:r>
          </a:p>
        </p:txBody>
      </p:sp>
      <p:pic>
        <p:nvPicPr>
          <p:cNvPr id="5" name="Picture 2" descr="I:\Я КАК УЧИТЕЛЬ\2013-2014\Уроки_литература\Др_литераттура_Сказание_о_белгородском_кисиле\Новая папка\191038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36" y="478180"/>
            <a:ext cx="5741268" cy="64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66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4"/>
          <p:cNvSpPr>
            <a:spLocks noChangeArrowheads="1"/>
          </p:cNvSpPr>
          <p:nvPr/>
        </p:nvSpPr>
        <p:spPr bwMode="auto">
          <a:xfrm>
            <a:off x="395536" y="332656"/>
            <a:ext cx="84249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inux Biolinum G" pitchFamily="2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inux Biolinum G" pitchFamily="2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inux Biolinum G" pitchFamily="2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inux Biolinum G" pitchFamily="2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/>
              <a:t>Рассказ о событиях каждого года в летописях обычно начинался словами: «в лето» — отсюда название — летопись.</a:t>
            </a:r>
          </a:p>
        </p:txBody>
      </p:sp>
      <p:pic>
        <p:nvPicPr>
          <p:cNvPr id="1026" name="Picture 2" descr="D:\__Yura\Литератур_6кл\12\RadzivillChronicleFol21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9125" y="1772816"/>
            <a:ext cx="6331187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:\Я КАК УЧИТЕЛЬ\2013-2014\Уроки_литература\Др_литераттура_Сказание_о_белгородском_кисиле\Новая папка\191038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36" y="478180"/>
            <a:ext cx="5741268" cy="64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03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Я КАК УЧИТЕЛЬ\2013-2014\Уроки_литература\Др_литераттура_Сказание_о_белгородском_кисиле\Новая папка\5373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673">
            <a:off x="-1308464" y="2096614"/>
            <a:ext cx="9732876" cy="642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Я КАК УЧИТЕЛЬ\2013-2014\Уроки_литература\Др_литераттура_Сказание_о_белгородском_кисиле\Новая папка\191038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36" y="478180"/>
            <a:ext cx="5741268" cy="64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1520" y="188641"/>
            <a:ext cx="7920880" cy="2304256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FF0000"/>
                </a:solidFill>
              </a:rPr>
              <a:t>Летописание</a:t>
            </a:r>
            <a:r>
              <a:rPr lang="ru-RU" altLang="ru-RU" sz="2800" dirty="0"/>
              <a:t> </a:t>
            </a:r>
            <a:r>
              <a:rPr lang="en-US" altLang="ru-RU" sz="2800" dirty="0"/>
              <a:t>—</a:t>
            </a:r>
            <a:r>
              <a:rPr lang="ru-RU" altLang="ru-RU" sz="2800" dirty="0"/>
              <a:t> составление летописей, запись исторических событий древнего времени по годам.</a:t>
            </a:r>
            <a:endParaRPr lang="en-US" altLang="ru-RU" sz="28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/>
              <a:t>Толковый словарь </a:t>
            </a:r>
            <a:endParaRPr lang="en-US" altLang="ru-RU" sz="2400" i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/>
              <a:t>Татьяны Ефремовой</a:t>
            </a:r>
            <a:endParaRPr lang="ru-RU" altLang="ru-RU" sz="2400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25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332656"/>
            <a:ext cx="3635375" cy="460375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Киево-Печерская лавра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55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9712" y="1844824"/>
            <a:ext cx="8579359" cy="2677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latin typeface="Kozuka Mincho Pro M" pitchFamily="18" charset="-128"/>
                <a:ea typeface="Kozuka Mincho Pro M" pitchFamily="18" charset="-128"/>
                <a:cs typeface="+mn-cs"/>
              </a:rPr>
              <a:t>З</a:t>
            </a:r>
            <a:r>
              <a:rPr lang="ru-RU" sz="3200" dirty="0">
                <a:latin typeface="Kozuka Mincho Pro M" pitchFamily="18" charset="-128"/>
                <a:ea typeface="Kozuka Mincho Pro M" pitchFamily="18" charset="-128"/>
                <a:cs typeface="+mn-cs"/>
              </a:rPr>
              <a:t>ачем современный человек обращается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Kozuka Mincho Pro M" pitchFamily="18" charset="-128"/>
                <a:ea typeface="Kozuka Mincho Pro M" pitchFamily="18" charset="-128"/>
                <a:cs typeface="+mn-cs"/>
              </a:rPr>
              <a:t>к литературе далёкого прошлого?</a:t>
            </a:r>
          </a:p>
        </p:txBody>
      </p:sp>
      <p:pic>
        <p:nvPicPr>
          <p:cNvPr id="2050" name="Picture 2" descr="I:\Я КАК УЧИТЕЛЬ\2013-2014\Уроки_литература\Др_литераттура_Сказание_о_белгородском_кисиле\Новая папка\191038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36" y="478180"/>
            <a:ext cx="5741268" cy="64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41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__Yura\Литератур_6кл\12\19th-century_Kiev_Pechersk_Lav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288" y="5755217"/>
            <a:ext cx="3097212" cy="400110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dirty="0">
                <a:latin typeface="+mn-lt"/>
                <a:cs typeface="+mn-cs"/>
              </a:rPr>
              <a:t>Никон Печерский</a:t>
            </a:r>
            <a:r>
              <a:rPr lang="ru-RU" sz="2000" dirty="0">
                <a:latin typeface="+mn-lt"/>
                <a:cs typeface="+mn-cs"/>
              </a:rPr>
              <a:t> </a:t>
            </a:r>
          </a:p>
        </p:txBody>
      </p:sp>
      <p:pic>
        <p:nvPicPr>
          <p:cNvPr id="3075" name="Picture 3" descr="D:\__Yura\Литератур_6кл\12\Saint_Nikon_of_Caves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251520" y="260648"/>
            <a:ext cx="3816672" cy="515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48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3968" y="5955377"/>
            <a:ext cx="3097212" cy="707886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Нестор Летописец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(</a:t>
            </a:r>
            <a:r>
              <a:rPr lang="ru-RU" sz="2000" dirty="0" err="1">
                <a:latin typeface="+mn-lt"/>
                <a:cs typeface="+mn-cs"/>
              </a:rPr>
              <a:t>ок</a:t>
            </a:r>
            <a:r>
              <a:rPr lang="ru-RU" sz="2000" dirty="0">
                <a:latin typeface="+mn-lt"/>
                <a:cs typeface="+mn-cs"/>
              </a:rPr>
              <a:t>. 1056–1114 гг.)</a:t>
            </a:r>
            <a:endParaRPr lang="ru-RU" sz="2000" i="1" dirty="0">
              <a:latin typeface="+mn-lt"/>
              <a:cs typeface="+mn-cs"/>
            </a:endParaRPr>
          </a:p>
        </p:txBody>
      </p:sp>
      <p:pic>
        <p:nvPicPr>
          <p:cNvPr id="2" name="Picture 2" descr="I:\Я КАК УЧИТЕЛЬ\2013-2014\Уроки_литература\Др_литераттура_Сказание_о_белгородском_кисиле\Новая папка\29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23"/>
            <a:ext cx="3779912" cy="854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3895301" y="6278729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57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__Yura\Литератур_6кл\12\nlet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8" y="404664"/>
            <a:ext cx="6048920" cy="432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D:\__Yura\Литератур_6кл\12\14_2_List_of_Radzivill_Chr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56266"/>
            <a:ext cx="3563888" cy="485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4796" y="4742869"/>
            <a:ext cx="5321300" cy="400110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«Повесть временных лет»</a:t>
            </a:r>
            <a:endParaRPr lang="ru-RU" sz="2000" i="1" dirty="0">
              <a:latin typeface="+mn-lt"/>
              <a:cs typeface="+mn-cs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006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D:\__Yura\Литератур_6кл\12\1321776348_413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0350"/>
            <a:ext cx="9158288" cy="71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288" y="5340155"/>
            <a:ext cx="3097212" cy="400110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Сильвестр (</a:t>
            </a:r>
            <a:r>
              <a:rPr lang="ru-RU" sz="2000" dirty="0" err="1">
                <a:latin typeface="+mn-lt"/>
                <a:cs typeface="+mn-cs"/>
              </a:rPr>
              <a:t>Селивестр</a:t>
            </a:r>
            <a:r>
              <a:rPr lang="ru-RU" sz="2000" dirty="0">
                <a:latin typeface="+mn-lt"/>
                <a:cs typeface="+mn-cs"/>
              </a:rPr>
              <a:t>)</a:t>
            </a:r>
          </a:p>
        </p:txBody>
      </p:sp>
      <p:pic>
        <p:nvPicPr>
          <p:cNvPr id="6" name="Picture 2" descr="D:\__Yura\Литератур_6кл\12\image160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395288" y="260350"/>
            <a:ext cx="3816672" cy="509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53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5600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21055"/>
            <a:ext cx="6206463" cy="69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89831" y="260648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Представьте, что перед Вами страница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«Повести временных лет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»…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назывался 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:\Я КАК УЧИТЕЛЬ\2013-2014\Уроки_литература\Др_литераттура_Сказание_о_белгородском_кисиле\Новая папка\191038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36" y="630580"/>
            <a:ext cx="5741268" cy="64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5220072" y="566124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160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__Yura\Литератур_6кл\12\Новосельцев_А._Н._Летописец_1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"/>
          <a:stretch>
            <a:fillRect/>
          </a:stretch>
        </p:blipFill>
        <p:spPr bwMode="auto">
          <a:xfrm>
            <a:off x="-36513" y="-14817"/>
            <a:ext cx="9180513" cy="692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838" y="5242985"/>
            <a:ext cx="5364162" cy="707886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Книги переписывались от руки, доверялся этот труд избранным учёным — книжникам.</a:t>
            </a:r>
          </a:p>
        </p:txBody>
      </p:sp>
    </p:spTree>
    <p:extLst>
      <p:ext uri="{BB962C8B-B14F-4D97-AF65-F5344CB8AC3E}">
        <p14:creationId xmlns:p14="http://schemas.microsoft.com/office/powerpoint/2010/main" val="3896191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Я КАК УЧИТЕЛЬ\2013-2014\Уроки_литература\Др_литераттура_Сказание_о_белгородском_кисиле\Новая папка\Scroll-Free-PNG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198" y="993820"/>
            <a:ext cx="10273141" cy="560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99054"/>
            <a:ext cx="741682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«Повести временных лет» представляла собой своеобразную историческую энциклопедию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Поход </a:t>
            </a:r>
            <a:r>
              <a:rPr lang="ru-RU" sz="36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Олега на Царьград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год 6415. Пошел Олег на греков, оставив Игоря в Киеве; взял же с собою множество варягов и славян, и чуди, и кривичей, и мерю, и древлян, и радимичей, и полян, и северян, и вятичей, и хорватов, и дулебов,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тиверцов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известных как толмачи: этих всех называли греки «Великая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Скифь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И с этими всеми пошел Олег на конях и в кораблях; и было кораблей числом 2000. И пришел к Царьграду, греки же замкнули Суд, а город затворили. И вышел Олег на берег, и начал воевать, и много убийств сотворил в окрестностях города грекам; и разбили множество палат, н церкви пожгли, А тех, кого захватили в плен, одних иссекли, других мучили, иных же расстреляли стрелами, а некоторых побросали в море, и много другого зла сделали русские грекам, как обычно на войне поступают.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повелел Олег своим воинам сделать колеса и поставить на них корабли. И с попутным ветром подняли они паруса и пошли со стороны поля к городу. Греки же, увидев это, испугались и сказали через послов Олегу: «Не губи города, дадим тебе дани, какой захочешь». И остановил Олег воинов, и вынесли ему пищу и вино, но он не принял его, так как было оно отравлено. И испугались греки, и сказали: «Это не Олег, но святой Дмитрий, посланный на нас от бога». И приказал Олег дать дани на 2000 кораблей: по 12 гривен на человека, а было в каждом корабле по 40 мужей...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так царь Леон и Александр заключили мир с Олегом; обязались уплачивать дань и ходили ко взаимной присяге: сами целовали крест, а Олега с мужами его водили к клятве по закону русскому, и клялись те своим оружием и Перуном, их богом, и Волосом — богом скота, и утвердили мир. И сказал Олег: «Сшейте для Руси паруса из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паволок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славянам полотняные». И было так! И повесил щит свой на вратах в знак победы, и пошли от Царьграда. И подняла Русь паруса из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паволок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славяне полотняные, и разодрал их ветер. И сказали славяне: «Возьмем свои простые паруса, не дались славянам паруса из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паволок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И вернулся Олег в Киев, неся золото и паволоки, и плоды, и вино, и всякое узорочье. И прозвали Олега Вещим, так как были люди язычниками и непросвещенными.»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724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889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Я КАК УЧИТЕЛЬ\2013-2014\Уроки_литература\Др_литераттура_Сказание_о_белгородском_кисиле\Новая папка\Scroll-Free-PNG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198" y="993820"/>
            <a:ext cx="10273141" cy="560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4174" y="52830"/>
            <a:ext cx="74168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Из «Повести временных </a:t>
            </a:r>
            <a: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лет»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Смерть </a:t>
            </a:r>
            <a:r>
              <a:rPr lang="ru-RU" sz="36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Олега от своего </a:t>
            </a:r>
            <a: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коня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 жил Олег, княжа в Киеве, мир имея со всеми странами. И пришла осень, и помянул Олег коня своего, которого когда-то поставил кормить, решив никогда на него не садиться. Ибо когда-то спрашивал он волхвов и кудесников: «Отчего я умру?». И сказал ему один кудесник: «Князь! От коня твоего любимого, на котором ты ездишь,– от него тебе умереть!» Запали слова эти в душу Олегу, и сказал он: «Никогда не сяду на него и не увижу его больше». И повелел кормить его и не водить его к нему, и прожил несколько лет, не видя его, пока не пошел на греков. А когда вернулся в Киев и прошло четыре года,– на пятый год помянул он своего коня, от которого когда-то волхвы предсказали ему смерть. И призвал он старейшину конюхов, и сказал: «Где конь мой, которого приказал я кормить и беречь?» Тот же ответил: «Умер». Олег же посмеялся и укорил того кудесника, сказав: «Не право говорят волхвы, но все то ложь: конь умер, а я жив». И приказал оседлать себе коня: «Да увижу кости его». И приехал на то место, где лежали его голые кости и череп голый, слез с коня, посмеялся и сказал: «От этого черепа смерти мне принять?», И ступил он ногою на череп, и выползла из черепа змея и ужалила его в ногу. И от того разболелся и умер он. Оплакивали его все люди плачем великим, и понесли его, и похоронили на горе, называемой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Щековица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Есть же могила его и доныне, слывет могилой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Олеговой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было всех лет княжения его тридцать и три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610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88" y="5924551"/>
            <a:ext cx="91424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история становилась частью истории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человечества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ttp://upload.wikimedia.org/wikipedia/commons/e/e8/Novgorod_to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450852"/>
            <a:ext cx="6120680" cy="5378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36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Я КАК УЧИТЕЛЬ\2013-2014\Уроки_литература\Др_литераттура_Сказание_о_белгородском_кисиле\Новая папка\537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673">
            <a:off x="-1308464" y="2096614"/>
            <a:ext cx="9732876" cy="642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Я КАК УЧИТЕЛЬ\2013-2014\Уроки_литература\Др_литераттура_Сказание_о_белгородском_кисиле\Новая папка\191038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36" y="478180"/>
            <a:ext cx="5741268" cy="64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1520" y="188641"/>
            <a:ext cx="7920880" cy="1323439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ru-RU" altLang="ru-RU" sz="4400" dirty="0" smtClean="0">
                <a:solidFill>
                  <a:srgbClr val="C00000"/>
                </a:solidFill>
              </a:rPr>
              <a:t>Сказание</a:t>
            </a:r>
            <a:r>
              <a:rPr lang="ru-RU" altLang="ru-RU" sz="2800" dirty="0" smtClean="0"/>
              <a:t> </a:t>
            </a:r>
            <a:r>
              <a:rPr lang="en-US" altLang="ru-RU" sz="2800" dirty="0"/>
              <a:t>—</a:t>
            </a:r>
            <a:r>
              <a:rPr lang="ru-RU" altLang="ru-RU" sz="2800" dirty="0"/>
              <a:t> </a:t>
            </a:r>
            <a:r>
              <a:rPr lang="ru-RU" altLang="ru-RU" sz="3600" dirty="0"/>
              <a:t>рассказ исторического или легендарного содержания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22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9712" y="1628800"/>
            <a:ext cx="8579359" cy="21852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M" pitchFamily="18" charset="-128"/>
                <a:ea typeface="Kozuka Mincho Pro M" pitchFamily="18" charset="-128"/>
                <a:cs typeface="+mn-cs"/>
              </a:rPr>
              <a:t>Ч</a:t>
            </a:r>
            <a:r>
              <a:rPr lang="ru-RU" sz="3200" dirty="0" smtClean="0">
                <a:latin typeface="Kozuka Mincho Pro M" pitchFamily="18" charset="-128"/>
                <a:ea typeface="Kozuka Mincho Pro M" pitchFamily="18" charset="-128"/>
                <a:cs typeface="+mn-cs"/>
              </a:rPr>
              <a:t> то такое древнерусская литература?</a:t>
            </a:r>
            <a:endParaRPr lang="ru-RU" sz="3200" dirty="0">
              <a:latin typeface="Kozuka Mincho Pro M" pitchFamily="18" charset="-128"/>
              <a:ea typeface="Kozuka Mincho Pro M" pitchFamily="18" charset="-128"/>
              <a:cs typeface="+mn-cs"/>
            </a:endParaRPr>
          </a:p>
        </p:txBody>
      </p:sp>
      <p:pic>
        <p:nvPicPr>
          <p:cNvPr id="2050" name="Picture 2" descr="I:\Я КАК УЧИТЕЛЬ\2013-2014\Уроки_литература\Др_литераттура_Сказание_о_белгородском_кисиле\Новая папка\191038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36" y="478180"/>
            <a:ext cx="5741268" cy="64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24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Я КАК УЧИТЕЛЬ\2013-2014\Уроки_литература\Др_литераттура_Сказание_о_белгородском_кисиле\Новая папка\Scroll-Free-PNG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198" y="836712"/>
            <a:ext cx="10273141" cy="560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349036"/>
            <a:ext cx="74168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«Сказание о белгородском киселе»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3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427467" cy="6889901"/>
          </a:xfrm>
          <a:noFill/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90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358114" cy="6026730"/>
          </a:xfrm>
          <a:prstGeom prst="rect">
            <a:avLst/>
          </a:prstGeom>
          <a:noFill/>
        </p:spPr>
      </p:pic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6588224" y="214290"/>
            <a:ext cx="2849458" cy="1774550"/>
          </a:xfrm>
          <a:prstGeom prst="cloudCallout">
            <a:avLst>
              <a:gd name="adj1" fmla="val 7657"/>
              <a:gd name="adj2" fmla="val -17333"/>
            </a:avLst>
          </a:prstGeom>
          <a:gradFill rotWithShape="1">
            <a:gsLst>
              <a:gs pos="0">
                <a:srgbClr val="A1FDF9"/>
              </a:gs>
              <a:gs pos="100000">
                <a:srgbClr val="A1FDF9">
                  <a:gamma/>
                  <a:tint val="9020"/>
                  <a:invGamma/>
                </a:srgb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18" y="-45485"/>
            <a:ext cx="1667272" cy="154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48"/>
          <p:cNvSpPr>
            <a:spLocks noChangeArrowheads="1"/>
          </p:cNvSpPr>
          <p:nvPr/>
        </p:nvSpPr>
        <p:spPr bwMode="auto">
          <a:xfrm>
            <a:off x="-785850" y="0"/>
            <a:ext cx="2261506" cy="1412776"/>
          </a:xfrm>
          <a:prstGeom prst="cloudCallout">
            <a:avLst>
              <a:gd name="adj1" fmla="val -38630"/>
              <a:gd name="adj2" fmla="val -13194"/>
            </a:avLst>
          </a:prstGeom>
          <a:gradFill rotWithShape="1">
            <a:gsLst>
              <a:gs pos="0">
                <a:srgbClr val="A1FDF9"/>
              </a:gs>
              <a:gs pos="100000">
                <a:srgbClr val="A1FDF9">
                  <a:gamma/>
                  <a:tint val="9020"/>
                  <a:invGamma/>
                </a:srgb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27337" y="5699444"/>
            <a:ext cx="7260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лето 997. Пришли печенеги и стали под Белгородом. И не давали выйти из города. Осада затянулась, и был в городе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сильный.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61156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repeatCount="indefinite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7" presetClass="entr" presetSubtype="2" repeatCount="indefinite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:\Я КАК УЧИТЕЛЬ\2013-2014\Уроки_литература\Др_литераттура_Сказание_о_белгородском_кисиле\Новая папка\Scroll-Free-PNG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0517"/>
            <a:ext cx="7848871" cy="373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30979" y="917702"/>
            <a:ext cx="70643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inux Biolinum G" pitchFamily="2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inux Biolinum G" pitchFamily="2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inux Biolinum G" pitchFamily="2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inux Biolinum G" pitchFamily="2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dirty="0">
                <a:solidFill>
                  <a:srgbClr val="C00000"/>
                </a:solidFill>
              </a:rPr>
              <a:t>Печенеги</a:t>
            </a:r>
            <a:r>
              <a:rPr lang="ru-RU" altLang="ru-RU" sz="4400" dirty="0">
                <a:solidFill>
                  <a:srgbClr val="C00000"/>
                </a:solidFill>
              </a:rPr>
              <a:t> </a:t>
            </a:r>
            <a:r>
              <a:rPr lang="ru-RU" altLang="ru-RU" sz="4800" dirty="0"/>
              <a:t>— кочевники-скотоводы, населявшие заволжские степи в </a:t>
            </a:r>
            <a:r>
              <a:rPr lang="en-US" altLang="ru-RU" sz="4800" dirty="0"/>
              <a:t>VII–IX</a:t>
            </a:r>
            <a:r>
              <a:rPr lang="ru-RU" altLang="ru-RU" sz="4800" dirty="0"/>
              <a:t> </a:t>
            </a:r>
            <a:r>
              <a:rPr lang="ru-RU" altLang="ru-RU" sz="4800" dirty="0" smtClean="0"/>
              <a:t>веках</a:t>
            </a:r>
            <a:endParaRPr lang="ru-RU" altLang="ru-RU" sz="4800" dirty="0"/>
          </a:p>
        </p:txBody>
      </p:sp>
      <p:pic>
        <p:nvPicPr>
          <p:cNvPr id="5" name="Picture 2" descr="I:\Я КАК УЧИТЕЛЬ\2013-2014\Уроки_литература\Др_литераттура_Сказание_о_белгородском_кисиле\Новая папка\Печенеги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33" l="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1772816"/>
            <a:ext cx="331236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323528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44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08" y="1105725"/>
            <a:ext cx="6786610" cy="4623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4567" y="260648"/>
            <a:ext cx="3204356" cy="2088232"/>
          </a:xfrm>
          <a:prstGeom prst="wedgeRoundRectCallout">
            <a:avLst>
              <a:gd name="adj1" fmla="val -9159"/>
              <a:gd name="adj2" fmla="val 81740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33427" y="566100"/>
            <a:ext cx="2340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скоро умрём от голода, сдадимся печенегам, может  хоть кого оставят в живых…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7564" y="5753186"/>
            <a:ext cx="7956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Kozuka Mincho Pro M" pitchFamily="18" charset="-128"/>
                <a:cs typeface="Times New Roman" panose="02020603050405020304" pitchFamily="18" charset="0"/>
              </a:rPr>
              <a:t>И собрали в городе вече и сказали: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96429" y="260648"/>
            <a:ext cx="5275263" cy="1200329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latin typeface="+mn-lt"/>
                <a:cs typeface="+mn-cs"/>
              </a:rPr>
              <a:t>Вече</a:t>
            </a:r>
            <a:r>
              <a:rPr lang="ru-RU" sz="2800" dirty="0">
                <a:latin typeface="+mn-lt"/>
                <a:cs typeface="+mn-cs"/>
              </a:rPr>
              <a:t> — народное собрание в древней и средневековой </a:t>
            </a:r>
            <a:r>
              <a:rPr lang="ru-RU" sz="2800" dirty="0" smtClean="0">
                <a:latin typeface="+mn-lt"/>
                <a:cs typeface="+mn-cs"/>
              </a:rPr>
              <a:t>Руси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323528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47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80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85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650"/>
                            </p:stCondLst>
                            <p:childTnLst>
                              <p:par>
                                <p:cTn id="26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50"/>
                            </p:stCondLst>
                            <p:childTnLst>
                              <p:par>
                                <p:cTn id="3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7" t="7880" r="29137"/>
          <a:stretch/>
        </p:blipFill>
        <p:spPr>
          <a:xfrm>
            <a:off x="5796136" y="15668"/>
            <a:ext cx="2621237" cy="79809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2267744" y="1126550"/>
            <a:ext cx="3204356" cy="1726386"/>
          </a:xfrm>
          <a:prstGeom prst="wedgeRoundRectCallout">
            <a:avLst>
              <a:gd name="adj1" fmla="val 67802"/>
              <a:gd name="adj2" fmla="val -57586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86604" y="1215978"/>
            <a:ext cx="234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-Зачем было вече?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64195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старец, который не был на вече, спросил: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5873" y="401851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поведали ему люди, что утром хотят они сдаться печенегам. 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323528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28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5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5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7" t="7880" r="29137"/>
          <a:stretch/>
        </p:blipFill>
        <p:spPr>
          <a:xfrm>
            <a:off x="5796136" y="15668"/>
            <a:ext cx="2621237" cy="79809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619672" y="1596858"/>
            <a:ext cx="3852428" cy="2336197"/>
          </a:xfrm>
          <a:prstGeom prst="wedgeRoundRectCallout">
            <a:avLst>
              <a:gd name="adj1" fmla="val 67802"/>
              <a:gd name="adj2" fmla="val -57586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92290" y="2072458"/>
            <a:ext cx="3307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 сдавайтесь еще три дня. Делайте то, что я велю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64195"/>
            <a:ext cx="5760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Услышав об этом, послал он за городскими старейшинами и сказал им: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25152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90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5" t="202" r="4485" b="43608"/>
          <a:stretch/>
        </p:blipFill>
        <p:spPr>
          <a:xfrm>
            <a:off x="-1030182" y="10375"/>
            <a:ext cx="10930774" cy="4642761"/>
          </a:xfrm>
        </p:spPr>
      </p:pic>
      <p:sp>
        <p:nvSpPr>
          <p:cNvPr id="2" name="TextBox 1"/>
          <p:cNvSpPr txBox="1"/>
          <p:nvPr/>
        </p:nvSpPr>
        <p:spPr>
          <a:xfrm>
            <a:off x="642895" y="3933056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-Соберите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по горсти овса, пшеницы или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отрубей.</a:t>
            </a:r>
          </a:p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собрали…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323528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7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5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" r="50972" b="39896"/>
          <a:stretch/>
        </p:blipFill>
        <p:spPr>
          <a:xfrm>
            <a:off x="35496" y="116631"/>
            <a:ext cx="8856984" cy="5742757"/>
          </a:xfrm>
        </p:spPr>
      </p:pic>
      <p:sp>
        <p:nvSpPr>
          <p:cNvPr id="2" name="TextBox 1"/>
          <p:cNvSpPr txBox="1"/>
          <p:nvPr/>
        </p:nvSpPr>
        <p:spPr>
          <a:xfrm>
            <a:off x="249560" y="458112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повелел женщинам сделать болтушку, из чего кисель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варят…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323528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93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67" y="1412776"/>
            <a:ext cx="6744234" cy="5423233"/>
          </a:xfrm>
        </p:spPr>
      </p:pic>
      <p:sp>
        <p:nvSpPr>
          <p:cNvPr id="2" name="TextBox 1"/>
          <p:cNvSpPr txBox="1"/>
          <p:nvPr/>
        </p:nvSpPr>
        <p:spPr>
          <a:xfrm>
            <a:off x="323528" y="54868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Сказал он им поискать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мёду. Нашли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лукошко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мёду в княжеской кладовой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323528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43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 smtClean="0">
                <a:solidFill>
                  <a:srgbClr val="C00000"/>
                </a:solidFill>
                <a:latin typeface="Kozuka Mincho Pro M" pitchFamily="18" charset="-128"/>
                <a:ea typeface="Kozuka Mincho Pro M" pitchFamily="18" charset="-128"/>
              </a:rPr>
              <a:t>Русская литература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pPr marL="0" indent="0">
              <a:buNone/>
            </a:pPr>
            <a:r>
              <a:rPr lang="ru-RU" altLang="ru-RU" sz="4000" dirty="0" smtClean="0"/>
              <a:t>Древнерусская литература</a:t>
            </a:r>
          </a:p>
          <a:p>
            <a:pPr marL="0" indent="0">
              <a:buNone/>
            </a:pPr>
            <a:r>
              <a:rPr lang="ru-RU" altLang="ru-RU" dirty="0" smtClean="0"/>
              <a:t>(</a:t>
            </a:r>
            <a:r>
              <a:rPr lang="en-US" altLang="ru-RU" dirty="0" smtClean="0"/>
              <a:t>XI-XVII </a:t>
            </a:r>
            <a:r>
              <a:rPr lang="ru-RU" altLang="ru-RU" dirty="0" smtClean="0"/>
              <a:t>в.)</a:t>
            </a:r>
          </a:p>
        </p:txBody>
      </p:sp>
      <p:sp>
        <p:nvSpPr>
          <p:cNvPr id="410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pPr marL="0" indent="0">
              <a:buNone/>
            </a:pPr>
            <a:r>
              <a:rPr lang="ru-RU" altLang="ru-RU" sz="4400" dirty="0" smtClean="0"/>
              <a:t>Новая русская литература</a:t>
            </a:r>
          </a:p>
          <a:p>
            <a:pPr marL="0" indent="0">
              <a:buNone/>
            </a:pPr>
            <a:r>
              <a:rPr lang="ru-RU" altLang="ru-RU" dirty="0" smtClean="0"/>
              <a:t>(с </a:t>
            </a:r>
            <a:r>
              <a:rPr lang="en-US" altLang="ru-RU" dirty="0" smtClean="0"/>
              <a:t>XVIII </a:t>
            </a:r>
            <a:r>
              <a:rPr lang="ru-RU" altLang="ru-RU" dirty="0" smtClean="0"/>
              <a:t>в.)</a:t>
            </a:r>
          </a:p>
        </p:txBody>
      </p:sp>
      <p:sp>
        <p:nvSpPr>
          <p:cNvPr id="410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67350A-3C2C-4CA8-B90A-9D17E427CE08}" type="slidenum">
              <a:rPr lang="ru-RU" altLang="ru-RU" smtClean="0"/>
              <a:pPr eaLnBrk="1" hangingPunct="1"/>
              <a:t>4</a:t>
            </a:fld>
            <a:endParaRPr lang="ru-RU" altLang="ru-RU" smtClean="0"/>
          </a:p>
        </p:txBody>
      </p:sp>
      <p:cxnSp>
        <p:nvCxnSpPr>
          <p:cNvPr id="4102" name="Прямая со стрелкой 6"/>
          <p:cNvCxnSpPr>
            <a:cxnSpLocks noChangeShapeType="1"/>
          </p:cNvCxnSpPr>
          <p:nvPr/>
        </p:nvCxnSpPr>
        <p:spPr bwMode="auto">
          <a:xfrm rot="10800000" flipV="1">
            <a:off x="2364336" y="2131561"/>
            <a:ext cx="1371600" cy="1295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3" name="Прямая со стрелкой 8"/>
          <p:cNvCxnSpPr>
            <a:cxnSpLocks noChangeShapeType="1"/>
          </p:cNvCxnSpPr>
          <p:nvPr/>
        </p:nvCxnSpPr>
        <p:spPr bwMode="auto">
          <a:xfrm rot="16200000" flipH="1">
            <a:off x="5796136" y="2132856"/>
            <a:ext cx="13716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I:\Я КАК УЧИТЕЛЬ\2013-2014\Уроки_литература\Др_литераттура_Сказание_о_белгородском_кисиле\Новая папка\191038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20688"/>
            <a:ext cx="5741268" cy="64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456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4100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39"/>
            <a:ext cx="6480720" cy="518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1520" y="5157192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Выкопали они два колодца. В первый налили они воду и разбавили мёдом. Во втором развели кисель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27784" y="6369075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521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387424"/>
            <a:ext cx="7859216" cy="5752451"/>
          </a:xfrm>
        </p:spPr>
      </p:pic>
      <p:sp>
        <p:nvSpPr>
          <p:cNvPr id="2" name="TextBox 1"/>
          <p:cNvSpPr txBox="1"/>
          <p:nvPr/>
        </p:nvSpPr>
        <p:spPr>
          <a:xfrm>
            <a:off x="539552" y="486916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Пришли печенеги, чтобы смотреть город, и думали, что им хотят сдаться. Но думали так напрасно…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60432" y="6265346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30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31" y="116632"/>
            <a:ext cx="6414705" cy="6741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77" y="116632"/>
            <a:ext cx="381642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повели их к волшебным колодцам и дали попробовать болтушку и мёд…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сказали: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«Разве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перестоять нас? Если будете стоять и десять лет, то, что сделаете нам? Ибо имеем мы пищу от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60432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75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315417"/>
            <a:ext cx="7416824" cy="5352347"/>
          </a:xfrm>
        </p:spPr>
      </p:pic>
      <p:sp>
        <p:nvSpPr>
          <p:cNvPr id="5" name="TextBox 4"/>
          <p:cNvSpPr txBox="1"/>
          <p:nvPr/>
        </p:nvSpPr>
        <p:spPr>
          <a:xfrm>
            <a:off x="323528" y="4725144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Печенеги,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вернувшись, поведали всё, что было. И, сварив, ели князья печенежские и дивились. И, отпустив заложников, поднялись и пошли от города восвояси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4257" y="6365409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80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Презентации\13\картинки\DSC07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7429" y="-27384"/>
            <a:ext cx="4502843" cy="5274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:\Я КАК УЧИТЕЛЬ\2013-2014\Уроки_литература\Др_литераттура_Сказание_о_белгородском_кисиле\Новая папка\Scroll-Free-PNG-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05" y="4298989"/>
            <a:ext cx="5743442" cy="273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2517429" y="4753476"/>
            <a:ext cx="4176019" cy="135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inux Biolinum G" pitchFamily="2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inux Biolinum G" pitchFamily="2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inux Biolinum G" pitchFamily="2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inux Biolinum G" pitchFamily="2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err="1"/>
              <a:t>Корчáга</a:t>
            </a:r>
            <a:r>
              <a:rPr lang="ru-RU" altLang="ru-RU" sz="2000" dirty="0"/>
              <a:t> в Киевской Руси </a:t>
            </a:r>
            <a:r>
              <a:rPr lang="en-US" altLang="ru-RU" sz="2000" dirty="0"/>
              <a:t>X–XII</a:t>
            </a:r>
            <a:r>
              <a:rPr lang="ru-RU" altLang="ru-RU" sz="2000" dirty="0"/>
              <a:t> вв. — глиняный сосуд с острым или круглым дном, расширяющимся кверху.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395536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24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Я КАК УЧИТЕЛЬ\2013-2014\Уроки_литература\Др_литераттура_Сказание_о_белгородском_кисиле\Новая папка\Scroll-Free-PNG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65828"/>
            <a:ext cx="7848871" cy="373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2339752" y="2101133"/>
            <a:ext cx="4897313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inux Biolinum G" pitchFamily="2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inux Biolinum G" pitchFamily="2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inux Biolinum G" pitchFamily="2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inux Biolinum G" pitchFamily="2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inux Biolinum G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dirty="0">
                <a:solidFill>
                  <a:srgbClr val="FF0000"/>
                </a:solidFill>
              </a:rPr>
              <a:t>Восвояси</a:t>
            </a:r>
            <a:r>
              <a:rPr lang="ru-RU" altLang="ru-RU" sz="4800" dirty="0"/>
              <a:t> —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dirty="0"/>
              <a:t>к себе </a:t>
            </a:r>
            <a:r>
              <a:rPr lang="ru-RU" altLang="ru-RU" sz="4800" dirty="0" smtClean="0"/>
              <a:t>домой</a:t>
            </a:r>
            <a:endParaRPr lang="ru-RU" altLang="ru-RU" sz="44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69927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10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8924" y="548680"/>
            <a:ext cx="60304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997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реальные исторические</a:t>
            </a:r>
          </a:p>
          <a:p>
            <a:pPr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события: осада города печенегами.</a:t>
            </a:r>
          </a:p>
          <a:p>
            <a:pPr>
              <a:defRPr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Что значит «осада затянулась», и почему был в городе «голод сильный»?</a:t>
            </a:r>
          </a:p>
          <a:p>
            <a:pPr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2. Почему горожане сначала решили сдаться печенегам?</a:t>
            </a:r>
          </a:p>
          <a:p>
            <a:pPr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3. Почему жители с радостью послушались мудрого старца?</a:t>
            </a:r>
          </a:p>
          <a:p>
            <a:pPr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4. В чем заключался план спасения города мудрым старцем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Какой смысл заложен во фразе горожан «Ибо мы имеем пищу от земли»?</a:t>
            </a:r>
          </a:p>
          <a:p>
            <a:pPr>
              <a:defRPr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качества проявил старец?</a:t>
            </a: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:\Я КАК УЧИТЕЛЬ\2013-2014\Уроки_литература\Др_литераттура_Сказание_о_белгородском_кисиле\Новая папка\1418246349_yuli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757" y="3140968"/>
            <a:ext cx="3485681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98660" y="6207854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374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63888" y="476672"/>
            <a:ext cx="5199112" cy="51125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«Древняя русская литература наполняет нас гордостью за наших далеких предшественников, учит нас с уважением относиться к их </a:t>
            </a:r>
            <a:r>
              <a:rPr lang="ru-RU" altLang="ru-RU" sz="3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труду, борьбе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 их </a:t>
            </a:r>
            <a:r>
              <a:rPr lang="ru-RU" altLang="ru-RU" sz="3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заботам</a:t>
            </a:r>
            <a:r>
              <a:rPr lang="ru-RU" altLang="ru-RU" sz="3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благе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родины»</a:t>
            </a:r>
          </a:p>
        </p:txBody>
      </p:sp>
      <p:pic>
        <p:nvPicPr>
          <p:cNvPr id="3" name="Picture 2" descr="D:\Презентации\13\картинки\Dmitry_Lihach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438209" cy="5032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3497" y="735087"/>
            <a:ext cx="2894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Сергеевич </a:t>
            </a:r>
            <a:endParaRPr lang="ru-RU" altLang="ru-RU" sz="24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Лихачёв </a:t>
            </a:r>
            <a:endParaRPr lang="ru-RU" sz="2400" dirty="0"/>
          </a:p>
        </p:txBody>
      </p:sp>
      <p:pic>
        <p:nvPicPr>
          <p:cNvPr id="5" name="Picture 2" descr="I:\Я КАК УЧИТЕЛЬ\2013-2014\Уроки_литература\Др_литераттура_Сказание_о_белгородском_кисиле\Новая папка\191038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8180"/>
            <a:ext cx="5741268" cy="64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148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Древнейшее славянское письмо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14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D04DA-D2C9-49C9-9004-D348435F0C79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  <p:pic>
        <p:nvPicPr>
          <p:cNvPr id="8" name="Рисунок 7" descr="РУН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76400"/>
            <a:ext cx="3962400" cy="4343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Содержимое 9" descr="БУКВЫ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53000" y="1676400"/>
            <a:ext cx="3390900" cy="4332287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26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DB2F4C-0036-4873-9004-AE38C85C60C1}" type="slidenum">
              <a:rPr lang="ru-RU" altLang="ru-RU" smtClean="0"/>
              <a:pPr eaLnBrk="1" hangingPunct="1"/>
              <a:t>6</a:t>
            </a:fld>
            <a:endParaRPr lang="ru-RU" altLang="ru-RU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32856"/>
            <a:ext cx="3810000" cy="4530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христианства в 988 году князем Владимиром имело большое прогрессивное значение: усилились культурные и политические связи, появилась письменность.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2257" y="116632"/>
            <a:ext cx="8579359" cy="1692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C00000"/>
                </a:solidFill>
                <a:latin typeface="Kozuka Mincho Pro M" pitchFamily="18" charset="-128"/>
                <a:ea typeface="Kozuka Mincho Pro M" pitchFamily="18" charset="-128"/>
                <a:cs typeface="+mn-cs"/>
              </a:rPr>
              <a:t>В</a:t>
            </a:r>
            <a:r>
              <a:rPr lang="ru-RU" sz="3200" dirty="0" smtClean="0">
                <a:latin typeface="Kozuka Mincho Pro M" pitchFamily="18" charset="-128"/>
                <a:ea typeface="Kozuka Mincho Pro M" pitchFamily="18" charset="-128"/>
                <a:cs typeface="+mn-cs"/>
              </a:rPr>
              <a:t>озникновение письменности на Руси</a:t>
            </a:r>
            <a:endParaRPr lang="ru-RU" sz="3200" dirty="0">
              <a:latin typeface="Kozuka Mincho Pro M" pitchFamily="18" charset="-128"/>
              <a:ea typeface="Kozuka Mincho Pro M" pitchFamily="18" charset="-128"/>
              <a:cs typeface="+mn-cs"/>
            </a:endParaRPr>
          </a:p>
        </p:txBody>
      </p:sp>
      <p:pic>
        <p:nvPicPr>
          <p:cNvPr id="11" name="Picture 2" descr="D:\Презентации\13\картинки\Vladimir_I_of_Kiev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1916832"/>
            <a:ext cx="2994025" cy="390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64088" y="5733256"/>
            <a:ext cx="2994025" cy="647700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Владимир Святославович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(978–1015 гг.)</a:t>
            </a:r>
            <a:endParaRPr lang="ru-RU" i="1" dirty="0">
              <a:latin typeface="+mn-lt"/>
              <a:cs typeface="+mn-cs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421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54" y="523578"/>
            <a:ext cx="45889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славянской азбуки, проповедники христианства Кирилл (Константин) и Мефодий были уроженцами города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Солуни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(ныне греческого города Салоники), который в то время входил в состав славянской (болгарской) территории и являлся культурным центром Македонии. Древний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Солунь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двуязычным городом, в нем, кроме греческого языка, звучал славянский говор. В 863 году Кирилл с помощью брата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Мефодия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 старославянскую азбуку и перевел с греческого языка на болгарский основные богослужебные книги. Эти переводы и созданные в Болгарии сочинения стали проникать на Русь. В это же время стали появляться и первые произведения русской литературы. Что же представляла собой русская литература в первые семьсот лет существования или иначе древнерусская литература?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88024" y="44623"/>
            <a:ext cx="4272136" cy="6007691"/>
          </a:xfr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I:\Я КАК УЧИТЕЛЬ\2013-2014\Уроки_литература\Др_литераттура_Сказание_о_белгородском_кисиле\Новая папка\191038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36" y="478180"/>
            <a:ext cx="5741268" cy="64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55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Я КАК УЧИТЕЛЬ\2013-2014\Уроки_литература\Др_литераттура_Сказание_о_белгородском_кисиле\Новая папка\191038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36" y="478180"/>
            <a:ext cx="5741268" cy="64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:\Я КАК УЧИТЕЛЬ\2013-2014\Уроки_литература\Др_литераттура_Сказание_о_белгородском_кисиле\Новая папка\мономах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32" l="1731" r="99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980728"/>
            <a:ext cx="5299858" cy="71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188640"/>
            <a:ext cx="6349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исьмо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Владимира Мономаха Олегу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Святославичу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«…ибо нет в ней ни зла, ни добра, – чтобы я, обняв ее, оплакал мужа её и ту свадьбу их, вместо песен: ибо не видел я их первой радости, ни венчания их, за грехи мои. Ради бога, пусти ее ко мне поскорее с первым послом, чтобы, поплакав с нею, поселил у себя, и села бы она как горлица, на сухом дереве, горюя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3779912" y="5805264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7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:\Я КАК УЧИТЕЛЬ\2013-2014\Уроки_литература\Др_литераттура_Сказание_о_белгородском_кисиле\Новая папка\Лихаче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96858"/>
            <a:ext cx="3186485" cy="42446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Я КАК УЧИТЕЛЬ\2013-2014\Уроки_литература\Др_литераттура_Сказание_о_белгородском_кисиле\Новая папка\191038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0688"/>
            <a:ext cx="5741268" cy="64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1520" y="303034"/>
            <a:ext cx="52197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inux Biolinum G" pitchFamily="2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древнерусских произведений — это сокращение расстояния между прошлым и настоящим, между культурами, между людьми вообще. Благодаря нравственному началу, которое заключено в древнерусской литературе, её значение особо велико именно сейчас»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</a:t>
            </a:r>
            <a:r>
              <a:rPr lang="ru-RU" altLang="ru-RU" sz="4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Сергеевич Лихачёв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(1906 – 1999 гг.)</a:t>
            </a:r>
            <a:endParaRPr lang="ru-RU" alt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971600" y="6381328"/>
            <a:ext cx="420680" cy="3469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45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1799</Words>
  <Application>Microsoft Office PowerPoint</Application>
  <PresentationFormat>Экран (4:3)</PresentationFormat>
  <Paragraphs>109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Презентация PowerPoint</vt:lpstr>
      <vt:lpstr>Презентация PowerPoint</vt:lpstr>
      <vt:lpstr>Презентация PowerPoint</vt:lpstr>
      <vt:lpstr>Русская литература</vt:lpstr>
      <vt:lpstr>Древнейшее славянское письмо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uzver</dc:creator>
  <cp:lastModifiedBy>1</cp:lastModifiedBy>
  <cp:revision>63</cp:revision>
  <dcterms:created xsi:type="dcterms:W3CDTF">2014-03-01T11:16:07Z</dcterms:created>
  <dcterms:modified xsi:type="dcterms:W3CDTF">2023-06-15T14:05:25Z</dcterms:modified>
</cp:coreProperties>
</file>