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5"/>
  </p:notesMasterIdLst>
  <p:sldIdLst>
    <p:sldId id="285" r:id="rId2"/>
    <p:sldId id="268" r:id="rId3"/>
    <p:sldId id="282" r:id="rId4"/>
    <p:sldId id="283" r:id="rId5"/>
    <p:sldId id="284" r:id="rId6"/>
    <p:sldId id="259" r:id="rId7"/>
    <p:sldId id="260" r:id="rId8"/>
    <p:sldId id="261" r:id="rId9"/>
    <p:sldId id="262" r:id="rId10"/>
    <p:sldId id="270" r:id="rId11"/>
    <p:sldId id="272" r:id="rId12"/>
    <p:sldId id="271" r:id="rId13"/>
    <p:sldId id="273" r:id="rId14"/>
    <p:sldId id="274" r:id="rId15"/>
    <p:sldId id="275" r:id="rId16"/>
    <p:sldId id="263" r:id="rId17"/>
    <p:sldId id="264" r:id="rId18"/>
    <p:sldId id="265" r:id="rId19"/>
    <p:sldId id="276" r:id="rId20"/>
    <p:sldId id="277" r:id="rId21"/>
    <p:sldId id="278" r:id="rId22"/>
    <p:sldId id="266" r:id="rId23"/>
    <p:sldId id="28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88B"/>
    <a:srgbClr val="5C728B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0C4AB-1A54-48C4-8036-7D44F86BE0B1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4406E-2FFD-41B2-A3A6-C3028D6E7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82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4406E-2FFD-41B2-A3A6-C3028D6E783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786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6924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726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409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90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86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317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163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063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140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627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48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93EE5-AE39-431B-9D3F-2358924DB776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12C7-5BEF-419E-B71E-17D6D3E34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38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76799" y="437882"/>
            <a:ext cx="6881611" cy="4030071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Презентация к уроку по учебному предмету «Биология» в 9 классе на тему</a:t>
            </a:r>
            <a:br>
              <a:rPr lang="ru-RU" sz="4000" dirty="0" smtClean="0"/>
            </a:br>
            <a:r>
              <a:rPr lang="ru-RU" sz="4000" dirty="0" smtClean="0"/>
              <a:t>«Биосинтез белка</a:t>
            </a:r>
            <a:br>
              <a:rPr lang="ru-RU" sz="4000" dirty="0" smtClean="0"/>
            </a:br>
            <a:r>
              <a:rPr lang="ru-RU" sz="4000" dirty="0" smtClean="0"/>
              <a:t>Генетический код»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1560" y="5070229"/>
            <a:ext cx="5233115" cy="1655762"/>
          </a:xfrm>
        </p:spPr>
        <p:txBody>
          <a:bodyPr/>
          <a:lstStyle/>
          <a:p>
            <a:pPr algn="r"/>
            <a:r>
              <a:rPr lang="ru-RU" dirty="0"/>
              <a:t>учитель биологии Гильнич М.И.</a:t>
            </a:r>
          </a:p>
          <a:p>
            <a:pPr algn="r"/>
            <a:r>
              <a:rPr lang="ru-RU" dirty="0"/>
              <a:t>ГБОУ СОШ №119 Калининского района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556713" y="1043488"/>
            <a:ext cx="6629530" cy="473547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245554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5367" y="716881"/>
            <a:ext cx="6336633" cy="577516"/>
          </a:xfrm>
        </p:spPr>
        <p:txBody>
          <a:bodyPr>
            <a:noAutofit/>
          </a:bodyPr>
          <a:lstStyle/>
          <a:p>
            <a:pPr algn="ctr"/>
            <a:r>
              <a:rPr lang="ru-RU" u="sng" dirty="0" smtClean="0">
                <a:solidFill>
                  <a:srgbClr val="2D588B"/>
                </a:solidFill>
              </a:rPr>
              <a:t>Свойства генетического кода</a:t>
            </a:r>
            <a:endParaRPr lang="ru-RU" u="sng" dirty="0">
              <a:solidFill>
                <a:srgbClr val="2D588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63" y="265697"/>
            <a:ext cx="2800350" cy="61436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8767" y="1669380"/>
            <a:ext cx="5269832" cy="53360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/>
              <a:t>Общее количество возможных комбинаций из 4 по 3 равно </a:t>
            </a:r>
            <a:r>
              <a:rPr lang="ru-RU" sz="3200" dirty="0" smtClean="0"/>
              <a:t>4</a:t>
            </a:r>
            <a:r>
              <a:rPr lang="ru-RU" sz="3200" baseline="30000" dirty="0" smtClean="0"/>
              <a:t>3</a:t>
            </a:r>
            <a:r>
              <a:rPr lang="ru-RU" sz="3200" dirty="0"/>
              <a:t>=64</a:t>
            </a:r>
            <a:r>
              <a:rPr lang="ru-RU" sz="3200" baseline="30000" dirty="0" smtClean="0"/>
              <a:t> </a:t>
            </a:r>
          </a:p>
          <a:p>
            <a:pPr algn="ctr"/>
            <a:endParaRPr lang="ru-RU" sz="3200" baseline="30000" dirty="0"/>
          </a:p>
          <a:p>
            <a:pPr marL="0" indent="0" algn="ctr">
              <a:buNone/>
            </a:pPr>
            <a:r>
              <a:rPr lang="ru-RU" sz="3200" dirty="0"/>
              <a:t>О</a:t>
            </a:r>
            <a:r>
              <a:rPr lang="ru-RU" sz="3200" dirty="0" smtClean="0"/>
              <a:t>сновное </a:t>
            </a:r>
            <a:r>
              <a:rPr lang="ru-RU" sz="3200" dirty="0"/>
              <a:t>свойство генетического кода — его </a:t>
            </a:r>
            <a:r>
              <a:rPr lang="ru-RU" sz="3200" b="1" i="1" dirty="0" err="1">
                <a:solidFill>
                  <a:srgbClr val="2D588B"/>
                </a:solidFill>
              </a:rPr>
              <a:t>триплетность</a:t>
            </a:r>
            <a:endParaRPr lang="ru-RU" sz="3200" b="1" i="1" dirty="0">
              <a:solidFill>
                <a:srgbClr val="2D588B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0974" y="265697"/>
            <a:ext cx="2549523" cy="11911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0975" y="1862888"/>
            <a:ext cx="2549523" cy="11911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0977" y="3474118"/>
            <a:ext cx="2549523" cy="11911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0973" y="5204158"/>
            <a:ext cx="2549523" cy="12051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46" y="445544"/>
            <a:ext cx="5600700" cy="5783930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673768" y="1281613"/>
            <a:ext cx="876048" cy="8893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075236" y="1294397"/>
            <a:ext cx="876048" cy="8893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420560" y="1294397"/>
            <a:ext cx="876048" cy="8893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32670" y="1294396"/>
            <a:ext cx="876048" cy="8893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913021" y="2363579"/>
            <a:ext cx="1167475" cy="15466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39796" y="2363579"/>
            <a:ext cx="1167475" cy="15466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548878" y="2375045"/>
            <a:ext cx="1167475" cy="15466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70056" y="2363579"/>
            <a:ext cx="1167475" cy="15466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1646568" y="6150114"/>
            <a:ext cx="54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2D588B"/>
                </a:solidFill>
              </a:rPr>
              <a:t>1</a:t>
            </a:r>
            <a:endParaRPr lang="ru-RU" sz="4000" dirty="0">
              <a:solidFill>
                <a:srgbClr val="2D58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60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06518" y="1263316"/>
            <a:ext cx="4176215" cy="50828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>
                <a:solidFill>
                  <a:srgbClr val="2D588B"/>
                </a:solidFill>
              </a:rPr>
              <a:t>однозначность</a:t>
            </a:r>
            <a:r>
              <a:rPr lang="ru-RU" sz="3200" dirty="0"/>
              <a:t> (</a:t>
            </a:r>
            <a:r>
              <a:rPr lang="ru-RU" sz="3200" dirty="0" smtClean="0"/>
              <a:t>или</a:t>
            </a:r>
            <a:br>
              <a:rPr lang="ru-RU" sz="3200" dirty="0" smtClean="0"/>
            </a:br>
            <a:r>
              <a:rPr lang="ru-RU" sz="3200" dirty="0"/>
              <a:t> </a:t>
            </a:r>
            <a:r>
              <a:rPr lang="ru-RU" sz="3200" b="1" i="1" dirty="0">
                <a:solidFill>
                  <a:srgbClr val="2D588B"/>
                </a:solidFill>
              </a:rPr>
              <a:t>специфичность</a:t>
            </a:r>
            <a:r>
              <a:rPr lang="ru-RU" sz="3200" dirty="0"/>
              <a:t>): каждый кодон соответствует только одной </a:t>
            </a:r>
            <a:r>
              <a:rPr lang="ru-RU" sz="3200" dirty="0" smtClean="0"/>
              <a:t>аминокислоте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84311" y="195976"/>
            <a:ext cx="9718129" cy="57751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u="sng" dirty="0" smtClean="0">
                <a:solidFill>
                  <a:srgbClr val="2D588B"/>
                </a:solidFill>
              </a:rPr>
              <a:t>Свойства генетического кода</a:t>
            </a:r>
            <a:endParaRPr lang="ru-RU" u="sng" dirty="0">
              <a:solidFill>
                <a:srgbClr val="2D588B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95" y="1425530"/>
            <a:ext cx="7668389" cy="492068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764275" y="5568285"/>
            <a:ext cx="395785" cy="38213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16221" y="1937982"/>
            <a:ext cx="395785" cy="34119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59186" y="5254388"/>
            <a:ext cx="395785" cy="31389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27309" y="5281683"/>
            <a:ext cx="787138" cy="31389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646568" y="6150114"/>
            <a:ext cx="54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2D588B"/>
                </a:solidFill>
              </a:rPr>
              <a:t>2</a:t>
            </a:r>
          </a:p>
        </p:txBody>
      </p:sp>
      <p:cxnSp>
        <p:nvCxnSpPr>
          <p:cNvPr id="12" name="Прямая со стрелкой 11"/>
          <p:cNvCxnSpPr>
            <a:stCxn id="6" idx="3"/>
            <a:endCxn id="9" idx="1"/>
          </p:cNvCxnSpPr>
          <p:nvPr/>
        </p:nvCxnSpPr>
        <p:spPr>
          <a:xfrm flipV="1">
            <a:off x="1160060" y="5438632"/>
            <a:ext cx="4467249" cy="3207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2"/>
            <a:endCxn id="9" idx="0"/>
          </p:cNvCxnSpPr>
          <p:nvPr/>
        </p:nvCxnSpPr>
        <p:spPr>
          <a:xfrm>
            <a:off x="6014114" y="2279176"/>
            <a:ext cx="6764" cy="30025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1"/>
            <a:endCxn id="9" idx="3"/>
          </p:cNvCxnSpPr>
          <p:nvPr/>
        </p:nvCxnSpPr>
        <p:spPr>
          <a:xfrm flipH="1">
            <a:off x="6414447" y="5411337"/>
            <a:ext cx="644739" cy="272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5816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65331" y="995640"/>
            <a:ext cx="10334650" cy="6079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/>
              <a:t>Г</a:t>
            </a:r>
            <a:r>
              <a:rPr lang="ru-RU" sz="3200" dirty="0" smtClean="0"/>
              <a:t>енетический код является </a:t>
            </a:r>
            <a:r>
              <a:rPr lang="ru-RU" sz="3200" b="1" i="1" dirty="0" smtClean="0">
                <a:solidFill>
                  <a:srgbClr val="2D588B"/>
                </a:solidFill>
              </a:rPr>
              <a:t>избыточным </a:t>
            </a:r>
            <a:endParaRPr lang="ru-RU" sz="3200" b="1" i="1" dirty="0">
              <a:solidFill>
                <a:srgbClr val="2D588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28" y="1603571"/>
            <a:ext cx="7860024" cy="505137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84311" y="195976"/>
            <a:ext cx="9718129" cy="57751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u="sng" dirty="0" smtClean="0">
                <a:solidFill>
                  <a:srgbClr val="2D588B"/>
                </a:solidFill>
              </a:rPr>
              <a:t>Свойства генетического кода</a:t>
            </a:r>
            <a:endParaRPr lang="ru-RU" u="sng" dirty="0">
              <a:solidFill>
                <a:srgbClr val="2D588B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53453" y="5580498"/>
            <a:ext cx="1665027" cy="9144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181474" y="980627"/>
            <a:ext cx="40105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(или </a:t>
            </a:r>
            <a:r>
              <a:rPr lang="ru-RU" sz="3200" b="1" i="1" dirty="0" smtClean="0">
                <a:solidFill>
                  <a:srgbClr val="2D588B"/>
                </a:solidFill>
              </a:rPr>
              <a:t>вырожденным</a:t>
            </a:r>
            <a:r>
              <a:rPr lang="ru-RU" sz="3200" b="1" i="1" dirty="0" smtClean="0"/>
              <a:t>)</a:t>
            </a:r>
          </a:p>
          <a:p>
            <a:endParaRPr lang="ru-RU" sz="3200" b="1" i="1" dirty="0"/>
          </a:p>
          <a:p>
            <a:endParaRPr lang="ru-RU" sz="3200" b="1" i="1" dirty="0"/>
          </a:p>
          <a:p>
            <a:pPr algn="ctr"/>
            <a:r>
              <a:rPr lang="ru-RU" sz="3200" dirty="0"/>
              <a:t>Одна аминокислота может кодироваться не одним, а несколькими </a:t>
            </a:r>
            <a:endParaRPr lang="ru-RU" sz="3200" dirty="0" smtClean="0"/>
          </a:p>
          <a:p>
            <a:pPr algn="ctr"/>
            <a:r>
              <a:rPr lang="ru-RU" sz="3200" dirty="0" smtClean="0"/>
              <a:t>триплетами</a:t>
            </a:r>
            <a:endParaRPr lang="ru-RU" sz="3200" dirty="0"/>
          </a:p>
          <a:p>
            <a:endParaRPr lang="ru-RU" sz="32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1646568" y="6150114"/>
            <a:ext cx="54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2D588B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081468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41129"/>
            <a:ext cx="4122821" cy="31242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>
                <a:solidFill>
                  <a:srgbClr val="2D588B"/>
                </a:solidFill>
              </a:rPr>
              <a:t>непрерывность</a:t>
            </a:r>
            <a:r>
              <a:rPr lang="ru-RU" sz="3200" dirty="0">
                <a:solidFill>
                  <a:srgbClr val="2D588B"/>
                </a:solidFill>
              </a:rPr>
              <a:t> </a:t>
            </a:r>
            <a:endParaRPr lang="ru-RU" sz="3200" dirty="0" smtClean="0">
              <a:solidFill>
                <a:srgbClr val="2D588B"/>
              </a:solidFill>
            </a:endParaRPr>
          </a:p>
          <a:p>
            <a:pPr marL="0" indent="0" algn="ctr">
              <a:buNone/>
            </a:pPr>
            <a:endParaRPr lang="ru-RU" sz="3200" dirty="0" smtClean="0"/>
          </a:p>
          <a:p>
            <a:pPr marL="0" indent="0" algn="ctr">
              <a:buNone/>
            </a:pPr>
            <a:r>
              <a:rPr lang="ru-RU" sz="3200" dirty="0"/>
              <a:t>и</a:t>
            </a:r>
          </a:p>
          <a:p>
            <a:pPr marL="0" indent="0" algn="ctr">
              <a:buNone/>
            </a:pPr>
            <a:endParaRPr lang="ru-RU" sz="3200" dirty="0" smtClean="0"/>
          </a:p>
          <a:p>
            <a:pPr marL="0" indent="0" algn="ctr">
              <a:buNone/>
            </a:pPr>
            <a:r>
              <a:rPr lang="ru-RU" sz="3200" dirty="0"/>
              <a:t> </a:t>
            </a:r>
            <a:r>
              <a:rPr lang="ru-RU" sz="3200" b="1" i="1" dirty="0" smtClean="0">
                <a:solidFill>
                  <a:srgbClr val="2D588B"/>
                </a:solidFill>
              </a:rPr>
              <a:t>неперекрываемость</a:t>
            </a:r>
          </a:p>
          <a:p>
            <a:pPr marL="0" indent="0" algn="ctr">
              <a:buNone/>
            </a:pPr>
            <a:endParaRPr lang="ru-RU" sz="3200" b="1" i="1" dirty="0"/>
          </a:p>
          <a:p>
            <a:pPr marL="0" indent="0" algn="ctr">
              <a:buNone/>
            </a:pPr>
            <a:endParaRPr lang="ru-RU" sz="3200" b="1" i="1" dirty="0" smtClean="0"/>
          </a:p>
          <a:p>
            <a:pPr marL="0" indent="0" algn="ctr">
              <a:buNone/>
            </a:pPr>
            <a:endParaRPr lang="ru-RU" sz="32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84311" y="195976"/>
            <a:ext cx="9718129" cy="57751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u="sng" dirty="0" smtClean="0">
                <a:solidFill>
                  <a:srgbClr val="2D588B"/>
                </a:solidFill>
              </a:rPr>
              <a:t>Свойства генетического кода</a:t>
            </a:r>
            <a:endParaRPr lang="ru-RU" u="sng" dirty="0">
              <a:solidFill>
                <a:srgbClr val="2D588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1703" y="1887296"/>
            <a:ext cx="5050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АГЦ ТТГ ЦАА ЦГТ ЦТА</a:t>
            </a:r>
            <a:endParaRPr lang="ru-RU" sz="3200" dirty="0"/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5538700" y="1543040"/>
            <a:ext cx="430087" cy="421107"/>
          </a:xfrm>
          <a:prstGeom prst="curvedDownArrow">
            <a:avLst>
              <a:gd name="adj1" fmla="val 25000"/>
              <a:gd name="adj2" fmla="val 6375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51703" y="4154316"/>
            <a:ext cx="5050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АГЦ ТТГ ЦАА ЦГТ ЦТА</a:t>
            </a:r>
            <a:endParaRPr lang="ru-RU" sz="3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15708" y="4137978"/>
            <a:ext cx="708844" cy="584775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17163" y="4154316"/>
            <a:ext cx="702769" cy="584775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гнутая вверх стрелка 15"/>
          <p:cNvSpPr/>
          <p:nvPr/>
        </p:nvSpPr>
        <p:spPr>
          <a:xfrm>
            <a:off x="6229656" y="1536367"/>
            <a:ext cx="430087" cy="421107"/>
          </a:xfrm>
          <a:prstGeom prst="curvedDownArrow">
            <a:avLst>
              <a:gd name="adj1" fmla="val 25000"/>
              <a:gd name="adj2" fmla="val 6375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>
            <a:off x="6999701" y="1536367"/>
            <a:ext cx="430087" cy="421107"/>
          </a:xfrm>
          <a:prstGeom prst="curvedDownArrow">
            <a:avLst>
              <a:gd name="adj1" fmla="val 25000"/>
              <a:gd name="adj2" fmla="val 6375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верх стрелка 17"/>
          <p:cNvSpPr/>
          <p:nvPr/>
        </p:nvSpPr>
        <p:spPr>
          <a:xfrm>
            <a:off x="7791524" y="1543040"/>
            <a:ext cx="430087" cy="421107"/>
          </a:xfrm>
          <a:prstGeom prst="curvedDownArrow">
            <a:avLst>
              <a:gd name="adj1" fmla="val 25000"/>
              <a:gd name="adj2" fmla="val 6375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59125" y="4137978"/>
            <a:ext cx="673576" cy="584775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488721" y="4144943"/>
            <a:ext cx="764273" cy="584775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84794" y="4135275"/>
            <a:ext cx="732369" cy="584775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1646568" y="6150114"/>
            <a:ext cx="54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2D588B"/>
                </a:solidFill>
              </a:rPr>
              <a:t>4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399749" y="912536"/>
            <a:ext cx="372683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/>
              <a:t>Каждый нуклеотид входит в состав только одного кодового триплета</a:t>
            </a:r>
            <a:endParaRPr lang="ru-RU" sz="3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564927" y="3664122"/>
            <a:ext cx="37268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Каждый триплет считывается сразу друг за другом</a:t>
            </a:r>
          </a:p>
        </p:txBody>
      </p:sp>
    </p:spTree>
    <p:extLst>
      <p:ext uri="{BB962C8B-B14F-4D97-AF65-F5344CB8AC3E}">
        <p14:creationId xmlns:p14="http://schemas.microsoft.com/office/powerpoint/2010/main" val="1502821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 animBg="1"/>
      <p:bldP spid="12" grpId="0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0831" y="1533336"/>
            <a:ext cx="4201169" cy="354363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 smtClean="0"/>
              <a:t>Генетический код </a:t>
            </a:r>
            <a:r>
              <a:rPr lang="ru-RU" sz="3200" dirty="0" smtClean="0">
                <a:solidFill>
                  <a:srgbClr val="2D588B"/>
                </a:solidFill>
              </a:rPr>
              <a:t>универсален</a:t>
            </a:r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dirty="0" smtClean="0"/>
              <a:t>Все живые организмы (от бактерии до человека) используют единый генетический код</a:t>
            </a:r>
          </a:p>
          <a:p>
            <a:pPr marL="0" indent="0" algn="ctr">
              <a:buNone/>
            </a:pP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84311" y="195976"/>
            <a:ext cx="9718129" cy="57751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u="sng" dirty="0" smtClean="0">
                <a:solidFill>
                  <a:srgbClr val="2D588B"/>
                </a:solidFill>
              </a:rPr>
              <a:t>Свойства генетического кода</a:t>
            </a:r>
            <a:endParaRPr lang="ru-RU" u="sng" dirty="0">
              <a:solidFill>
                <a:srgbClr val="2D588B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5" y="1533336"/>
            <a:ext cx="7892016" cy="44334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46568" y="6150114"/>
            <a:ext cx="54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2D588B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17170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633" y="1029521"/>
            <a:ext cx="11742102" cy="5632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i="1" u="sng" dirty="0" smtClean="0"/>
              <a:t>1. Код </a:t>
            </a:r>
            <a:r>
              <a:rPr lang="ru-RU" sz="3200" i="1" u="sng" dirty="0" err="1"/>
              <a:t>триплетен</a:t>
            </a:r>
            <a:r>
              <a:rPr lang="ru-RU" sz="3200" i="1" u="sng" dirty="0"/>
              <a:t>.</a:t>
            </a:r>
            <a:r>
              <a:rPr lang="ru-RU" sz="3200" dirty="0"/>
              <a:t> Каждую аминокислоту кодируют три нуклеотида, расположенные подряд.</a:t>
            </a:r>
          </a:p>
          <a:p>
            <a:pPr marL="0" indent="0" algn="just">
              <a:buNone/>
            </a:pPr>
            <a:r>
              <a:rPr lang="ru-RU" sz="3200" i="1" dirty="0" smtClean="0"/>
              <a:t>2. </a:t>
            </a:r>
            <a:r>
              <a:rPr lang="ru-RU" sz="3200" i="1" u="sng" dirty="0" smtClean="0"/>
              <a:t>Код </a:t>
            </a:r>
            <a:r>
              <a:rPr lang="ru-RU" sz="3200" i="1" u="sng" dirty="0"/>
              <a:t>однозначен</a:t>
            </a:r>
            <a:r>
              <a:rPr lang="ru-RU" sz="3200" u="sng" dirty="0"/>
              <a:t>. </a:t>
            </a:r>
            <a:r>
              <a:rPr lang="ru-RU" sz="3200" dirty="0"/>
              <a:t>Каждый триплет соответствует только одной </a:t>
            </a:r>
            <a:r>
              <a:rPr lang="ru-RU" sz="3200" dirty="0" smtClean="0"/>
              <a:t>аминокислоте.</a:t>
            </a:r>
          </a:p>
          <a:p>
            <a:pPr marL="0" indent="0" algn="just">
              <a:buNone/>
            </a:pPr>
            <a:r>
              <a:rPr lang="ru-RU" sz="3200" i="1" u="sng" dirty="0" smtClean="0"/>
              <a:t>3. Код </a:t>
            </a:r>
            <a:r>
              <a:rPr lang="ru-RU" sz="3200" i="1" u="sng" dirty="0"/>
              <a:t>вырожден. </a:t>
            </a:r>
            <a:r>
              <a:rPr lang="ru-RU" sz="3200" dirty="0"/>
              <a:t>Одна аминокислота может кодироваться не одним, а несколькими триплетами.</a:t>
            </a:r>
          </a:p>
          <a:p>
            <a:pPr marL="0" indent="0" algn="just">
              <a:buNone/>
            </a:pPr>
            <a:r>
              <a:rPr lang="ru-RU" sz="3200" i="1" u="sng" dirty="0" smtClean="0"/>
              <a:t>4. Код </a:t>
            </a:r>
            <a:r>
              <a:rPr lang="ru-RU" sz="3200" i="1" u="sng" dirty="0"/>
              <a:t>не </a:t>
            </a:r>
            <a:r>
              <a:rPr lang="ru-RU" sz="3200" i="1" u="sng" dirty="0" smtClean="0"/>
              <a:t>прерывается. </a:t>
            </a:r>
            <a:r>
              <a:rPr lang="ru-RU" sz="3200" i="1" dirty="0"/>
              <a:t> </a:t>
            </a:r>
            <a:r>
              <a:rPr lang="ru-RU" sz="3200" dirty="0"/>
              <a:t>Каждый нуклеотид входит в состав только одного кодового триплета</a:t>
            </a:r>
            <a:r>
              <a:rPr lang="ru-RU" sz="3200" dirty="0" smtClean="0"/>
              <a:t>. </a:t>
            </a:r>
          </a:p>
          <a:p>
            <a:pPr marL="0" indent="0" algn="just">
              <a:buNone/>
            </a:pPr>
            <a:r>
              <a:rPr lang="ru-RU" sz="3200" u="sng" dirty="0" smtClean="0"/>
              <a:t>И не перекрывается</a:t>
            </a:r>
            <a:r>
              <a:rPr lang="ru-RU" sz="3200" dirty="0" smtClean="0"/>
              <a:t>. </a:t>
            </a:r>
            <a:r>
              <a:rPr lang="ru-RU" sz="3200" dirty="0"/>
              <a:t>Т</a:t>
            </a:r>
            <a:r>
              <a:rPr lang="ru-RU" sz="3200" dirty="0" smtClean="0"/>
              <a:t>риплет считывается сразу друг за другом.</a:t>
            </a:r>
            <a:endParaRPr lang="ru-RU" sz="3200" dirty="0"/>
          </a:p>
          <a:p>
            <a:pPr marL="0" indent="0" algn="just">
              <a:buNone/>
            </a:pPr>
            <a:r>
              <a:rPr lang="ru-RU" sz="3200" i="1" u="sng" dirty="0" smtClean="0"/>
              <a:t>5. Код </a:t>
            </a:r>
            <a:r>
              <a:rPr lang="ru-RU" sz="3200" i="1" u="sng" dirty="0"/>
              <a:t>универсален. </a:t>
            </a:r>
            <a:r>
              <a:rPr lang="ru-RU" sz="3200" dirty="0"/>
              <a:t>Все живые организмы (от бактерии до человека) используют единый генетический код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62424" y="0"/>
            <a:ext cx="10620311" cy="102952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400" u="sng" dirty="0" smtClean="0">
                <a:solidFill>
                  <a:srgbClr val="2D588B"/>
                </a:solidFill>
                <a:latin typeface="+mn-lt"/>
              </a:rPr>
              <a:t>Свойства генетического кода</a:t>
            </a:r>
            <a:endParaRPr lang="ru-RU" sz="3400" u="sng" dirty="0">
              <a:solidFill>
                <a:srgbClr val="2D588B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7998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8605" y="329053"/>
            <a:ext cx="10018713" cy="1227220"/>
          </a:xfrm>
        </p:spPr>
        <p:txBody>
          <a:bodyPr/>
          <a:lstStyle/>
          <a:p>
            <a:r>
              <a:rPr lang="ru-RU" dirty="0" smtClean="0">
                <a:solidFill>
                  <a:srgbClr val="2D588B"/>
                </a:solidFill>
              </a:rPr>
              <a:t>ПРОЦЕСС БИОСИНТЕЗА БЕЛКА </a:t>
            </a:r>
            <a:endParaRPr lang="ru-RU" dirty="0">
              <a:solidFill>
                <a:srgbClr val="2D588B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3443" y="1215190"/>
            <a:ext cx="2412014" cy="4477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78" b="87031" l="8772" r="894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9426" y="1347536"/>
            <a:ext cx="1811635" cy="4656221"/>
          </a:xfrm>
          <a:prstGeom prst="rect">
            <a:avLst/>
          </a:prstGeom>
        </p:spPr>
      </p:pic>
      <p:pic>
        <p:nvPicPr>
          <p:cNvPr id="4098" name="Picture 2" descr="Молекула белка картинки, стоковые фото Молекула белка | Depositphotos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614" b="85149" l="20333" r="79167">
                        <a14:foregroundMark x1="29667" y1="30198" x2="29667" y2="30198"/>
                        <a14:foregroundMark x1="60667" y1="22772" x2="60667" y2="227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46" t="9333" r="16432" b="5997"/>
          <a:stretch/>
        </p:blipFill>
        <p:spPr bwMode="auto">
          <a:xfrm>
            <a:off x="8361582" y="1816566"/>
            <a:ext cx="3945045" cy="341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38657" y="5343162"/>
            <a:ext cx="2755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ДНК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468531" y="5338391"/>
            <a:ext cx="2755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Р</a:t>
            </a:r>
            <a:r>
              <a:rPr lang="ru-RU" sz="3200" dirty="0" smtClean="0"/>
              <a:t>НК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9550640" y="5245764"/>
            <a:ext cx="2755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Белок</a:t>
            </a:r>
            <a:endParaRPr lang="ru-RU" sz="320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620849" y="3079886"/>
            <a:ext cx="1371600" cy="66173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31043" y="2574756"/>
            <a:ext cx="2836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2D588B"/>
                </a:solidFill>
              </a:rPr>
              <a:t>Транскрипция</a:t>
            </a:r>
            <a:endParaRPr lang="ru-RU" sz="3200" dirty="0">
              <a:solidFill>
                <a:srgbClr val="2D588B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6852162" y="3079886"/>
            <a:ext cx="1371600" cy="66173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437768" y="2557466"/>
            <a:ext cx="2836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2D588B"/>
                </a:solidFill>
              </a:rPr>
              <a:t>Трансляция</a:t>
            </a:r>
            <a:endParaRPr lang="ru-RU" sz="3200" dirty="0">
              <a:solidFill>
                <a:srgbClr val="2D58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15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/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042" y="866274"/>
            <a:ext cx="11586411" cy="175259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2D588B"/>
                </a:solidFill>
              </a:rPr>
              <a:t>Транскрипция </a:t>
            </a:r>
            <a:r>
              <a:rPr lang="ru-RU" b="1" dirty="0"/>
              <a:t>— </a:t>
            </a:r>
            <a:r>
              <a:rPr lang="ru-RU" dirty="0"/>
              <a:t> процесс синтеза РНК с использованием ДНК в качестве матрицы, происходящий во всех живых </a:t>
            </a:r>
            <a:r>
              <a:rPr lang="ru-RU" dirty="0" smtClean="0"/>
              <a:t>клетках</a:t>
            </a:r>
            <a:r>
              <a:rPr lang="ru-RU" dirty="0"/>
              <a:t>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007" y="2504525"/>
            <a:ext cx="8792210" cy="4160968"/>
          </a:xfrm>
        </p:spPr>
      </p:pic>
    </p:spTree>
    <p:extLst>
      <p:ext uri="{BB962C8B-B14F-4D97-AF65-F5344CB8AC3E}">
        <p14:creationId xmlns:p14="http://schemas.microsoft.com/office/powerpoint/2010/main" val="4151628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6670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2D588B"/>
                </a:solidFill>
              </a:rPr>
              <a:t>Трансляция</a:t>
            </a:r>
            <a:r>
              <a:rPr lang="ru-RU" b="1" dirty="0"/>
              <a:t> — это перевод последовательности нуклеотидов молекулы </a:t>
            </a:r>
            <a:r>
              <a:rPr lang="ru-RU" b="1" dirty="0" err="1"/>
              <a:t>иРНК</a:t>
            </a:r>
            <a:r>
              <a:rPr lang="ru-RU" b="1" dirty="0"/>
              <a:t> в последовательность аминокислот молекулы </a:t>
            </a:r>
            <a:r>
              <a:rPr lang="ru-RU" b="1" dirty="0" smtClean="0"/>
              <a:t>белка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758" y="2292267"/>
            <a:ext cx="6155140" cy="4103426"/>
          </a:xfrm>
        </p:spPr>
      </p:pic>
    </p:spTree>
    <p:extLst>
      <p:ext uri="{BB962C8B-B14F-4D97-AF65-F5344CB8AC3E}">
        <p14:creationId xmlns:p14="http://schemas.microsoft.com/office/powerpoint/2010/main" val="2859080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116915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2D588B"/>
                </a:solidFill>
              </a:rPr>
              <a:t>Задача</a:t>
            </a:r>
            <a:endParaRPr lang="ru-RU" dirty="0">
              <a:solidFill>
                <a:srgbClr val="2D588B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4525" y="1305635"/>
            <a:ext cx="10822675" cy="36485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Участок </a:t>
            </a:r>
            <a:r>
              <a:rPr lang="ru-RU" sz="3200" dirty="0"/>
              <a:t>молекулы ДНК, кодирующий часть полипептида, имеет следующее строение:</a:t>
            </a:r>
          </a:p>
          <a:p>
            <a:pPr marL="0" indent="0" algn="ctr">
              <a:buNone/>
            </a:pPr>
            <a:r>
              <a:rPr lang="ru-RU" sz="3200" dirty="0"/>
              <a:t>– А – Ц – Ц – А – Т – А – Г – Т – Ц – Ц – А – А – Г – Г – А –</a:t>
            </a:r>
          </a:p>
          <a:p>
            <a:pPr marL="0" indent="0" algn="ctr">
              <a:buNone/>
            </a:pPr>
            <a:r>
              <a:rPr lang="ru-RU" sz="3200" dirty="0"/>
              <a:t>Определите последовательность аминокислот в </a:t>
            </a:r>
            <a:r>
              <a:rPr lang="ru-RU" sz="3200" dirty="0" smtClean="0"/>
              <a:t>полипептиде</a:t>
            </a:r>
            <a:endParaRPr lang="ru-RU" sz="3200" dirty="0"/>
          </a:p>
          <a:p>
            <a:pPr marL="0" indent="0" algn="ctr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3666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733" y="1266855"/>
            <a:ext cx="11236657" cy="473008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2D588B"/>
                </a:solidFill>
                <a:latin typeface="+mj-lt"/>
              </a:rPr>
              <a:t>Цель урока</a:t>
            </a:r>
          </a:p>
          <a:p>
            <a:pPr marL="0" indent="0" algn="ctr">
              <a:buNone/>
            </a:pPr>
            <a:r>
              <a:rPr lang="ru-RU" sz="3200" dirty="0">
                <a:latin typeface="+mj-lt"/>
              </a:rPr>
              <a:t>Р</a:t>
            </a:r>
            <a:r>
              <a:rPr lang="ru-RU" sz="3200" dirty="0" smtClean="0">
                <a:latin typeface="+mj-lt"/>
              </a:rPr>
              <a:t>аскрыть </a:t>
            </a:r>
            <a:r>
              <a:rPr lang="ru-RU" sz="3200" dirty="0">
                <a:latin typeface="+mj-lt"/>
              </a:rPr>
              <a:t>сущность одного из важнейших процессов жизнедеятельности клетки – биосинтеза </a:t>
            </a:r>
            <a:r>
              <a:rPr lang="ru-RU" sz="3200" dirty="0" smtClean="0">
                <a:latin typeface="+mj-lt"/>
              </a:rPr>
              <a:t>белка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2D588B"/>
                </a:solidFill>
                <a:latin typeface="+mj-lt"/>
              </a:rPr>
              <a:t>Задачи</a:t>
            </a:r>
          </a:p>
          <a:p>
            <a:pPr marL="0" indent="0" algn="ctr">
              <a:buNone/>
            </a:pPr>
            <a:r>
              <a:rPr lang="ru-RU" sz="3200" dirty="0" smtClean="0">
                <a:latin typeface="+mj-lt"/>
              </a:rPr>
              <a:t>Выявить роль ДНК в биосинтезе белков</a:t>
            </a:r>
          </a:p>
          <a:p>
            <a:pPr marL="0" indent="0" algn="ctr">
              <a:buNone/>
            </a:pPr>
            <a:r>
              <a:rPr lang="ru-RU" sz="3200" dirty="0" smtClean="0">
                <a:latin typeface="+mj-lt"/>
              </a:rPr>
              <a:t>Ознакомиться </a:t>
            </a:r>
            <a:r>
              <a:rPr lang="ru-RU" sz="3200" dirty="0">
                <a:latin typeface="+mj-lt"/>
              </a:rPr>
              <a:t>с понятиями ген, кодон, триплет, генетический код;</a:t>
            </a:r>
          </a:p>
          <a:p>
            <a:pPr marL="0" indent="0" algn="ctr">
              <a:buNone/>
            </a:pPr>
            <a:r>
              <a:rPr lang="ru-RU" sz="3200" dirty="0">
                <a:latin typeface="+mj-lt"/>
              </a:rPr>
              <a:t>Р</a:t>
            </a:r>
            <a:r>
              <a:rPr lang="ru-RU" sz="3200" dirty="0" smtClean="0">
                <a:latin typeface="+mj-lt"/>
              </a:rPr>
              <a:t>азобрать </a:t>
            </a:r>
            <a:r>
              <a:rPr lang="ru-RU" sz="3200" dirty="0">
                <a:latin typeface="+mj-lt"/>
              </a:rPr>
              <a:t>этапы биосинтеза белка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698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93" y="-199107"/>
            <a:ext cx="8350391" cy="1373873"/>
          </a:xfrm>
        </p:spPr>
        <p:txBody>
          <a:bodyPr/>
          <a:lstStyle/>
          <a:p>
            <a:r>
              <a:rPr lang="ru-RU" dirty="0" smtClean="0">
                <a:solidFill>
                  <a:srgbClr val="2D588B"/>
                </a:solidFill>
              </a:rPr>
              <a:t>Решение задачи</a:t>
            </a:r>
            <a:endParaRPr lang="ru-RU" dirty="0">
              <a:solidFill>
                <a:srgbClr val="2D588B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5969" y="655761"/>
            <a:ext cx="6769289" cy="3924870"/>
          </a:xfrm>
        </p:spPr>
        <p:txBody>
          <a:bodyPr/>
          <a:lstStyle/>
          <a:p>
            <a:pPr marL="0" indent="0">
              <a:buNone/>
            </a:pPr>
            <a:r>
              <a:rPr lang="ru-RU" sz="3200" u="sng" dirty="0"/>
              <a:t>Р е ш е н и </a:t>
            </a:r>
            <a:r>
              <a:rPr lang="ru-RU" sz="3200" u="sng" dirty="0" smtClean="0"/>
              <a:t>е:</a:t>
            </a:r>
          </a:p>
          <a:p>
            <a:pPr marL="0" indent="0">
              <a:buNone/>
            </a:pPr>
            <a:r>
              <a:rPr lang="ru-RU" sz="3200" dirty="0" smtClean="0"/>
              <a:t>1. Зная </a:t>
            </a:r>
            <a:r>
              <a:rPr lang="ru-RU" sz="3200" dirty="0"/>
              <a:t>кодирующую цепь ДНК, по принципу </a:t>
            </a:r>
            <a:r>
              <a:rPr lang="ru-RU" sz="3200" dirty="0" err="1"/>
              <a:t>комплементарности</a:t>
            </a:r>
            <a:r>
              <a:rPr lang="ru-RU" sz="3200" dirty="0"/>
              <a:t> построим участок и-РНК</a:t>
            </a:r>
            <a:r>
              <a:rPr lang="ru-RU" sz="3200" dirty="0" smtClean="0"/>
              <a:t>:</a:t>
            </a:r>
          </a:p>
          <a:p>
            <a:pPr marL="0" indent="0">
              <a:buNone/>
            </a:pPr>
            <a:endParaRPr lang="ru-RU" sz="3200" dirty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8293"/>
            <a:ext cx="5281684" cy="27683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75964" y="4042022"/>
            <a:ext cx="9225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 </a:t>
            </a:r>
            <a:r>
              <a:rPr lang="ru-RU" sz="3200" b="1" dirty="0" smtClean="0"/>
              <a:t> </a:t>
            </a:r>
            <a:r>
              <a:rPr lang="ru-RU" sz="3200" b="1" u="sng" dirty="0" smtClean="0"/>
              <a:t>ДНК</a:t>
            </a:r>
            <a:r>
              <a:rPr lang="ru-RU" sz="3200" dirty="0"/>
              <a:t>: –</a:t>
            </a:r>
            <a:r>
              <a:rPr lang="ru-RU" sz="3200" dirty="0" smtClean="0"/>
              <a:t>А–Ц–Ц–А–Т–А–Г–Т–Ц–Ц–А–А–Г–Г–А–</a:t>
            </a:r>
          </a:p>
          <a:p>
            <a:r>
              <a:rPr lang="ru-RU" sz="3200" b="1" u="sng" dirty="0" smtClean="0"/>
              <a:t>и-РНК</a:t>
            </a:r>
            <a:r>
              <a:rPr lang="ru-RU" sz="3200" dirty="0"/>
              <a:t>: –У–Г–Г–У–А–У–Ц–А–Г–Г–У–У–Ц–Ц–У</a:t>
            </a:r>
            <a:r>
              <a:rPr lang="ru-RU" sz="3200" dirty="0" smtClean="0"/>
              <a:t>–</a:t>
            </a:r>
            <a:endParaRPr lang="ru-RU" sz="32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28610"/>
            <a:ext cx="1752600" cy="18573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b="12527"/>
          <a:stretch/>
        </p:blipFill>
        <p:spPr>
          <a:xfrm>
            <a:off x="1821691" y="3707287"/>
            <a:ext cx="1695450" cy="187464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3728610"/>
            <a:ext cx="1752600" cy="18533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833632" y="3728610"/>
            <a:ext cx="1752600" cy="18533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Соединительная линия уступом 29"/>
          <p:cNvCxnSpPr/>
          <p:nvPr/>
        </p:nvCxnSpPr>
        <p:spPr>
          <a:xfrm rot="10800000" flipV="1">
            <a:off x="3598174" y="1813275"/>
            <a:ext cx="7401923" cy="2009436"/>
          </a:xfrm>
          <a:prstGeom prst="bentConnector3">
            <a:avLst>
              <a:gd name="adj1" fmla="val -6236"/>
            </a:avLst>
          </a:prstGeom>
          <a:ln w="19050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0044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7497" y="-10805"/>
            <a:ext cx="8350391" cy="809767"/>
          </a:xfrm>
        </p:spPr>
        <p:txBody>
          <a:bodyPr/>
          <a:lstStyle/>
          <a:p>
            <a:r>
              <a:rPr lang="ru-RU" dirty="0" smtClean="0">
                <a:solidFill>
                  <a:srgbClr val="2D588B"/>
                </a:solidFill>
              </a:rPr>
              <a:t>Решение задачи</a:t>
            </a:r>
            <a:endParaRPr lang="ru-RU" dirty="0">
              <a:solidFill>
                <a:srgbClr val="2D588B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44379" y="751191"/>
            <a:ext cx="12353441" cy="23592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2. Используя таблицу генетического кода, определяем последовательность аминокислот в </a:t>
            </a:r>
            <a:r>
              <a:rPr lang="ru-RU" sz="3200" dirty="0" smtClean="0"/>
              <a:t>полипептиде</a:t>
            </a:r>
          </a:p>
          <a:p>
            <a:pPr marL="0" indent="0" algn="ctr">
              <a:buNone/>
            </a:pPr>
            <a:r>
              <a:rPr lang="ru-RU" sz="3200" b="1" u="sng" dirty="0" smtClean="0"/>
              <a:t>и-РНК</a:t>
            </a:r>
            <a:r>
              <a:rPr lang="ru-RU" sz="3200" dirty="0"/>
              <a:t>: –У–Г–Г–У–А–У–Ц–А–Г–Г–У–У–Ц–Ц–У</a:t>
            </a:r>
            <a:r>
              <a:rPr lang="ru-RU" sz="3200" dirty="0" smtClean="0"/>
              <a:t>–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94" y="2484603"/>
            <a:ext cx="7424382" cy="43733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48418" y="1828800"/>
            <a:ext cx="1132764" cy="46402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48418" y="1801505"/>
            <a:ext cx="368489" cy="49131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5400000">
            <a:off x="2638853" y="2498535"/>
            <a:ext cx="1409698" cy="409433"/>
          </a:xfrm>
          <a:prstGeom prst="bentConnector3">
            <a:avLst>
              <a:gd name="adj1" fmla="val 2562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916907" y="1801505"/>
            <a:ext cx="368489" cy="49131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4111388" y="2320119"/>
            <a:ext cx="1197591" cy="383132"/>
          </a:xfrm>
          <a:prstGeom prst="bentConnector3">
            <a:avLst>
              <a:gd name="adj1" fmla="val 997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2975213" y="3408101"/>
            <a:ext cx="341193" cy="48875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836090" y="2868800"/>
            <a:ext cx="352568" cy="436016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312693" y="1804774"/>
            <a:ext cx="368489" cy="49131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Соединительная линия уступом 23"/>
          <p:cNvCxnSpPr/>
          <p:nvPr/>
        </p:nvCxnSpPr>
        <p:spPr>
          <a:xfrm>
            <a:off x="4681181" y="1827451"/>
            <a:ext cx="4694831" cy="876865"/>
          </a:xfrm>
          <a:prstGeom prst="bentConnector3">
            <a:avLst>
              <a:gd name="adj1" fmla="val 99709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9085999" y="3835869"/>
            <a:ext cx="290013" cy="42109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3254993" y="3835869"/>
            <a:ext cx="4258101" cy="5119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8012374" y="3223641"/>
            <a:ext cx="9100" cy="58731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8188658" y="4026440"/>
            <a:ext cx="897341" cy="1997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7680281" y="3768203"/>
            <a:ext cx="730154" cy="488759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9991300" y="2511685"/>
            <a:ext cx="221776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/>
              <a:t>УГГ – триптофан</a:t>
            </a:r>
          </a:p>
          <a:p>
            <a:r>
              <a:rPr lang="ru-RU" sz="3000" dirty="0"/>
              <a:t>УАУ – тирозин</a:t>
            </a:r>
          </a:p>
          <a:p>
            <a:r>
              <a:rPr lang="ru-RU" sz="3000" dirty="0"/>
              <a:t>ЦАГ – </a:t>
            </a:r>
            <a:r>
              <a:rPr lang="ru-RU" sz="3000" dirty="0" err="1"/>
              <a:t>глутамин</a:t>
            </a:r>
            <a:endParaRPr lang="ru-RU" sz="3000" dirty="0"/>
          </a:p>
          <a:p>
            <a:r>
              <a:rPr lang="ru-RU" sz="3000" dirty="0"/>
              <a:t>ГУУ – </a:t>
            </a:r>
            <a:r>
              <a:rPr lang="ru-RU" sz="3000" dirty="0" err="1"/>
              <a:t>валин</a:t>
            </a:r>
            <a:endParaRPr lang="ru-RU" sz="3000" dirty="0"/>
          </a:p>
          <a:p>
            <a:r>
              <a:rPr lang="ru-RU" sz="3000" dirty="0"/>
              <a:t>ЦЦУ – </a:t>
            </a:r>
            <a:r>
              <a:rPr lang="ru-RU" sz="3000" dirty="0" err="1"/>
              <a:t>пролин</a:t>
            </a:r>
            <a:endParaRPr lang="ru-RU" sz="3000" dirty="0"/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449616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21" grpId="0" animBg="1"/>
      <p:bldP spid="22" grpId="0" animBg="1"/>
      <p:bldP spid="23" grpId="0" animBg="1"/>
      <p:bldP spid="29" grpId="0" animBg="1"/>
      <p:bldP spid="37" grpId="0" animBg="1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7797" y="0"/>
            <a:ext cx="8410316" cy="979227"/>
          </a:xfrm>
        </p:spPr>
        <p:txBody>
          <a:bodyPr/>
          <a:lstStyle/>
          <a:p>
            <a:r>
              <a:rPr lang="ru-RU" dirty="0" smtClean="0">
                <a:solidFill>
                  <a:srgbClr val="2D588B"/>
                </a:solidFill>
              </a:rPr>
              <a:t>Задание к уроку</a:t>
            </a:r>
            <a:endParaRPr lang="ru-RU" dirty="0">
              <a:solidFill>
                <a:srgbClr val="2D588B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8083" y="928048"/>
            <a:ext cx="5110725" cy="535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В процессе трансляции участвовало 15 молекул т-РНК. Определите число  аминокислот, </a:t>
            </a:r>
            <a:r>
              <a:rPr lang="ru-RU" sz="3200" dirty="0" smtClean="0"/>
              <a:t>входящих </a:t>
            </a:r>
            <a:r>
              <a:rPr lang="ru-RU" sz="3200" dirty="0"/>
              <a:t>в состав синтезируемого белка, а также число триплетов и нуклеотидов в гене, который кодирует этот белок.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75" y="1375580"/>
            <a:ext cx="6510508" cy="501612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82860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654" y="223256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Благодарю за внимание!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2773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жизнь?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i="1" dirty="0" smtClean="0"/>
              <a:t>«</a:t>
            </a:r>
            <a:r>
              <a:rPr lang="ru-RU" sz="3200" i="1" dirty="0" smtClean="0">
                <a:effectLst>
                  <a:outerShdw blurRad="50800" dist="50800" dir="5400000" algn="ctr" rotWithShape="0">
                    <a:srgbClr val="2D588B">
                      <a:alpha val="50000"/>
                    </a:srgbClr>
                  </a:outerShdw>
                </a:effectLst>
              </a:rPr>
              <a:t>Жизнь есть способ существования белковых тел</a:t>
            </a:r>
            <a:r>
              <a:rPr lang="ru-RU" sz="3200" i="1" dirty="0" smtClean="0"/>
              <a:t>, существенным моментом которого является постоянный обмен веществ с окружающей их внешней природой, при чём с прекращением этого обмена веществ прекращается и сама жизнь, что приводит к разложению белка.»</a:t>
            </a:r>
          </a:p>
          <a:p>
            <a:pPr marL="0" indent="0" algn="r">
              <a:buNone/>
            </a:pPr>
            <a:r>
              <a:rPr lang="ru-RU" sz="3200" i="1" dirty="0" smtClean="0"/>
              <a:t>(</a:t>
            </a:r>
            <a:r>
              <a:rPr lang="ru-RU" sz="3200" i="1" dirty="0" err="1" smtClean="0"/>
              <a:t>Ф.Энгельс</a:t>
            </a:r>
            <a:r>
              <a:rPr lang="ru-RU" sz="3200" i="1" dirty="0" smtClean="0"/>
              <a:t>)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1148415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2479112"/>
            <a:ext cx="11353800" cy="1325563"/>
          </a:xfrm>
        </p:spPr>
        <p:txBody>
          <a:bodyPr>
            <a:noAutofit/>
          </a:bodyPr>
          <a:lstStyle/>
          <a:p>
            <a:pPr algn="just"/>
            <a:r>
              <a:rPr lang="ru-RU" sz="4600" b="1" u="sng" dirty="0" smtClean="0">
                <a:solidFill>
                  <a:srgbClr val="2D588B"/>
                </a:solidFill>
              </a:rPr>
              <a:t>Белки</a:t>
            </a:r>
            <a:r>
              <a:rPr lang="ru-RU" sz="4600" dirty="0" smtClean="0"/>
              <a:t> —  это сложные высокомолекулярные органические вещества,  биополимеры, мономерами которых являются 20 аминокислот </a:t>
            </a:r>
            <a:br>
              <a:rPr lang="ru-RU" sz="4600" dirty="0" smtClean="0"/>
            </a:br>
            <a:endParaRPr lang="ru-RU" sz="4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3598613"/>
            <a:ext cx="10515600" cy="25783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822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2D588B"/>
                </a:solidFill>
              </a:rPr>
              <a:t>Структурная организация белка</a:t>
            </a:r>
            <a:endParaRPr lang="ru-RU" dirty="0">
              <a:solidFill>
                <a:srgbClr val="2D588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71" y="1467989"/>
            <a:ext cx="2876550" cy="4772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473" y="1568001"/>
            <a:ext cx="2943225" cy="4572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6040" y="1622201"/>
            <a:ext cx="3095625" cy="46863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2050" y="1690688"/>
            <a:ext cx="34099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80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7120" y="2355224"/>
            <a:ext cx="6854880" cy="2147552"/>
          </a:xfrm>
        </p:spPr>
        <p:txBody>
          <a:bodyPr>
            <a:noAutofit/>
          </a:bodyPr>
          <a:lstStyle/>
          <a:p>
            <a:pPr algn="just"/>
            <a:r>
              <a:rPr lang="ru-RU" i="1" u="sng" dirty="0">
                <a:solidFill>
                  <a:srgbClr val="2D588B"/>
                </a:solidFill>
              </a:rPr>
              <a:t>Биосинтез белка </a:t>
            </a:r>
            <a:r>
              <a:rPr lang="ru-RU" sz="4000" dirty="0"/>
              <a:t>— это один из видов пластического обмена, в ходе которого наследственная информация, закодированная в генах ДНК, реализуется в определённую последовательность аминокислот в белковых </a:t>
            </a:r>
            <a:r>
              <a:rPr lang="ru-RU" sz="4000" dirty="0" smtClean="0"/>
              <a:t>молекулах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Структуру белка расшифровали и превратили в музыку - Музыка Первог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37" b="98148" l="17604" r="77292">
                        <a14:foregroundMark x1="52917" y1="35370" x2="52917" y2="35370"/>
                        <a14:foregroundMark x1="62708" y1="39259" x2="62708" y2="39259"/>
                        <a14:foregroundMark x1="71250" y1="52407" x2="71250" y2="52407"/>
                        <a14:foregroundMark x1="43125" y1="64074" x2="43125" y2="64074"/>
                        <a14:foregroundMark x1="50833" y1="3519" x2="50833" y2="3519"/>
                        <a14:foregroundMark x1="49688" y1="2407" x2="49688" y2="2407"/>
                        <a14:foregroundMark x1="49063" y1="16296" x2="49063" y2="16296"/>
                        <a14:foregroundMark x1="40729" y1="4444" x2="40729" y2="4444"/>
                        <a14:foregroundMark x1="25104" y1="23519" x2="25104" y2="23519"/>
                        <a14:foregroundMark x1="49271" y1="13704" x2="49271" y2="13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31" r="19167"/>
          <a:stretch/>
        </p:blipFill>
        <p:spPr bwMode="auto">
          <a:xfrm>
            <a:off x="218940" y="463640"/>
            <a:ext cx="5512160" cy="59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570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3666" y="1163087"/>
            <a:ext cx="5089345" cy="415665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2D588B"/>
                </a:solidFill>
              </a:rPr>
              <a:t>Ген </a:t>
            </a:r>
            <a:r>
              <a:rPr lang="ru-RU" b="1" dirty="0"/>
              <a:t>— это участок ДНК, в котором содержится информация о первичной структуре одного </a:t>
            </a:r>
            <a:r>
              <a:rPr lang="ru-RU" b="1" dirty="0" smtClean="0"/>
              <a:t>белка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Мифы о №1 ГМО (Генномодифицированные организмы) - @actionprinciple -  GoldVoice.cl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7" y="866274"/>
            <a:ext cx="6161808" cy="53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770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Биологические термины. Значение слов &amp;quot;дезоксирибонуклеиновая кислота (ДНК)&amp;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98"/>
          <a:stretch/>
        </p:blipFill>
        <p:spPr bwMode="auto">
          <a:xfrm>
            <a:off x="1741605" y="157476"/>
            <a:ext cx="8458180" cy="479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186410" y="157477"/>
            <a:ext cx="360609" cy="92434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585656" y="457201"/>
            <a:ext cx="1892967" cy="360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845126" y="157477"/>
            <a:ext cx="3289027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Триплет</a:t>
            </a:r>
            <a:r>
              <a:rPr lang="ru-RU" sz="4000" dirty="0" smtClean="0"/>
              <a:t> - </a:t>
            </a:r>
          </a:p>
          <a:p>
            <a:pPr algn="ctr"/>
            <a:r>
              <a:rPr lang="ru-RU" sz="3200" dirty="0"/>
              <a:t>комбинация из трёх последовательно расположенных нуклеотидов в молекуле нуклеиновой </a:t>
            </a:r>
            <a:r>
              <a:rPr lang="ru-RU" sz="3200" dirty="0" smtClean="0"/>
              <a:t>кислоты</a:t>
            </a:r>
            <a:endParaRPr lang="ru-RU" sz="3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09859" y="157477"/>
            <a:ext cx="2409789" cy="2395222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263681" y="2251119"/>
            <a:ext cx="270458" cy="37456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276561" y="3514857"/>
            <a:ext cx="270458" cy="37456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93666" y="4614682"/>
            <a:ext cx="270458" cy="37456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09859" y="2818962"/>
            <a:ext cx="2840271" cy="2222599"/>
          </a:xfrm>
          <a:prstGeom prst="roundRect">
            <a:avLst>
              <a:gd name="adj" fmla="val 9222"/>
            </a:avLst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18256" y="3782720"/>
            <a:ext cx="344252" cy="390035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72698" y="1823721"/>
            <a:ext cx="346287" cy="310414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919429" y="742252"/>
            <a:ext cx="344252" cy="365107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051103" y="157477"/>
            <a:ext cx="2183487" cy="2093642"/>
          </a:xfrm>
          <a:prstGeom prst="roundRect">
            <a:avLst>
              <a:gd name="adj" fmla="val 18468"/>
            </a:avLst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916576" y="2288679"/>
            <a:ext cx="359985" cy="336999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447210" y="2517280"/>
            <a:ext cx="359985" cy="336999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810389" y="4623689"/>
            <a:ext cx="359985" cy="336999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203177" y="2288679"/>
            <a:ext cx="1933046" cy="2363563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18985" y="3310684"/>
            <a:ext cx="355337" cy="31955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973062" y="1788692"/>
            <a:ext cx="355337" cy="31955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945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6" grpId="0" animBg="1"/>
      <p:bldP spid="17" grpId="0" animBg="1"/>
      <p:bldP spid="15" grpId="0" animBg="1"/>
      <p:bldP spid="19" grpId="0" animBg="1"/>
      <p:bldP spid="20" grpId="0" animBg="1"/>
      <p:bldP spid="21" grpId="0" animBg="1"/>
      <p:bldP spid="18" grpId="0" animBg="1"/>
      <p:bldP spid="23" grpId="0" animBg="1"/>
      <p:bldP spid="24" grpId="0" animBg="1"/>
      <p:bldP spid="25" grpId="0" animBg="1"/>
      <p:bldP spid="22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4094" y="1486603"/>
            <a:ext cx="6678360" cy="3587613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>
                <a:solidFill>
                  <a:srgbClr val="2D588B"/>
                </a:solidFill>
              </a:rPr>
              <a:t>Генетический код</a:t>
            </a:r>
            <a:r>
              <a:rPr lang="ru-RU" b="1" dirty="0"/>
              <a:t> — это система записи генетической информации о последовательности расположения аминокислот в белках в виде последовательности нуклеотидов в ДНК или </a:t>
            </a:r>
            <a:r>
              <a:rPr lang="ru-RU" b="1" dirty="0" smtClean="0"/>
              <a:t>РНК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Генетический код — Википед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6" r="3642"/>
          <a:stretch/>
        </p:blipFill>
        <p:spPr bwMode="auto">
          <a:xfrm>
            <a:off x="192504" y="938463"/>
            <a:ext cx="4908885" cy="413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492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1616</TotalTime>
  <Words>387</Words>
  <Application>Microsoft Office PowerPoint</Application>
  <PresentationFormat>Широкоэкранный</PresentationFormat>
  <Paragraphs>90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 Презентация к уроку по учебному предмету «Биология» в 9 классе на тему «Биосинтез белка Генетический код»</vt:lpstr>
      <vt:lpstr>Презентация PowerPoint</vt:lpstr>
      <vt:lpstr>Что такое жизнь?</vt:lpstr>
      <vt:lpstr>Белки —  это сложные высокомолекулярные органические вещества,  биополимеры, мономерами которых являются 20 аминокислот  </vt:lpstr>
      <vt:lpstr>Структурная организация белка</vt:lpstr>
      <vt:lpstr>Биосинтез белка — это один из видов пластического обмена, в ходе которого наследственная информация, закодированная в генах ДНК, реализуется в определённую последовательность аминокислот в белковых молекулах</vt:lpstr>
      <vt:lpstr>Ген — это участок ДНК, в котором содержится информация о первичной структуре одного белка</vt:lpstr>
      <vt:lpstr>Презентация PowerPoint</vt:lpstr>
      <vt:lpstr>Генетический код — это система записи генетической информации о последовательности расположения аминокислот в белках в виде последовательности нуклеотидов в ДНК или РНК </vt:lpstr>
      <vt:lpstr>Свойства генетического кода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ПРОЦЕСС БИОСИНТЕЗА БЕЛКА </vt:lpstr>
      <vt:lpstr>Транскрипция —  процесс синтеза РНК с использованием ДНК в качестве матрицы, происходящий во всех живых клетках </vt:lpstr>
      <vt:lpstr>Трансляция — это перевод последовательности нуклеотидов молекулы иРНК в последовательность аминокислот молекулы белка</vt:lpstr>
      <vt:lpstr>Задача</vt:lpstr>
      <vt:lpstr>Решение задачи</vt:lpstr>
      <vt:lpstr>Решение задачи</vt:lpstr>
      <vt:lpstr>Задание к уроку</vt:lpstr>
      <vt:lpstr>Благодарю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Биосинтез белка Генетический код</dc:title>
  <dc:creator>Мария Гильнич</dc:creator>
  <cp:lastModifiedBy>Мария Гильнич</cp:lastModifiedBy>
  <cp:revision>57</cp:revision>
  <dcterms:created xsi:type="dcterms:W3CDTF">2021-09-14T19:36:05Z</dcterms:created>
  <dcterms:modified xsi:type="dcterms:W3CDTF">2021-10-08T16:37:02Z</dcterms:modified>
</cp:coreProperties>
</file>