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224" y="3646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Муниципальное бюджетное общеобразовательное учреждение гимназия № 33 города Краснодар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619672" y="3140968"/>
            <a:ext cx="6400800" cy="2304256"/>
          </a:xfrm>
        </p:spPr>
        <p:txBody>
          <a:bodyPr>
            <a:normAutofit fontScale="77500" lnSpcReduction="20000"/>
          </a:bodyPr>
          <a:lstStyle/>
          <a:p>
            <a:pPr marL="45720" indent="0" algn="r">
              <a:buNone/>
            </a:pPr>
            <a:r>
              <a:rPr lang="ru-RU" sz="4000" b="1" dirty="0" smtClean="0"/>
              <a:t>Урок химии в 9 классе по теме</a:t>
            </a:r>
          </a:p>
          <a:p>
            <a:pPr marL="45720" indent="0" algn="r">
              <a:buNone/>
            </a:pPr>
            <a:r>
              <a:rPr lang="ru-RU" sz="4000" b="1" dirty="0" smtClean="0"/>
              <a:t> ЖЕЛЕЗО</a:t>
            </a:r>
          </a:p>
          <a:p>
            <a:pPr marL="45720" indent="0" algn="r">
              <a:buNone/>
            </a:pPr>
            <a:r>
              <a:rPr lang="ru-RU" dirty="0" smtClean="0"/>
              <a:t>составила:</a:t>
            </a:r>
          </a:p>
          <a:p>
            <a:pPr marL="45720" indent="0" algn="r">
              <a:buNone/>
            </a:pPr>
            <a:r>
              <a:rPr lang="ru-RU" dirty="0" smtClean="0"/>
              <a:t> учитель химии </a:t>
            </a:r>
          </a:p>
          <a:p>
            <a:pPr marL="45720" indent="0" algn="r">
              <a:buNone/>
            </a:pPr>
            <a:r>
              <a:rPr lang="ru-RU" dirty="0" smtClean="0"/>
              <a:t>Шакирова И.Ф.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100000" l="1905" r="987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224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" b="98051" l="1750" r="9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824984"/>
            <a:ext cx="24384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</a:p>
          <a:p>
            <a:r>
              <a:rPr lang="ru-RU" dirty="0" smtClean="0"/>
              <a:t>Параграфы 48,49, упр.69-70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3734089" cy="2567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05" y="1124744"/>
            <a:ext cx="2926080" cy="1950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92096"/>
            <a:ext cx="3048000" cy="22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5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План:</a:t>
            </a:r>
          </a:p>
          <a:p>
            <a:r>
              <a:rPr lang="ru-RU" dirty="0" smtClean="0"/>
              <a:t>1.Нахождение в природе</a:t>
            </a:r>
          </a:p>
          <a:p>
            <a:r>
              <a:rPr lang="ru-RU" dirty="0" smtClean="0"/>
              <a:t>2.Физические свойства простого вещества</a:t>
            </a:r>
          </a:p>
          <a:p>
            <a:r>
              <a:rPr lang="ru-RU" dirty="0" smtClean="0"/>
              <a:t>3.Биологическая роль железа</a:t>
            </a:r>
          </a:p>
          <a:p>
            <a:r>
              <a:rPr lang="ru-RU" dirty="0" smtClean="0"/>
              <a:t>4. Применение железа</a:t>
            </a:r>
          </a:p>
          <a:p>
            <a:r>
              <a:rPr lang="ru-RU" dirty="0" smtClean="0"/>
              <a:t>5. Химические свойства</a:t>
            </a:r>
          </a:p>
          <a:p>
            <a:r>
              <a:rPr lang="ru-RU" dirty="0" smtClean="0"/>
              <a:t>6. Получение (доменный процесс)</a:t>
            </a:r>
          </a:p>
          <a:p>
            <a:r>
              <a:rPr lang="ru-RU" dirty="0" smtClean="0"/>
              <a:t>7.Рефлексия</a:t>
            </a:r>
          </a:p>
          <a:p>
            <a:r>
              <a:rPr lang="ru-RU" dirty="0" smtClean="0"/>
              <a:t>8.Домашнее задание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25055"/>
            <a:ext cx="2880320" cy="31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6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природе: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908720"/>
            <a:ext cx="6400800" cy="3474720"/>
          </a:xfrm>
        </p:spPr>
        <p:txBody>
          <a:bodyPr/>
          <a:lstStyle/>
          <a:p>
            <a:r>
              <a:rPr lang="en-US" dirty="0" smtClean="0"/>
              <a:t>Fe3O4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магнетит (магнитный железняк)</a:t>
            </a:r>
          </a:p>
          <a:p>
            <a:r>
              <a:rPr lang="en-US" dirty="0" smtClean="0"/>
              <a:t>Fe2O3 – </a:t>
            </a:r>
            <a:r>
              <a:rPr lang="ru-RU" dirty="0" smtClean="0"/>
              <a:t>гематит</a:t>
            </a:r>
          </a:p>
          <a:p>
            <a:r>
              <a:rPr lang="en-US" dirty="0" smtClean="0"/>
              <a:t>FeCO3 – </a:t>
            </a:r>
            <a:r>
              <a:rPr lang="ru-RU" dirty="0" smtClean="0"/>
              <a:t>сидерит</a:t>
            </a:r>
          </a:p>
          <a:p>
            <a:r>
              <a:rPr lang="en-US" dirty="0" smtClean="0"/>
              <a:t>FeS2</a:t>
            </a:r>
            <a:r>
              <a:rPr lang="ru-RU" dirty="0" smtClean="0"/>
              <a:t>- пирит</a:t>
            </a:r>
          </a:p>
          <a:p>
            <a:r>
              <a:rPr lang="ru-RU" dirty="0" smtClean="0"/>
              <a:t>на месте по распространенности в земной коре – 8%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3" y="4293096"/>
            <a:ext cx="2681287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4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 smtClean="0"/>
              <a:t>Физические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6400800" cy="3475037"/>
          </a:xfrm>
        </p:spPr>
        <p:txBody>
          <a:bodyPr/>
          <a:lstStyle/>
          <a:p>
            <a:r>
              <a:rPr lang="ru-RU" dirty="0" smtClean="0"/>
              <a:t>Плотность – 7,87г/см3</a:t>
            </a:r>
          </a:p>
          <a:p>
            <a:r>
              <a:rPr lang="ru-RU" dirty="0" smtClean="0"/>
              <a:t>Т плавления= 1539 С</a:t>
            </a:r>
          </a:p>
          <a:p>
            <a:r>
              <a:rPr lang="ru-RU" dirty="0" smtClean="0"/>
              <a:t>Серебристо-серый</a:t>
            </a:r>
          </a:p>
          <a:p>
            <a:r>
              <a:rPr lang="ru-RU" dirty="0" smtClean="0"/>
              <a:t>Пластичный</a:t>
            </a:r>
          </a:p>
          <a:p>
            <a:r>
              <a:rPr lang="ru-RU" dirty="0" smtClean="0"/>
              <a:t>Электропроводный</a:t>
            </a:r>
          </a:p>
          <a:p>
            <a:r>
              <a:rPr lang="ru-RU" dirty="0" smtClean="0"/>
              <a:t>Теплопроводный</a:t>
            </a:r>
          </a:p>
          <a:p>
            <a:r>
              <a:rPr lang="ru-RU" dirty="0" smtClean="0"/>
              <a:t>Легко намагничивается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2" b="97441" l="2000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10" y="1124744"/>
            <a:ext cx="3621782" cy="22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5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5301208"/>
            <a:ext cx="5400600" cy="1368152"/>
          </a:xfrm>
        </p:spPr>
        <p:txBody>
          <a:bodyPr/>
          <a:lstStyle/>
          <a:p>
            <a:r>
              <a:rPr lang="ru-RU" dirty="0" smtClean="0"/>
              <a:t>Биологическая роль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7"/>
            <a:ext cx="6097101" cy="4896544"/>
          </a:xfrm>
        </p:spPr>
      </p:pic>
    </p:spTree>
    <p:extLst>
      <p:ext uri="{BB962C8B-B14F-4D97-AF65-F5344CB8AC3E}">
        <p14:creationId xmlns:p14="http://schemas.microsoft.com/office/powerpoint/2010/main" val="108707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149080"/>
            <a:ext cx="4464495" cy="1366088"/>
          </a:xfrm>
        </p:spPr>
        <p:txBody>
          <a:bodyPr/>
          <a:lstStyle/>
          <a:p>
            <a:r>
              <a:rPr lang="ru-RU" dirty="0" smtClean="0"/>
              <a:t>Применение железа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613695" cy="24091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100000" l="625" r="98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90" y="4077072"/>
            <a:ext cx="4067010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68" y="2276872"/>
            <a:ext cx="2448271" cy="1589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960440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7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440160"/>
          </a:xfrm>
        </p:spPr>
        <p:txBody>
          <a:bodyPr/>
          <a:lstStyle/>
          <a:p>
            <a:r>
              <a:rPr lang="ru-RU" dirty="0" smtClean="0"/>
              <a:t>Химические свойства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1168089"/>
              </p:ext>
            </p:extLst>
          </p:nvPr>
        </p:nvGraphicFramePr>
        <p:xfrm>
          <a:off x="827584" y="332660"/>
          <a:ext cx="7920880" cy="4680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6799"/>
                <a:gridCol w="4374081"/>
              </a:tblGrid>
              <a:tr h="3343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Проявляют степень окисления</a:t>
                      </a:r>
                      <a:endParaRPr lang="ru-RU" sz="20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Fe</a:t>
                      </a:r>
                      <a:r>
                        <a:rPr lang="en-US" sz="1800" kern="800" baseline="30000" dirty="0">
                          <a:effectLst/>
                        </a:rPr>
                        <a:t>+2</a:t>
                      </a:r>
                      <a:endParaRPr lang="ru-RU" sz="20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Fe</a:t>
                      </a:r>
                      <a:r>
                        <a:rPr lang="en-US" sz="1800" kern="800" baseline="30000" dirty="0">
                          <a:effectLst/>
                        </a:rPr>
                        <a:t>+3</a:t>
                      </a:r>
                      <a:endParaRPr lang="ru-RU" sz="20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3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Взаимодействие с неметаллами</a:t>
                      </a:r>
                      <a:endParaRPr lang="ru-RU" sz="20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800" dirty="0" err="1">
                          <a:effectLst/>
                        </a:rPr>
                        <a:t>Fe</a:t>
                      </a:r>
                      <a:r>
                        <a:rPr lang="ru-RU" sz="1800" kern="800" dirty="0">
                          <a:effectLst/>
                        </a:rPr>
                        <a:t> + S </a:t>
                      </a:r>
                      <a:r>
                        <a:rPr lang="it-IT" sz="1800" kern="800" dirty="0">
                          <a:effectLst/>
                        </a:rPr>
                        <a:t>→ </a:t>
                      </a:r>
                      <a:r>
                        <a:rPr lang="en-US" sz="1800" kern="800" dirty="0">
                          <a:effectLst/>
                        </a:rPr>
                        <a:t>….</a:t>
                      </a:r>
                      <a:endParaRPr lang="ru-RU" sz="20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2Fe +3C</a:t>
                      </a:r>
                      <a:r>
                        <a:rPr lang="en-US" sz="1800" kern="800" dirty="0">
                          <a:effectLst/>
                        </a:rPr>
                        <a:t>l</a:t>
                      </a:r>
                      <a:r>
                        <a:rPr lang="ru-RU" sz="1800" kern="800" baseline="-25000" dirty="0">
                          <a:effectLst/>
                        </a:rPr>
                        <a:t>2  </a:t>
                      </a:r>
                      <a:r>
                        <a:rPr lang="it-IT" sz="1800" kern="800" dirty="0">
                          <a:effectLst/>
                        </a:rPr>
                        <a:t>→</a:t>
                      </a:r>
                      <a:r>
                        <a:rPr lang="ru-RU" sz="1800" kern="800" dirty="0">
                          <a:effectLst/>
                        </a:rPr>
                        <a:t>  </a:t>
                      </a:r>
                      <a:r>
                        <a:rPr lang="en-US" sz="1800" kern="800" dirty="0">
                          <a:effectLst/>
                        </a:rPr>
                        <a:t>…..</a:t>
                      </a:r>
                      <a:endParaRPr lang="ru-RU" sz="20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3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С кислородом</a:t>
                      </a:r>
                      <a:endParaRPr lang="ru-RU" sz="20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3Fe + 2</a:t>
                      </a:r>
                      <a:r>
                        <a:rPr lang="ru-RU" sz="1800" kern="800" dirty="0">
                          <a:effectLst/>
                        </a:rPr>
                        <a:t>О</a:t>
                      </a:r>
                      <a:r>
                        <a:rPr lang="en-US" sz="1800" kern="800" baseline="-25000" dirty="0">
                          <a:effectLst/>
                        </a:rPr>
                        <a:t>2</a:t>
                      </a:r>
                      <a:r>
                        <a:rPr lang="en-US" sz="1800" kern="800" dirty="0">
                          <a:effectLst/>
                        </a:rPr>
                        <a:t> </a:t>
                      </a:r>
                      <a:r>
                        <a:rPr lang="it-IT" sz="1800" kern="800" dirty="0">
                          <a:effectLst/>
                        </a:rPr>
                        <a:t>→ </a:t>
                      </a:r>
                      <a:r>
                        <a:rPr lang="en-US" sz="1800" kern="800" dirty="0">
                          <a:effectLst/>
                        </a:rPr>
                        <a:t>….</a:t>
                      </a:r>
                      <a:endParaRPr lang="ru-RU" sz="20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800" dirty="0">
                          <a:effectLst/>
                        </a:rPr>
                        <a:t>С кислотами</a:t>
                      </a:r>
                      <a:endParaRPr lang="ru-RU" sz="20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800">
                          <a:effectLst/>
                        </a:rPr>
                        <a:t>Fe + 2HC</a:t>
                      </a:r>
                      <a:r>
                        <a:rPr lang="en-US" sz="1600" kern="800">
                          <a:effectLst/>
                        </a:rPr>
                        <a:t>l </a:t>
                      </a:r>
                      <a:r>
                        <a:rPr lang="it-IT" sz="1600" kern="800">
                          <a:effectLst/>
                        </a:rPr>
                        <a:t>→ </a:t>
                      </a:r>
                      <a:r>
                        <a:rPr lang="ru-RU" sz="1600" kern="800">
                          <a:effectLst/>
                        </a:rPr>
                        <a:t>…..+ H</a:t>
                      </a:r>
                      <a:r>
                        <a:rPr lang="ru-RU" sz="1600" kern="800" baseline="-25000">
                          <a:effectLst/>
                        </a:rPr>
                        <a:t>2</a:t>
                      </a:r>
                      <a:endParaRPr lang="ru-RU" sz="18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800" dirty="0" err="1">
                          <a:effectLst/>
                        </a:rPr>
                        <a:t>Fе</a:t>
                      </a:r>
                      <a:r>
                        <a:rPr lang="ru-RU" sz="1600" kern="800" dirty="0">
                          <a:effectLst/>
                        </a:rPr>
                        <a:t> + 6HNOз (</a:t>
                      </a:r>
                      <a:r>
                        <a:rPr lang="ru-RU" sz="1600" kern="800" dirty="0" err="1">
                          <a:effectLst/>
                        </a:rPr>
                        <a:t>конц</a:t>
                      </a:r>
                      <a:r>
                        <a:rPr lang="ru-RU" sz="1600" kern="800" dirty="0">
                          <a:effectLst/>
                        </a:rPr>
                        <a:t>.) </a:t>
                      </a:r>
                      <a:r>
                        <a:rPr lang="it-IT" sz="1600" kern="800" dirty="0">
                          <a:effectLst/>
                        </a:rPr>
                        <a:t>→ </a:t>
                      </a:r>
                      <a:r>
                        <a:rPr lang="ru-RU" sz="1600" kern="800" dirty="0">
                          <a:effectLst/>
                        </a:rPr>
                        <a:t>…..+ 3NО</a:t>
                      </a:r>
                      <a:r>
                        <a:rPr lang="ru-RU" sz="1600" kern="800" baseline="-25000" dirty="0">
                          <a:effectLst/>
                        </a:rPr>
                        <a:t>2</a:t>
                      </a:r>
                      <a:r>
                        <a:rPr lang="ru-RU" sz="1600" kern="800" dirty="0">
                          <a:effectLst/>
                        </a:rPr>
                        <a:t> + 3Н</a:t>
                      </a:r>
                      <a:r>
                        <a:rPr lang="ru-RU" sz="1600" kern="800" baseline="-25000" dirty="0">
                          <a:effectLst/>
                        </a:rPr>
                        <a:t>2</a:t>
                      </a:r>
                      <a:r>
                        <a:rPr lang="ru-RU" sz="1600" kern="800" dirty="0">
                          <a:effectLst/>
                        </a:rPr>
                        <a:t>О</a:t>
                      </a:r>
                      <a:endParaRPr lang="ru-RU" sz="1800" kern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 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3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effectLst/>
                        </a:rPr>
                        <a:t>С солями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800">
                          <a:effectLst/>
                        </a:rPr>
                        <a:t>Fe + CuSO</a:t>
                      </a:r>
                      <a:r>
                        <a:rPr lang="ru-RU" sz="1600" kern="800" baseline="-25000">
                          <a:effectLst/>
                        </a:rPr>
                        <a:t>4  </a:t>
                      </a:r>
                      <a:r>
                        <a:rPr lang="it-IT" sz="1600" kern="800">
                          <a:effectLst/>
                        </a:rPr>
                        <a:t>→  </a:t>
                      </a:r>
                      <a:r>
                        <a:rPr lang="ru-RU" sz="1600" kern="800">
                          <a:effectLst/>
                        </a:rPr>
                        <a:t>….. + Cu</a:t>
                      </a:r>
                      <a:endParaRPr lang="ru-RU" sz="18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effectLst/>
                        </a:rPr>
                        <a:t> 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3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effectLst/>
                        </a:rPr>
                        <a:t>С водой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6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effectLst/>
                        </a:rPr>
                        <a:t> </a:t>
                      </a:r>
                      <a:endParaRPr lang="ru-RU" sz="1800" kern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effectLst/>
                        </a:rPr>
                        <a:t>3</a:t>
                      </a:r>
                      <a:r>
                        <a:rPr lang="en-US" sz="1600" kern="800" dirty="0">
                          <a:effectLst/>
                        </a:rPr>
                        <a:t>Fe</a:t>
                      </a:r>
                      <a:r>
                        <a:rPr lang="ru-RU" sz="1600" kern="800" dirty="0">
                          <a:effectLst/>
                        </a:rPr>
                        <a:t> + 4</a:t>
                      </a:r>
                      <a:r>
                        <a:rPr lang="en-US" sz="1600" kern="800" dirty="0">
                          <a:effectLst/>
                        </a:rPr>
                        <a:t>H</a:t>
                      </a:r>
                      <a:r>
                        <a:rPr lang="ru-RU" sz="1600" kern="800" baseline="-25000" dirty="0">
                          <a:effectLst/>
                        </a:rPr>
                        <a:t>2</a:t>
                      </a:r>
                      <a:r>
                        <a:rPr lang="en-US" sz="1600" kern="800" dirty="0">
                          <a:effectLst/>
                        </a:rPr>
                        <a:t>O </a:t>
                      </a:r>
                      <a:r>
                        <a:rPr lang="it-IT" sz="1600" kern="800" dirty="0">
                          <a:effectLst/>
                        </a:rPr>
                        <a:t>→ </a:t>
                      </a:r>
                      <a:r>
                        <a:rPr lang="ru-RU" sz="1600" kern="800" dirty="0">
                          <a:effectLst/>
                        </a:rPr>
                        <a:t>……..+ 4</a:t>
                      </a:r>
                      <a:r>
                        <a:rPr lang="en-US" sz="1600" kern="800" dirty="0">
                          <a:effectLst/>
                        </a:rPr>
                        <a:t>H</a:t>
                      </a:r>
                      <a:r>
                        <a:rPr lang="ru-RU" sz="1600" kern="800" baseline="-25000" dirty="0">
                          <a:effectLst/>
                        </a:rPr>
                        <a:t>2</a:t>
                      </a:r>
                      <a:endParaRPr lang="ru-RU" sz="1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4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229200"/>
            <a:ext cx="6512511" cy="1143000"/>
          </a:xfrm>
        </p:spPr>
        <p:txBody>
          <a:bodyPr/>
          <a:lstStyle/>
          <a:p>
            <a:r>
              <a:rPr lang="ru-RU" dirty="0" smtClean="0"/>
              <a:t>Получение железа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88640"/>
            <a:ext cx="7632848" cy="4017600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444444"/>
                </a:solidFill>
                <a:latin typeface="Roboto"/>
              </a:rPr>
              <a:t>3CO   +  Fe</a:t>
            </a:r>
            <a:r>
              <a:rPr lang="en-US" baseline="-25000" dirty="0">
                <a:solidFill>
                  <a:srgbClr val="444444"/>
                </a:solidFill>
                <a:latin typeface="inherit"/>
              </a:rPr>
              <a:t>2</a:t>
            </a:r>
            <a:r>
              <a:rPr lang="en-US" b="1" dirty="0">
                <a:solidFill>
                  <a:srgbClr val="444444"/>
                </a:solidFill>
                <a:latin typeface="Roboto"/>
              </a:rPr>
              <a:t>O</a:t>
            </a:r>
            <a:r>
              <a:rPr lang="en-US" baseline="-25000" dirty="0">
                <a:solidFill>
                  <a:srgbClr val="444444"/>
                </a:solidFill>
                <a:latin typeface="inherit"/>
              </a:rPr>
              <a:t>3</a:t>
            </a:r>
            <a:r>
              <a:rPr lang="en-US" b="1" dirty="0">
                <a:solidFill>
                  <a:srgbClr val="444444"/>
                </a:solidFill>
                <a:latin typeface="Roboto"/>
              </a:rPr>
              <a:t>    →   3CO</a:t>
            </a:r>
            <a:r>
              <a:rPr lang="en-US" baseline="-25000" dirty="0">
                <a:solidFill>
                  <a:srgbClr val="444444"/>
                </a:solidFill>
                <a:latin typeface="inherit"/>
              </a:rPr>
              <a:t>2   </a:t>
            </a:r>
            <a:r>
              <a:rPr lang="en-US" b="1" dirty="0">
                <a:solidFill>
                  <a:srgbClr val="444444"/>
                </a:solidFill>
                <a:latin typeface="Roboto"/>
              </a:rPr>
              <a:t> +   </a:t>
            </a:r>
            <a:r>
              <a:rPr lang="en-US" b="1" dirty="0" smtClean="0">
                <a:solidFill>
                  <a:srgbClr val="444444"/>
                </a:solidFill>
                <a:latin typeface="Roboto"/>
              </a:rPr>
              <a:t>2Fe</a:t>
            </a:r>
            <a:endParaRPr lang="ru-RU" b="1" dirty="0" smtClean="0">
              <a:solidFill>
                <a:srgbClr val="444444"/>
              </a:solidFill>
              <a:latin typeface="Roboto"/>
            </a:endParaRPr>
          </a:p>
          <a:p>
            <a:pPr algn="r"/>
            <a:r>
              <a:rPr lang="ru-RU" b="1" dirty="0" smtClean="0">
                <a:solidFill>
                  <a:srgbClr val="444444"/>
                </a:solidFill>
                <a:latin typeface="Roboto"/>
              </a:rPr>
              <a:t>Железо получат в домнах в виде сплава с углеродом – чугуна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6" y="1035079"/>
            <a:ext cx="2952328" cy="40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013176"/>
            <a:ext cx="6512511" cy="1143000"/>
          </a:xfrm>
        </p:spPr>
        <p:txBody>
          <a:bodyPr/>
          <a:lstStyle/>
          <a:p>
            <a:r>
              <a:rPr lang="ru-RU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рефлексия):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936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Закрепление знаний </a:t>
            </a:r>
          </a:p>
          <a:p>
            <a:r>
              <a:rPr lang="en-US" dirty="0" smtClean="0"/>
              <a:t>Fe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Fe + Cl</a:t>
            </a:r>
            <a:r>
              <a:rPr lang="en-US" baseline="-25000" dirty="0" smtClean="0">
                <a:latin typeface="Times New Roman"/>
                <a:cs typeface="Times New Roman"/>
              </a:rPr>
              <a:t>2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Fe +  P →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Fe + H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O→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Fe + </a:t>
            </a:r>
            <a:r>
              <a:rPr lang="en-US" dirty="0" err="1" smtClean="0">
                <a:latin typeface="Times New Roman"/>
                <a:cs typeface="Times New Roman"/>
              </a:rPr>
              <a:t>HCl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Fe +  CuSO</a:t>
            </a:r>
            <a:r>
              <a:rPr lang="en-US" baseline="-25000" dirty="0" smtClean="0">
                <a:latin typeface="Times New Roman"/>
                <a:cs typeface="Times New Roman"/>
              </a:rPr>
              <a:t>4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Укажите окислитель и восстановитель, уравняйте реакции, объясните различие в степенях окисления железа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4073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</TotalTime>
  <Words>219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Муниципальное бюджетное общеобразовательное учреждение гимназия № 33 города Краснодар</vt:lpstr>
      <vt:lpstr>Презентация PowerPoint</vt:lpstr>
      <vt:lpstr>В природе:</vt:lpstr>
      <vt:lpstr>Физические свойства</vt:lpstr>
      <vt:lpstr>Биологическая роль</vt:lpstr>
      <vt:lpstr>Применение железа</vt:lpstr>
      <vt:lpstr>Химические свойства</vt:lpstr>
      <vt:lpstr>Получение железа</vt:lpstr>
      <vt:lpstr>рефлексия):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ЖЕЛЕЗО</dc:title>
  <dc:creator>школа</dc:creator>
  <cp:lastModifiedBy>школа</cp:lastModifiedBy>
  <cp:revision>11</cp:revision>
  <dcterms:created xsi:type="dcterms:W3CDTF">2021-02-26T05:23:41Z</dcterms:created>
  <dcterms:modified xsi:type="dcterms:W3CDTF">2021-11-03T11:18:11Z</dcterms:modified>
</cp:coreProperties>
</file>