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media/image4.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8" r:id="rId5"/>
    <p:sldId id="260" r:id="rId6"/>
    <p:sldId id="261" r:id="rId7"/>
    <p:sldId id="266" r:id="rId8"/>
    <p:sldId id="262" r:id="rId9"/>
    <p:sldId id="267" r:id="rId10"/>
    <p:sldId id="263" r:id="rId11"/>
    <p:sldId id="264" r:id="rId12"/>
    <p:sldId id="265" r:id="rId13"/>
    <p:sldId id="25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13144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100633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D64435-2408-45A6-B4EE-A3C3B38A9E5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6934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1001854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D64435-2408-45A6-B4EE-A3C3B38A9E5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9937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2654799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3151624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361093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946521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14CDA2F-5EC5-4AE7-A03E-2DB335421EFB}" type="datetimeFigureOut">
              <a:rPr lang="ru-RU" smtClean="0"/>
              <a:t>05.05.2023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1365179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405531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14CDA2F-5EC5-4AE7-A03E-2DB335421EFB}" type="datetimeFigureOut">
              <a:rPr lang="ru-RU" smtClean="0"/>
              <a:t>05.05.2023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427192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14CDA2F-5EC5-4AE7-A03E-2DB335421EFB}" type="datetimeFigureOut">
              <a:rPr lang="ru-RU" smtClean="0"/>
              <a:t>05.05.2023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3398584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CDA2F-5EC5-4AE7-A03E-2DB335421EFB}" type="datetimeFigureOut">
              <a:rPr lang="ru-RU" smtClean="0"/>
              <a:t>05.05.2023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3171568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1437265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14CDA2F-5EC5-4AE7-A03E-2DB335421EFB}" type="datetimeFigureOut">
              <a:rPr lang="ru-RU" smtClean="0"/>
              <a:t>05.05.2023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D64435-2408-45A6-B4EE-A3C3B38A9E5B}" type="slidenum">
              <a:rPr lang="ru-RU" smtClean="0"/>
              <a:t>‹#›</a:t>
            </a:fld>
            <a:endParaRPr lang="ru-RU"/>
          </a:p>
        </p:txBody>
      </p:sp>
    </p:spTree>
    <p:extLst>
      <p:ext uri="{BB962C8B-B14F-4D97-AF65-F5344CB8AC3E}">
        <p14:creationId xmlns:p14="http://schemas.microsoft.com/office/powerpoint/2010/main" val="399476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14CDA2F-5EC5-4AE7-A03E-2DB335421EFB}" type="datetimeFigureOut">
              <a:rPr lang="ru-RU" smtClean="0"/>
              <a:t>05.05.2023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ED64435-2408-45A6-B4EE-A3C3B38A9E5B}" type="slidenum">
              <a:rPr lang="ru-RU" smtClean="0"/>
              <a:t>‹#›</a:t>
            </a:fld>
            <a:endParaRPr lang="ru-RU"/>
          </a:p>
        </p:txBody>
      </p:sp>
    </p:spTree>
    <p:extLst>
      <p:ext uri="{BB962C8B-B14F-4D97-AF65-F5344CB8AC3E}">
        <p14:creationId xmlns:p14="http://schemas.microsoft.com/office/powerpoint/2010/main" val="29383878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F49395-EAEB-4BE4-AA16-88BB13B142CC}"/>
              </a:ext>
            </a:extLst>
          </p:cNvPr>
          <p:cNvSpPr>
            <a:spLocks noGrp="1"/>
          </p:cNvSpPr>
          <p:nvPr>
            <p:ph type="ctrTitle"/>
          </p:nvPr>
        </p:nvSpPr>
        <p:spPr/>
        <p:txBody>
          <a:bodyPr/>
          <a:lstStyle/>
          <a:p>
            <a:r>
              <a:rPr lang="en-US" dirty="0"/>
              <a:t>“A Long Hard Journey to Somewhere”</a:t>
            </a:r>
            <a:endParaRPr lang="ru-RU" dirty="0"/>
          </a:p>
        </p:txBody>
      </p:sp>
      <p:sp>
        <p:nvSpPr>
          <p:cNvPr id="3" name="Подзаголовок 2">
            <a:extLst>
              <a:ext uri="{FF2B5EF4-FFF2-40B4-BE49-F238E27FC236}">
                <a16:creationId xmlns:a16="http://schemas.microsoft.com/office/drawing/2014/main" id="{56920EA3-E10D-46DF-B37D-11B436574547}"/>
              </a:ext>
            </a:extLst>
          </p:cNvPr>
          <p:cNvSpPr>
            <a:spLocks noGrp="1"/>
          </p:cNvSpPr>
          <p:nvPr>
            <p:ph type="subTitle" idx="1"/>
          </p:nvPr>
        </p:nvSpPr>
        <p:spPr/>
        <p:txBody>
          <a:bodyPr/>
          <a:lstStyle/>
          <a:p>
            <a:pPr algn="r"/>
            <a:r>
              <a:rPr lang="ru-RU" dirty="0"/>
              <a:t>Урок английского языка по формированию читательской грамотности</a:t>
            </a:r>
          </a:p>
          <a:p>
            <a:pPr algn="r"/>
            <a:r>
              <a:rPr lang="ru-RU" dirty="0"/>
              <a:t>Учитель: Солодовникова </a:t>
            </a:r>
            <a:r>
              <a:rPr lang="ru-RU"/>
              <a:t>Наталья Николаевна</a:t>
            </a:r>
            <a:endParaRPr lang="ru-RU" dirty="0"/>
          </a:p>
        </p:txBody>
      </p:sp>
    </p:spTree>
    <p:extLst>
      <p:ext uri="{BB962C8B-B14F-4D97-AF65-F5344CB8AC3E}">
        <p14:creationId xmlns:p14="http://schemas.microsoft.com/office/powerpoint/2010/main" val="50715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1DD40F-B806-49DC-A0A1-A2F24C6A97E4}"/>
              </a:ext>
            </a:extLst>
          </p:cNvPr>
          <p:cNvSpPr>
            <a:spLocks noGrp="1"/>
          </p:cNvSpPr>
          <p:nvPr>
            <p:ph type="title"/>
          </p:nvPr>
        </p:nvSpPr>
        <p:spPr/>
        <p:txBody>
          <a:bodyPr/>
          <a:lstStyle/>
          <a:p>
            <a:r>
              <a:rPr lang="en-US" dirty="0"/>
              <a:t>3. </a:t>
            </a:r>
            <a:r>
              <a:rPr lang="en-US" u="sng" dirty="0"/>
              <a:t>Share whatever you know about the Great Patriotic War (1941-</a:t>
            </a:r>
            <a:r>
              <a:rPr lang="ru-RU" u="sng" dirty="0"/>
              <a:t>1945</a:t>
            </a:r>
            <a:r>
              <a:rPr lang="en-US" u="sng" dirty="0"/>
              <a:t>)</a:t>
            </a:r>
            <a:endParaRPr lang="ru-RU" u="sng" dirty="0"/>
          </a:p>
        </p:txBody>
      </p:sp>
      <p:pic>
        <p:nvPicPr>
          <p:cNvPr id="5" name="Объект 4">
            <a:extLst>
              <a:ext uri="{FF2B5EF4-FFF2-40B4-BE49-F238E27FC236}">
                <a16:creationId xmlns:a16="http://schemas.microsoft.com/office/drawing/2014/main" id="{E57F2877-8B3C-4DBD-A7F4-A9E43FFC637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14149" y="2090570"/>
            <a:ext cx="4722812" cy="3778250"/>
          </a:xfrm>
        </p:spPr>
      </p:pic>
    </p:spTree>
    <p:extLst>
      <p:ext uri="{BB962C8B-B14F-4D97-AF65-F5344CB8AC3E}">
        <p14:creationId xmlns:p14="http://schemas.microsoft.com/office/powerpoint/2010/main" val="1488436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7D7C3B-0835-4A84-BF4F-96410C21F93E}"/>
              </a:ext>
            </a:extLst>
          </p:cNvPr>
          <p:cNvSpPr>
            <a:spLocks noGrp="1"/>
          </p:cNvSpPr>
          <p:nvPr>
            <p:ph type="title"/>
          </p:nvPr>
        </p:nvSpPr>
        <p:spPr/>
        <p:txBody>
          <a:bodyPr/>
          <a:lstStyle/>
          <a:p>
            <a:r>
              <a:rPr lang="en-US" dirty="0"/>
              <a:t>4. </a:t>
            </a:r>
            <a:r>
              <a:rPr lang="en-US" u="sng" dirty="0"/>
              <a:t>Role Play</a:t>
            </a:r>
            <a:endParaRPr lang="ru-RU" u="sng" dirty="0"/>
          </a:p>
        </p:txBody>
      </p:sp>
      <p:sp>
        <p:nvSpPr>
          <p:cNvPr id="3" name="Объект 2">
            <a:extLst>
              <a:ext uri="{FF2B5EF4-FFF2-40B4-BE49-F238E27FC236}">
                <a16:creationId xmlns:a16="http://schemas.microsoft.com/office/drawing/2014/main" id="{4281A128-5CF6-41BF-B792-8E9251FC56EA}"/>
              </a:ext>
            </a:extLst>
          </p:cNvPr>
          <p:cNvSpPr>
            <a:spLocks noGrp="1"/>
          </p:cNvSpPr>
          <p:nvPr>
            <p:ph idx="1"/>
          </p:nvPr>
        </p:nvSpPr>
        <p:spPr/>
        <p:txBody>
          <a:bodyPr/>
          <a:lstStyle/>
          <a:p>
            <a:r>
              <a:rPr lang="en-US" sz="3200" dirty="0"/>
              <a:t>Young Granny and two soldiers: she asks to stay at home (1)</a:t>
            </a:r>
          </a:p>
          <a:p>
            <a:r>
              <a:rPr lang="en-US" sz="3200" dirty="0"/>
              <a:t>Young Granny and the mother in the train: the young girl wants food (2)</a:t>
            </a:r>
          </a:p>
          <a:p>
            <a:r>
              <a:rPr lang="en-US" sz="3200" dirty="0"/>
              <a:t>The young girl and a Siberian woman: the woman offers shelter (3)</a:t>
            </a:r>
          </a:p>
          <a:p>
            <a:endParaRPr lang="ru-RU" dirty="0"/>
          </a:p>
        </p:txBody>
      </p:sp>
    </p:spTree>
    <p:extLst>
      <p:ext uri="{BB962C8B-B14F-4D97-AF65-F5344CB8AC3E}">
        <p14:creationId xmlns:p14="http://schemas.microsoft.com/office/powerpoint/2010/main" val="3885191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B16A39-63CE-42B2-AEDF-F90602699197}"/>
              </a:ext>
            </a:extLst>
          </p:cNvPr>
          <p:cNvSpPr>
            <a:spLocks noGrp="1"/>
          </p:cNvSpPr>
          <p:nvPr>
            <p:ph type="title"/>
          </p:nvPr>
        </p:nvSpPr>
        <p:spPr/>
        <p:txBody>
          <a:bodyPr/>
          <a:lstStyle/>
          <a:p>
            <a:r>
              <a:rPr lang="en-US" dirty="0"/>
              <a:t>5. </a:t>
            </a:r>
            <a:r>
              <a:rPr lang="en-US" u="sng" dirty="0"/>
              <a:t>Homework</a:t>
            </a:r>
            <a:endParaRPr lang="ru-RU" u="sng" dirty="0"/>
          </a:p>
        </p:txBody>
      </p:sp>
      <p:sp>
        <p:nvSpPr>
          <p:cNvPr id="3" name="Объект 2">
            <a:extLst>
              <a:ext uri="{FF2B5EF4-FFF2-40B4-BE49-F238E27FC236}">
                <a16:creationId xmlns:a16="http://schemas.microsoft.com/office/drawing/2014/main" id="{6939298F-D169-45BD-9FDE-6FD83CCF20D9}"/>
              </a:ext>
            </a:extLst>
          </p:cNvPr>
          <p:cNvSpPr>
            <a:spLocks noGrp="1"/>
          </p:cNvSpPr>
          <p:nvPr>
            <p:ph idx="1"/>
          </p:nvPr>
        </p:nvSpPr>
        <p:spPr/>
        <p:txBody>
          <a:bodyPr>
            <a:normAutofit/>
          </a:bodyPr>
          <a:lstStyle/>
          <a:p>
            <a:r>
              <a:rPr lang="en-US" sz="3200" dirty="0"/>
              <a:t>Write a summary of the story (15 sentences)</a:t>
            </a:r>
            <a:endParaRPr lang="ru-RU" sz="3200" dirty="0"/>
          </a:p>
        </p:txBody>
      </p:sp>
    </p:spTree>
    <p:extLst>
      <p:ext uri="{BB962C8B-B14F-4D97-AF65-F5344CB8AC3E}">
        <p14:creationId xmlns:p14="http://schemas.microsoft.com/office/powerpoint/2010/main" val="470700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C66C36-3482-4483-8928-645F7F735FC8}"/>
              </a:ext>
            </a:extLst>
          </p:cNvPr>
          <p:cNvSpPr>
            <a:spLocks noGrp="1"/>
          </p:cNvSpPr>
          <p:nvPr>
            <p:ph type="title"/>
          </p:nvPr>
        </p:nvSpPr>
        <p:spPr/>
        <p:txBody>
          <a:bodyPr/>
          <a:lstStyle/>
          <a:p>
            <a:endParaRPr lang="ru-RU"/>
          </a:p>
        </p:txBody>
      </p:sp>
      <p:pic>
        <p:nvPicPr>
          <p:cNvPr id="5" name="Объект 4">
            <a:extLst>
              <a:ext uri="{FF2B5EF4-FFF2-40B4-BE49-F238E27FC236}">
                <a16:creationId xmlns:a16="http://schemas.microsoft.com/office/drawing/2014/main" id="{624E7C3C-60A1-4FD5-94B4-DBF6F6DC625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92925" y="139849"/>
            <a:ext cx="8911686" cy="6390044"/>
          </a:xfrm>
        </p:spPr>
      </p:pic>
    </p:spTree>
    <p:extLst>
      <p:ext uri="{BB962C8B-B14F-4D97-AF65-F5344CB8AC3E}">
        <p14:creationId xmlns:p14="http://schemas.microsoft.com/office/powerpoint/2010/main" val="203431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0BFBE8-7CCE-4D78-9622-7A8ECFD5855C}"/>
              </a:ext>
            </a:extLst>
          </p:cNvPr>
          <p:cNvSpPr>
            <a:spLocks noGrp="1"/>
          </p:cNvSpPr>
          <p:nvPr>
            <p:ph type="title"/>
          </p:nvPr>
        </p:nvSpPr>
        <p:spPr/>
        <p:txBody>
          <a:bodyPr/>
          <a:lstStyle/>
          <a:p>
            <a:r>
              <a:rPr lang="en-US" u="sng" dirty="0"/>
              <a:t>Speak about yourself </a:t>
            </a:r>
            <a:r>
              <a:rPr lang="en-US" dirty="0"/>
              <a:t>(“Five Fingers”)</a:t>
            </a:r>
            <a:endParaRPr lang="ru-RU" dirty="0"/>
          </a:p>
        </p:txBody>
      </p:sp>
      <p:sp>
        <p:nvSpPr>
          <p:cNvPr id="3" name="Объект 2">
            <a:extLst>
              <a:ext uri="{FF2B5EF4-FFF2-40B4-BE49-F238E27FC236}">
                <a16:creationId xmlns:a16="http://schemas.microsoft.com/office/drawing/2014/main" id="{E568962E-3C46-4C9F-A7F9-BA5B78107EA4}"/>
              </a:ext>
            </a:extLst>
          </p:cNvPr>
          <p:cNvSpPr>
            <a:spLocks noGrp="1"/>
          </p:cNvSpPr>
          <p:nvPr>
            <p:ph idx="1"/>
          </p:nvPr>
        </p:nvSpPr>
        <p:spPr>
          <a:xfrm>
            <a:off x="2153783" y="1540189"/>
            <a:ext cx="8915400" cy="3777622"/>
          </a:xfrm>
        </p:spPr>
        <p:txBody>
          <a:bodyPr>
            <a:normAutofit/>
          </a:bodyPr>
          <a:lstStyle/>
          <a:p>
            <a:r>
              <a:rPr lang="en-US" sz="2000" dirty="0"/>
              <a:t>Do you like to travel?</a:t>
            </a:r>
          </a:p>
          <a:p>
            <a:r>
              <a:rPr lang="en-US" sz="2000" dirty="0"/>
              <a:t>Where did you travel last?</a:t>
            </a:r>
          </a:p>
          <a:p>
            <a:r>
              <a:rPr lang="en-US" sz="2000" dirty="0"/>
              <a:t>Whom do you usually travel with?</a:t>
            </a:r>
          </a:p>
          <a:p>
            <a:r>
              <a:rPr lang="en-US" sz="2000" dirty="0"/>
              <a:t>What transport do you usually use while travelling?</a:t>
            </a:r>
          </a:p>
          <a:p>
            <a:r>
              <a:rPr lang="en-US" sz="2000" dirty="0"/>
              <a:t>Do you feel sick while travelling?</a:t>
            </a:r>
            <a:endParaRPr lang="ru-RU" sz="2000" dirty="0"/>
          </a:p>
        </p:txBody>
      </p:sp>
      <p:pic>
        <p:nvPicPr>
          <p:cNvPr id="7" name="Рисунок 6">
            <a:extLst>
              <a:ext uri="{FF2B5EF4-FFF2-40B4-BE49-F238E27FC236}">
                <a16:creationId xmlns:a16="http://schemas.microsoft.com/office/drawing/2014/main" id="{3BE43ABB-7069-44CC-B07C-08BD9A31B0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0122" y="1540189"/>
            <a:ext cx="4876190" cy="4876190"/>
          </a:xfrm>
          <a:prstGeom prst="rect">
            <a:avLst/>
          </a:prstGeom>
        </p:spPr>
      </p:pic>
    </p:spTree>
    <p:extLst>
      <p:ext uri="{BB962C8B-B14F-4D97-AF65-F5344CB8AC3E}">
        <p14:creationId xmlns:p14="http://schemas.microsoft.com/office/powerpoint/2010/main" val="542001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37C25-A4AE-44E2-8B41-D042B75243FA}"/>
              </a:ext>
            </a:extLst>
          </p:cNvPr>
          <p:cNvSpPr>
            <a:spLocks noGrp="1"/>
          </p:cNvSpPr>
          <p:nvPr>
            <p:ph type="title"/>
          </p:nvPr>
        </p:nvSpPr>
        <p:spPr/>
        <p:txBody>
          <a:bodyPr/>
          <a:lstStyle/>
          <a:p>
            <a:r>
              <a:rPr lang="en-US" u="sng" dirty="0"/>
              <a:t>Read the text “A Long Hard Journey to Somewhere”</a:t>
            </a:r>
            <a:endParaRPr lang="ru-RU" u="sng" dirty="0"/>
          </a:p>
        </p:txBody>
      </p:sp>
      <p:sp>
        <p:nvSpPr>
          <p:cNvPr id="3" name="Объект 2">
            <a:extLst>
              <a:ext uri="{FF2B5EF4-FFF2-40B4-BE49-F238E27FC236}">
                <a16:creationId xmlns:a16="http://schemas.microsoft.com/office/drawing/2014/main" id="{423A0921-F621-4C08-86A1-24FFD1085097}"/>
              </a:ext>
            </a:extLst>
          </p:cNvPr>
          <p:cNvSpPr>
            <a:spLocks noGrp="1"/>
          </p:cNvSpPr>
          <p:nvPr>
            <p:ph idx="1"/>
          </p:nvPr>
        </p:nvSpPr>
        <p:spPr/>
        <p:txBody>
          <a:bodyPr>
            <a:normAutofit fontScale="62500" lnSpcReduction="20000"/>
          </a:bodyPr>
          <a:lstStyle/>
          <a:p>
            <a:pPr marL="0" indent="0">
              <a:buNone/>
            </a:pPr>
            <a:r>
              <a:rPr lang="en-US" dirty="0"/>
              <a:t>“Does anybody have grandparents who live in Siberia during the Great Patriotic War?” asked my history teacher.</a:t>
            </a:r>
          </a:p>
          <a:p>
            <a:pPr marL="0" indent="0">
              <a:buNone/>
            </a:pPr>
            <a:r>
              <a:rPr lang="en-US" dirty="0"/>
              <a:t>“Yes, I have”, I said.</a:t>
            </a:r>
            <a:endParaRPr lang="ru-RU" dirty="0"/>
          </a:p>
          <a:p>
            <a:pPr marL="0" indent="0">
              <a:buNone/>
            </a:pPr>
            <a:r>
              <a:rPr lang="en-US" dirty="0"/>
              <a:t>“Well, </a:t>
            </a:r>
            <a:r>
              <a:rPr lang="en-US" dirty="0" err="1"/>
              <a:t>Zanda</a:t>
            </a:r>
            <a:r>
              <a:rPr lang="en-US" dirty="0"/>
              <a:t>, could you write an essay about it? Write about what they went through at that time.”</a:t>
            </a:r>
            <a:endParaRPr lang="ru-RU" dirty="0"/>
          </a:p>
          <a:p>
            <a:pPr marL="0" indent="0">
              <a:buNone/>
            </a:pPr>
            <a:r>
              <a:rPr lang="en-US" dirty="0"/>
              <a:t>“</a:t>
            </a:r>
            <a:r>
              <a:rPr lang="en-US" dirty="0" err="1"/>
              <a:t>Er</a:t>
            </a:r>
            <a:r>
              <a:rPr lang="en-US" dirty="0"/>
              <a:t>… I will try.” I went home and found Granny was knitting socks. She is 73 years old. In 1943 when she was eight, she was </a:t>
            </a:r>
            <a:r>
              <a:rPr lang="en-US" b="1" dirty="0"/>
              <a:t>exiled</a:t>
            </a:r>
            <a:r>
              <a:rPr lang="en-US" dirty="0"/>
              <a:t> with her parents to Siberia. I asked her to tell me something about it.</a:t>
            </a:r>
            <a:endParaRPr lang="ru-RU" dirty="0"/>
          </a:p>
          <a:p>
            <a:pPr marL="0" indent="0">
              <a:buNone/>
            </a:pPr>
            <a:r>
              <a:rPr lang="en-US" dirty="0"/>
              <a:t>“Oh, dear. That was a long time ago. I wonder what I can tell you.”</a:t>
            </a:r>
            <a:endParaRPr lang="ru-RU" dirty="0"/>
          </a:p>
          <a:p>
            <a:pPr marL="0" indent="0">
              <a:buNone/>
            </a:pPr>
            <a:r>
              <a:rPr lang="en-US" dirty="0"/>
              <a:t>She thought a while and then she started the story. “It was 64 years ago, a cold winter. We were sitting at home, but suddenly soldiers with weapons came into our home. They ordered us to take only necessary things and follow them. Then soldiers packed us in </a:t>
            </a:r>
            <a:r>
              <a:rPr lang="en-US" b="1" dirty="0"/>
              <a:t>freight</a:t>
            </a:r>
            <a:r>
              <a:rPr lang="en-US" dirty="0"/>
              <a:t> trains, in </a:t>
            </a:r>
            <a:r>
              <a:rPr lang="en-US" b="1" dirty="0"/>
              <a:t>freezing</a:t>
            </a:r>
            <a:r>
              <a:rPr lang="en-US" dirty="0"/>
              <a:t> train cars. And so began a long hard journey to … somewhere, we didn’t know where. Everybody was starving. Many people died. Soldiers just threw them out on the tracks. Then somebody told us that we were being exiled to Siberia,” said Granny.</a:t>
            </a:r>
            <a:endParaRPr lang="ru-RU" dirty="0"/>
          </a:p>
          <a:p>
            <a:pPr marL="0" indent="0">
              <a:buNone/>
            </a:pPr>
            <a:r>
              <a:rPr lang="en-US" dirty="0"/>
              <a:t>She continued, “We arrived in Siberia. It was cold and snowing too! We were tired and almost dead from starvation. We had nowhere to go, no houses, no food, no heavy clothes for this cold. We were sent to some families. We </a:t>
            </a:r>
            <a:r>
              <a:rPr lang="en-US" b="1" dirty="0"/>
              <a:t>approached</a:t>
            </a:r>
            <a:r>
              <a:rPr lang="en-US" dirty="0"/>
              <a:t> the houses, and knocked on the doors, but the doors and windows were closed to us. At first, nobody wanted to open their doors to us.”</a:t>
            </a:r>
            <a:endParaRPr lang="ru-RU" dirty="0"/>
          </a:p>
          <a:p>
            <a:pPr marL="0" indent="0">
              <a:buNone/>
            </a:pPr>
            <a:r>
              <a:rPr lang="en-US" dirty="0"/>
              <a:t>“Finally, we were </a:t>
            </a:r>
            <a:r>
              <a:rPr lang="en-US" b="1" dirty="0"/>
              <a:t>sheltered</a:t>
            </a:r>
            <a:r>
              <a:rPr lang="en-US" dirty="0"/>
              <a:t> by a kind Siberian woman. Thanks to her, we </a:t>
            </a:r>
            <a:r>
              <a:rPr lang="en-US" b="1" dirty="0"/>
              <a:t>survived</a:t>
            </a:r>
            <a:r>
              <a:rPr lang="en-US" dirty="0"/>
              <a:t>. She said, “Before your arrival, somebody said that you were cannibals!” When my Granny remembered this, her face became sad and her eyes filled with tears.</a:t>
            </a:r>
            <a:endParaRPr lang="ru-RU" dirty="0"/>
          </a:p>
          <a:p>
            <a:pPr marL="0" indent="0">
              <a:buNone/>
            </a:pPr>
            <a:r>
              <a:rPr lang="en-US" dirty="0"/>
              <a:t>In 1956, my Granny and her family were allowed to return to Kalmykia. She still remembers that wonderfully kind Siberian woman who did not see us different.</a:t>
            </a:r>
            <a:endParaRPr lang="ru-RU" dirty="0"/>
          </a:p>
          <a:p>
            <a:endParaRPr lang="ru-RU" dirty="0"/>
          </a:p>
        </p:txBody>
      </p:sp>
    </p:spTree>
    <p:extLst>
      <p:ext uri="{BB962C8B-B14F-4D97-AF65-F5344CB8AC3E}">
        <p14:creationId xmlns:p14="http://schemas.microsoft.com/office/powerpoint/2010/main" val="4206750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9CCFF2-62CF-429E-9944-4E403BF54FC7}"/>
              </a:ext>
            </a:extLst>
          </p:cNvPr>
          <p:cNvSpPr>
            <a:spLocks noGrp="1"/>
          </p:cNvSpPr>
          <p:nvPr>
            <p:ph type="title"/>
          </p:nvPr>
        </p:nvSpPr>
        <p:spPr/>
        <p:txBody>
          <a:bodyPr/>
          <a:lstStyle/>
          <a:p>
            <a:r>
              <a:rPr lang="en-US" u="sng" dirty="0"/>
              <a:t>Close your eyes</a:t>
            </a:r>
            <a:r>
              <a:rPr lang="ru-RU" u="sng" dirty="0"/>
              <a:t> </a:t>
            </a:r>
            <a:r>
              <a:rPr lang="en-US" u="sng" dirty="0"/>
              <a:t>for a moment and try to imagine the story</a:t>
            </a:r>
            <a:endParaRPr lang="ru-RU" u="sng" dirty="0"/>
          </a:p>
        </p:txBody>
      </p:sp>
      <p:pic>
        <p:nvPicPr>
          <p:cNvPr id="5" name="Объект 4">
            <a:extLst>
              <a:ext uri="{FF2B5EF4-FFF2-40B4-BE49-F238E27FC236}">
                <a16:creationId xmlns:a16="http://schemas.microsoft.com/office/drawing/2014/main" id="{D7D263AD-6563-4B77-BF2D-3FD2047A4CB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95482" y="2162286"/>
            <a:ext cx="4905487" cy="3754419"/>
          </a:xfrm>
        </p:spPr>
      </p:pic>
    </p:spTree>
    <p:extLst>
      <p:ext uri="{BB962C8B-B14F-4D97-AF65-F5344CB8AC3E}">
        <p14:creationId xmlns:p14="http://schemas.microsoft.com/office/powerpoint/2010/main" val="3919529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17E42C-37A8-4D0C-A252-078FE897ABB5}"/>
              </a:ext>
            </a:extLst>
          </p:cNvPr>
          <p:cNvSpPr>
            <a:spLocks noGrp="1"/>
          </p:cNvSpPr>
          <p:nvPr>
            <p:ph type="title"/>
          </p:nvPr>
        </p:nvSpPr>
        <p:spPr/>
        <p:txBody>
          <a:bodyPr/>
          <a:lstStyle/>
          <a:p>
            <a:r>
              <a:rPr lang="en-US" u="sng" dirty="0"/>
              <a:t>1. Understanding the Story</a:t>
            </a:r>
            <a:endParaRPr lang="ru-RU" u="sng" dirty="0"/>
          </a:p>
        </p:txBody>
      </p:sp>
      <p:sp>
        <p:nvSpPr>
          <p:cNvPr id="3" name="Объект 2">
            <a:extLst>
              <a:ext uri="{FF2B5EF4-FFF2-40B4-BE49-F238E27FC236}">
                <a16:creationId xmlns:a16="http://schemas.microsoft.com/office/drawing/2014/main" id="{85642E4C-D319-43DA-A4AB-1A62CCA4D448}"/>
              </a:ext>
            </a:extLst>
          </p:cNvPr>
          <p:cNvSpPr>
            <a:spLocks noGrp="1"/>
          </p:cNvSpPr>
          <p:nvPr>
            <p:ph idx="1"/>
          </p:nvPr>
        </p:nvSpPr>
        <p:spPr/>
        <p:txBody>
          <a:bodyPr>
            <a:normAutofit/>
          </a:bodyPr>
          <a:lstStyle/>
          <a:p>
            <a:r>
              <a:rPr lang="en-US" sz="3200" dirty="0"/>
              <a:t>What is the </a:t>
            </a:r>
            <a:r>
              <a:rPr lang="en-US" sz="3200" b="1" dirty="0"/>
              <a:t>main idea </a:t>
            </a:r>
            <a:r>
              <a:rPr lang="en-US" sz="3200" dirty="0"/>
              <a:t>of the story? (What is the story about? Who are the </a:t>
            </a:r>
            <a:r>
              <a:rPr lang="en-US" sz="3200" b="1" dirty="0"/>
              <a:t>main characters</a:t>
            </a:r>
            <a:r>
              <a:rPr lang="en-US" sz="3200" dirty="0"/>
              <a:t> of the story? When did the </a:t>
            </a:r>
            <a:r>
              <a:rPr lang="en-US" sz="3200" b="1" dirty="0"/>
              <a:t>action</a:t>
            </a:r>
            <a:r>
              <a:rPr lang="en-US" sz="3200" dirty="0"/>
              <a:t> take place)</a:t>
            </a:r>
            <a:endParaRPr lang="ru-RU" sz="3200" dirty="0"/>
          </a:p>
        </p:txBody>
      </p:sp>
    </p:spTree>
    <p:extLst>
      <p:ext uri="{BB962C8B-B14F-4D97-AF65-F5344CB8AC3E}">
        <p14:creationId xmlns:p14="http://schemas.microsoft.com/office/powerpoint/2010/main" val="893430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A75E90-2C20-4130-9089-BDAFC7F6D673}"/>
              </a:ext>
            </a:extLst>
          </p:cNvPr>
          <p:cNvSpPr>
            <a:spLocks noGrp="1"/>
          </p:cNvSpPr>
          <p:nvPr>
            <p:ph type="title"/>
          </p:nvPr>
        </p:nvSpPr>
        <p:spPr/>
        <p:txBody>
          <a:bodyPr/>
          <a:lstStyle/>
          <a:p>
            <a:r>
              <a:rPr lang="en-US" u="sng" dirty="0"/>
              <a:t>2.</a:t>
            </a:r>
            <a:r>
              <a:rPr lang="ru-RU" u="sng" dirty="0"/>
              <a:t>1 </a:t>
            </a:r>
            <a:r>
              <a:rPr lang="en-US" u="sng" dirty="0"/>
              <a:t>Explain the words in bold or translate them</a:t>
            </a:r>
            <a:endParaRPr lang="ru-RU" u="sng" dirty="0"/>
          </a:p>
        </p:txBody>
      </p:sp>
      <p:sp>
        <p:nvSpPr>
          <p:cNvPr id="3" name="Объект 2">
            <a:extLst>
              <a:ext uri="{FF2B5EF4-FFF2-40B4-BE49-F238E27FC236}">
                <a16:creationId xmlns:a16="http://schemas.microsoft.com/office/drawing/2014/main" id="{DA71C756-4312-4F0A-8278-D7864147023B}"/>
              </a:ext>
            </a:extLst>
          </p:cNvPr>
          <p:cNvSpPr>
            <a:spLocks noGrp="1"/>
          </p:cNvSpPr>
          <p:nvPr>
            <p:ph idx="1"/>
          </p:nvPr>
        </p:nvSpPr>
        <p:spPr>
          <a:xfrm>
            <a:off x="2592925" y="1905000"/>
            <a:ext cx="8915400" cy="3777622"/>
          </a:xfrm>
        </p:spPr>
        <p:txBody>
          <a:bodyPr>
            <a:noAutofit/>
          </a:bodyPr>
          <a:lstStyle/>
          <a:p>
            <a:r>
              <a:rPr lang="en-US" sz="3200" dirty="0"/>
              <a:t>What does it mean to be</a:t>
            </a:r>
            <a:r>
              <a:rPr lang="en-US" sz="3200" b="1" dirty="0"/>
              <a:t> exiled</a:t>
            </a:r>
            <a:r>
              <a:rPr lang="en-US" sz="3200" dirty="0"/>
              <a:t>?</a:t>
            </a:r>
          </a:p>
          <a:p>
            <a:r>
              <a:rPr lang="en-US" sz="3200" dirty="0"/>
              <a:t>What is </a:t>
            </a:r>
            <a:r>
              <a:rPr lang="en-US" sz="3200" b="1" dirty="0"/>
              <a:t>freight</a:t>
            </a:r>
            <a:r>
              <a:rPr lang="en-US" sz="3200" dirty="0"/>
              <a:t>?</a:t>
            </a:r>
          </a:p>
          <a:p>
            <a:r>
              <a:rPr lang="en-US" sz="3200" dirty="0"/>
              <a:t>What do you do when you feel like you are </a:t>
            </a:r>
            <a:r>
              <a:rPr lang="en-US" sz="3200" b="1" dirty="0"/>
              <a:t>freezing</a:t>
            </a:r>
            <a:r>
              <a:rPr lang="en-US" sz="3200" dirty="0"/>
              <a:t>?</a:t>
            </a:r>
          </a:p>
          <a:p>
            <a:r>
              <a:rPr lang="en-US" sz="3200" dirty="0"/>
              <a:t>When do you need </a:t>
            </a:r>
            <a:r>
              <a:rPr lang="en-US" sz="3200" b="1" dirty="0"/>
              <a:t>shelter</a:t>
            </a:r>
            <a:r>
              <a:rPr lang="en-US" sz="3200" dirty="0"/>
              <a:t>?</a:t>
            </a:r>
          </a:p>
          <a:p>
            <a:r>
              <a:rPr lang="en-US" sz="3200" dirty="0"/>
              <a:t>What do you do when a stranger </a:t>
            </a:r>
            <a:r>
              <a:rPr lang="en-US" sz="3200" b="1" dirty="0"/>
              <a:t>approaches</a:t>
            </a:r>
            <a:r>
              <a:rPr lang="en-US" sz="3200" dirty="0"/>
              <a:t> you?</a:t>
            </a:r>
          </a:p>
          <a:p>
            <a:r>
              <a:rPr lang="en-US" sz="3200" dirty="0"/>
              <a:t>Why were the people able to </a:t>
            </a:r>
            <a:r>
              <a:rPr lang="en-US" sz="3200" b="1" dirty="0"/>
              <a:t>survive</a:t>
            </a:r>
            <a:r>
              <a:rPr lang="en-US" sz="3200" dirty="0"/>
              <a:t>?</a:t>
            </a:r>
            <a:endParaRPr lang="ru-RU" sz="3200" dirty="0"/>
          </a:p>
        </p:txBody>
      </p:sp>
    </p:spTree>
    <p:extLst>
      <p:ext uri="{BB962C8B-B14F-4D97-AF65-F5344CB8AC3E}">
        <p14:creationId xmlns:p14="http://schemas.microsoft.com/office/powerpoint/2010/main" val="239315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F7FC35-7D2E-451E-B9B5-7CDB0A298C01}"/>
              </a:ext>
            </a:extLst>
          </p:cNvPr>
          <p:cNvSpPr>
            <a:spLocks noGrp="1"/>
          </p:cNvSpPr>
          <p:nvPr>
            <p:ph type="title"/>
          </p:nvPr>
        </p:nvSpPr>
        <p:spPr/>
        <p:txBody>
          <a:bodyPr/>
          <a:lstStyle/>
          <a:p>
            <a:r>
              <a:rPr lang="en-US" u="sng" dirty="0"/>
              <a:t>Check yourself</a:t>
            </a:r>
            <a:endParaRPr lang="ru-RU" u="sng" dirty="0"/>
          </a:p>
        </p:txBody>
      </p:sp>
      <p:sp>
        <p:nvSpPr>
          <p:cNvPr id="3" name="Объект 2">
            <a:extLst>
              <a:ext uri="{FF2B5EF4-FFF2-40B4-BE49-F238E27FC236}">
                <a16:creationId xmlns:a16="http://schemas.microsoft.com/office/drawing/2014/main" id="{D5199353-EFEA-4C28-8DD5-402D24B1E894}"/>
              </a:ext>
            </a:extLst>
          </p:cNvPr>
          <p:cNvSpPr>
            <a:spLocks noGrp="1"/>
          </p:cNvSpPr>
          <p:nvPr>
            <p:ph idx="1"/>
          </p:nvPr>
        </p:nvSpPr>
        <p:spPr/>
        <p:txBody>
          <a:bodyPr>
            <a:normAutofit fontScale="92500" lnSpcReduction="20000"/>
          </a:bodyPr>
          <a:lstStyle/>
          <a:p>
            <a:r>
              <a:rPr lang="en-US" sz="3500" b="1" dirty="0"/>
              <a:t>To be exiled – </a:t>
            </a:r>
            <a:r>
              <a:rPr lang="ru-RU" sz="3500" b="1" dirty="0"/>
              <a:t>быть отправленным в ссылку</a:t>
            </a:r>
            <a:endParaRPr lang="en-US" sz="3500" dirty="0"/>
          </a:p>
          <a:p>
            <a:r>
              <a:rPr lang="en-US" sz="3500" b="1" dirty="0"/>
              <a:t>Freight</a:t>
            </a:r>
            <a:r>
              <a:rPr lang="ru-RU" sz="3500" b="1" dirty="0"/>
              <a:t> – грузовой </a:t>
            </a:r>
            <a:endParaRPr lang="en-US" sz="3500" b="1" dirty="0"/>
          </a:p>
          <a:p>
            <a:r>
              <a:rPr lang="en-US" sz="3500" b="1" dirty="0"/>
              <a:t>Freezing – </a:t>
            </a:r>
            <a:r>
              <a:rPr lang="ru-RU" sz="3500" b="1" dirty="0"/>
              <a:t>замерзающий, промерзший</a:t>
            </a:r>
            <a:endParaRPr lang="en-US" sz="3500" dirty="0"/>
          </a:p>
          <a:p>
            <a:r>
              <a:rPr lang="en-US" sz="3500" b="1" dirty="0"/>
              <a:t>Shelter </a:t>
            </a:r>
            <a:r>
              <a:rPr lang="ru-RU" sz="3500" b="1" dirty="0"/>
              <a:t>– убежище, приют</a:t>
            </a:r>
            <a:endParaRPr lang="en-US" sz="3500" dirty="0"/>
          </a:p>
          <a:p>
            <a:r>
              <a:rPr lang="en-US" sz="3500" b="1" dirty="0"/>
              <a:t>To approach - </a:t>
            </a:r>
            <a:r>
              <a:rPr lang="ru-RU" sz="3500" b="1" dirty="0"/>
              <a:t>обращаться</a:t>
            </a:r>
            <a:endParaRPr lang="en-US" sz="3500" dirty="0"/>
          </a:p>
          <a:p>
            <a:r>
              <a:rPr lang="en-US" sz="3500" b="1" dirty="0"/>
              <a:t>To survive – </a:t>
            </a:r>
            <a:r>
              <a:rPr lang="ru-RU" sz="3500" b="1" dirty="0"/>
              <a:t>выживать</a:t>
            </a:r>
            <a:endParaRPr lang="ru-RU" sz="3500" dirty="0"/>
          </a:p>
          <a:p>
            <a:endParaRPr lang="ru-RU" dirty="0"/>
          </a:p>
        </p:txBody>
      </p:sp>
    </p:spTree>
    <p:extLst>
      <p:ext uri="{BB962C8B-B14F-4D97-AF65-F5344CB8AC3E}">
        <p14:creationId xmlns:p14="http://schemas.microsoft.com/office/powerpoint/2010/main" val="27660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9D00B0-E8B0-44FA-903A-913E3A04BA17}"/>
              </a:ext>
            </a:extLst>
          </p:cNvPr>
          <p:cNvSpPr>
            <a:spLocks noGrp="1"/>
          </p:cNvSpPr>
          <p:nvPr>
            <p:ph type="title"/>
          </p:nvPr>
        </p:nvSpPr>
        <p:spPr/>
        <p:txBody>
          <a:bodyPr/>
          <a:lstStyle/>
          <a:p>
            <a:r>
              <a:rPr lang="en-US" u="sng" dirty="0"/>
              <a:t>2.</a:t>
            </a:r>
            <a:r>
              <a:rPr lang="ru-RU" u="sng" dirty="0"/>
              <a:t>2</a:t>
            </a:r>
            <a:r>
              <a:rPr lang="en-US" u="sng" dirty="0"/>
              <a:t> Match the words that are opposites</a:t>
            </a:r>
            <a:endParaRPr lang="ru-RU" u="sng" dirty="0"/>
          </a:p>
        </p:txBody>
      </p:sp>
      <p:sp>
        <p:nvSpPr>
          <p:cNvPr id="3" name="Объект 2">
            <a:extLst>
              <a:ext uri="{FF2B5EF4-FFF2-40B4-BE49-F238E27FC236}">
                <a16:creationId xmlns:a16="http://schemas.microsoft.com/office/drawing/2014/main" id="{295BC283-0B86-4CCD-8EA6-4510869EA335}"/>
              </a:ext>
            </a:extLst>
          </p:cNvPr>
          <p:cNvSpPr>
            <a:spLocks noGrp="1"/>
          </p:cNvSpPr>
          <p:nvPr>
            <p:ph idx="1"/>
          </p:nvPr>
        </p:nvSpPr>
        <p:spPr/>
        <p:txBody>
          <a:bodyPr numCol="2">
            <a:normAutofit/>
          </a:bodyPr>
          <a:lstStyle/>
          <a:p>
            <a:r>
              <a:rPr lang="en-US" sz="3200" dirty="0"/>
              <a:t>Freezing</a:t>
            </a:r>
          </a:p>
          <a:p>
            <a:r>
              <a:rPr lang="en-US" sz="3200" dirty="0"/>
              <a:t>Enemies</a:t>
            </a:r>
          </a:p>
          <a:p>
            <a:r>
              <a:rPr lang="en-US" sz="3200" dirty="0"/>
              <a:t>Dead</a:t>
            </a:r>
          </a:p>
          <a:p>
            <a:r>
              <a:rPr lang="en-US" sz="3200" dirty="0"/>
              <a:t>Punished</a:t>
            </a:r>
          </a:p>
          <a:p>
            <a:r>
              <a:rPr lang="en-US" sz="3200" dirty="0"/>
              <a:t>Allowed</a:t>
            </a:r>
          </a:p>
          <a:p>
            <a:pPr marL="0" indent="0">
              <a:buNone/>
            </a:pPr>
            <a:endParaRPr lang="en-US" sz="3200" dirty="0"/>
          </a:p>
          <a:p>
            <a:pPr>
              <a:buAutoNum type="arabicPeriod"/>
            </a:pPr>
            <a:r>
              <a:rPr lang="en-US" sz="3200" dirty="0"/>
              <a:t>Friends</a:t>
            </a:r>
          </a:p>
          <a:p>
            <a:pPr>
              <a:buAutoNum type="arabicPeriod"/>
            </a:pPr>
            <a:r>
              <a:rPr lang="en-US" sz="3200" dirty="0"/>
              <a:t>Prevented</a:t>
            </a:r>
          </a:p>
          <a:p>
            <a:pPr>
              <a:buAutoNum type="arabicPeriod"/>
            </a:pPr>
            <a:r>
              <a:rPr lang="en-US" sz="3200" dirty="0"/>
              <a:t>Rewarded</a:t>
            </a:r>
          </a:p>
          <a:p>
            <a:pPr>
              <a:buAutoNum type="arabicPeriod"/>
            </a:pPr>
            <a:r>
              <a:rPr lang="en-US" sz="3200" dirty="0"/>
              <a:t>Burning</a:t>
            </a:r>
          </a:p>
          <a:p>
            <a:pPr>
              <a:buAutoNum type="arabicPeriod"/>
            </a:pPr>
            <a:r>
              <a:rPr lang="en-US" sz="3200" dirty="0"/>
              <a:t>Alive</a:t>
            </a:r>
          </a:p>
          <a:p>
            <a:pPr marL="0" indent="0">
              <a:buNone/>
            </a:pPr>
            <a:endParaRPr lang="ru-RU" dirty="0"/>
          </a:p>
        </p:txBody>
      </p:sp>
    </p:spTree>
    <p:extLst>
      <p:ext uri="{BB962C8B-B14F-4D97-AF65-F5344CB8AC3E}">
        <p14:creationId xmlns:p14="http://schemas.microsoft.com/office/powerpoint/2010/main" val="3068386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BDC254-FDC2-44C7-ACF9-5F1B92C8099F}"/>
              </a:ext>
            </a:extLst>
          </p:cNvPr>
          <p:cNvSpPr>
            <a:spLocks noGrp="1"/>
          </p:cNvSpPr>
          <p:nvPr>
            <p:ph type="title"/>
          </p:nvPr>
        </p:nvSpPr>
        <p:spPr/>
        <p:txBody>
          <a:bodyPr/>
          <a:lstStyle/>
          <a:p>
            <a:r>
              <a:rPr lang="en-US" u="sng" dirty="0"/>
              <a:t>Check your partner</a:t>
            </a:r>
            <a:endParaRPr lang="ru-RU" u="sng" dirty="0"/>
          </a:p>
        </p:txBody>
      </p:sp>
      <p:sp>
        <p:nvSpPr>
          <p:cNvPr id="3" name="Объект 2">
            <a:extLst>
              <a:ext uri="{FF2B5EF4-FFF2-40B4-BE49-F238E27FC236}">
                <a16:creationId xmlns:a16="http://schemas.microsoft.com/office/drawing/2014/main" id="{179AFBEA-8C9F-42C2-8135-59C8FA0A0514}"/>
              </a:ext>
            </a:extLst>
          </p:cNvPr>
          <p:cNvSpPr>
            <a:spLocks noGrp="1"/>
          </p:cNvSpPr>
          <p:nvPr>
            <p:ph idx="1"/>
          </p:nvPr>
        </p:nvSpPr>
        <p:spPr/>
        <p:txBody>
          <a:bodyPr numCol="2">
            <a:normAutofit/>
          </a:bodyPr>
          <a:lstStyle/>
          <a:p>
            <a:r>
              <a:rPr lang="en-US" sz="3200" dirty="0"/>
              <a:t>Freezing</a:t>
            </a:r>
          </a:p>
          <a:p>
            <a:r>
              <a:rPr lang="en-US" sz="3200" dirty="0"/>
              <a:t>Enemies</a:t>
            </a:r>
          </a:p>
          <a:p>
            <a:r>
              <a:rPr lang="en-US" sz="3200" dirty="0"/>
              <a:t>Dead</a:t>
            </a:r>
          </a:p>
          <a:p>
            <a:r>
              <a:rPr lang="en-US" sz="3200" dirty="0"/>
              <a:t>Punished</a:t>
            </a:r>
          </a:p>
          <a:p>
            <a:r>
              <a:rPr lang="en-US" sz="3200" dirty="0"/>
              <a:t>Allowed</a:t>
            </a:r>
          </a:p>
          <a:p>
            <a:pPr marL="0" indent="0">
              <a:buNone/>
            </a:pPr>
            <a:endParaRPr lang="en-US" sz="3200" dirty="0"/>
          </a:p>
          <a:p>
            <a:pPr>
              <a:buAutoNum type="arabicPeriod"/>
            </a:pPr>
            <a:r>
              <a:rPr lang="en-US" sz="3200" dirty="0"/>
              <a:t>Burning</a:t>
            </a:r>
          </a:p>
          <a:p>
            <a:pPr>
              <a:buAutoNum type="arabicPeriod"/>
            </a:pPr>
            <a:r>
              <a:rPr lang="en-US" sz="3200" dirty="0"/>
              <a:t>Friends</a:t>
            </a:r>
          </a:p>
          <a:p>
            <a:pPr>
              <a:buAutoNum type="arabicPeriod"/>
            </a:pPr>
            <a:r>
              <a:rPr lang="en-US" sz="3200" dirty="0"/>
              <a:t>Alive</a:t>
            </a:r>
          </a:p>
          <a:p>
            <a:pPr>
              <a:buAutoNum type="arabicPeriod"/>
            </a:pPr>
            <a:r>
              <a:rPr lang="en-US" sz="3200" dirty="0"/>
              <a:t>Rewarded</a:t>
            </a:r>
          </a:p>
          <a:p>
            <a:pPr>
              <a:buAutoNum type="arabicPeriod"/>
            </a:pPr>
            <a:r>
              <a:rPr lang="en-US" sz="3200" dirty="0"/>
              <a:t>Prevented</a:t>
            </a:r>
          </a:p>
          <a:p>
            <a:endParaRPr lang="ru-RU" dirty="0"/>
          </a:p>
        </p:txBody>
      </p:sp>
    </p:spTree>
    <p:extLst>
      <p:ext uri="{BB962C8B-B14F-4D97-AF65-F5344CB8AC3E}">
        <p14:creationId xmlns:p14="http://schemas.microsoft.com/office/powerpoint/2010/main" val="63027599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TM02892315[[fn=Легкий дым]]</Template>
  <TotalTime>330</TotalTime>
  <Words>718</Words>
  <Application>Microsoft Office PowerPoint</Application>
  <PresentationFormat>Широкоэкранный</PresentationFormat>
  <Paragraphs>67</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Century Gothic</vt:lpstr>
      <vt:lpstr>Wingdings 3</vt:lpstr>
      <vt:lpstr>Легкий дым</vt:lpstr>
      <vt:lpstr>“A Long Hard Journey to Somewhere”</vt:lpstr>
      <vt:lpstr>Speak about yourself (“Five Fingers”)</vt:lpstr>
      <vt:lpstr>Read the text “A Long Hard Journey to Somewhere”</vt:lpstr>
      <vt:lpstr>Close your eyes for a moment and try to imagine the story</vt:lpstr>
      <vt:lpstr>1. Understanding the Story</vt:lpstr>
      <vt:lpstr>2.1 Explain the words in bold or translate them</vt:lpstr>
      <vt:lpstr>Check yourself</vt:lpstr>
      <vt:lpstr>2.2 Match the words that are opposites</vt:lpstr>
      <vt:lpstr>Check your partner</vt:lpstr>
      <vt:lpstr>3. Share whatever you know about the Great Patriotic War (1941-1945)</vt:lpstr>
      <vt:lpstr>4. Role Play</vt:lpstr>
      <vt:lpstr>5. Homework</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Long Hard Journey To Somewhere”</dc:title>
  <dc:creator>Солодовникова Наталья Николаевна</dc:creator>
  <cp:lastModifiedBy>Солодовникова Наталья Николаевна</cp:lastModifiedBy>
  <cp:revision>18</cp:revision>
  <dcterms:created xsi:type="dcterms:W3CDTF">2023-04-03T10:52:45Z</dcterms:created>
  <dcterms:modified xsi:type="dcterms:W3CDTF">2023-05-05T05:57:23Z</dcterms:modified>
</cp:coreProperties>
</file>