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sldIdLst>
    <p:sldId id="316" r:id="rId2"/>
    <p:sldId id="305" r:id="rId3"/>
    <p:sldId id="286" r:id="rId4"/>
    <p:sldId id="306" r:id="rId5"/>
    <p:sldId id="259" r:id="rId6"/>
    <p:sldId id="319" r:id="rId7"/>
    <p:sldId id="288" r:id="rId8"/>
    <p:sldId id="307" r:id="rId9"/>
    <p:sldId id="308" r:id="rId10"/>
    <p:sldId id="309" r:id="rId11"/>
    <p:sldId id="266" r:id="rId12"/>
    <p:sldId id="310" r:id="rId13"/>
    <p:sldId id="311" r:id="rId14"/>
    <p:sldId id="292" r:id="rId15"/>
    <p:sldId id="320" r:id="rId16"/>
    <p:sldId id="293" r:id="rId17"/>
    <p:sldId id="312" r:id="rId18"/>
    <p:sldId id="302" r:id="rId19"/>
    <p:sldId id="313" r:id="rId20"/>
    <p:sldId id="314" r:id="rId21"/>
    <p:sldId id="304" r:id="rId22"/>
    <p:sldId id="315" r:id="rId23"/>
    <p:sldId id="297" r:id="rId24"/>
    <p:sldId id="300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60"/>
  </p:normalViewPr>
  <p:slideViewPr>
    <p:cSldViewPr>
      <p:cViewPr varScale="1">
        <p:scale>
          <a:sx n="111" d="100"/>
          <a:sy n="111" d="100"/>
        </p:scale>
        <p:origin x="-161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6373A-C13B-4C85-A57F-A1FEF2611E3B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FE83C-9342-48F0-B62F-7E7D1DA34B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409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FE83C-9342-48F0-B62F-7E7D1DA34BC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090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pPr>
              <a:defRPr/>
            </a:pPr>
            <a:fld id="{642EF437-1B53-408F-A121-8EC817D2ACBA}" type="datetimeFigureOut">
              <a:rPr lang="ru-RU" smtClean="0"/>
              <a:pPr>
                <a:defRPr/>
              </a:pPr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pPr>
              <a:defRPr/>
            </a:pPr>
            <a:fld id="{17B96019-2FA8-4A40-9839-195F91AE34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508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8D5774-028C-48D3-A23E-6F560A8E01FE}" type="datetimeFigureOut">
              <a:rPr lang="ru-RU" smtClean="0"/>
              <a:pPr>
                <a:defRPr/>
              </a:pPr>
              <a:t>24.03.2022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pPr>
              <a:defRPr/>
            </a:pPr>
            <a:fld id="{C7215BDC-1A64-4B38-8355-F100EAB1F4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503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8D5774-028C-48D3-A23E-6F560A8E01FE}" type="datetimeFigureOut">
              <a:rPr lang="ru-RU" smtClean="0"/>
              <a:pPr>
                <a:defRPr/>
              </a:pPr>
              <a:t>24.03.2022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pPr>
              <a:defRPr/>
            </a:pPr>
            <a:fld id="{C7215BDC-1A64-4B38-8355-F100EAB1F4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75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8D5774-028C-48D3-A23E-6F560A8E01FE}" type="datetimeFigureOut">
              <a:rPr lang="ru-RU" smtClean="0"/>
              <a:pPr>
                <a:defRPr/>
              </a:pPr>
              <a:t>24.03.2022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pPr>
              <a:defRPr/>
            </a:pPr>
            <a:fld id="{C7215BDC-1A64-4B38-8355-F100EAB1F4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3648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8D5774-028C-48D3-A23E-6F560A8E01FE}" type="datetimeFigureOut">
              <a:rPr lang="ru-RU" smtClean="0"/>
              <a:pPr>
                <a:defRPr/>
              </a:pPr>
              <a:t>24.03.2022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pPr>
              <a:defRPr/>
            </a:pPr>
            <a:fld id="{C7215BDC-1A64-4B38-8355-F100EAB1F4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636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8D5774-028C-48D3-A23E-6F560A8E01FE}" type="datetimeFigureOut">
              <a:rPr lang="ru-RU" smtClean="0"/>
              <a:pPr>
                <a:defRPr/>
              </a:pPr>
              <a:t>24.03.2022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215BDC-1A64-4B38-8355-F100EAB1F4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530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8D5774-028C-48D3-A23E-6F560A8E01FE}" type="datetimeFigureOut">
              <a:rPr lang="ru-RU" smtClean="0"/>
              <a:pPr>
                <a:defRPr/>
              </a:pPr>
              <a:t>24.03.2022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215BDC-1A64-4B38-8355-F100EAB1F4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393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12208C-D0EA-496C-8A00-E679597C4526}" type="datetimeFigureOut">
              <a:rPr lang="ru-RU" smtClean="0"/>
              <a:pPr>
                <a:defRPr/>
              </a:pPr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D55B1-9DCC-4310-B6C8-57F5EC3783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53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pPr>
              <a:defRPr/>
            </a:pPr>
            <a:fld id="{B0FC6185-1B04-45AF-A2A8-A7630C2CBB8C}" type="datetimeFigureOut">
              <a:rPr lang="ru-RU" smtClean="0"/>
              <a:pPr>
                <a:defRPr/>
              </a:pPr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pPr>
              <a:defRPr/>
            </a:pPr>
            <a:fld id="{96F56346-A557-4BAC-91CE-6A4351BBB69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600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9B077C-8042-43B5-8494-2BBE0D35855B}" type="datetimeFigureOut">
              <a:rPr lang="ru-RU" smtClean="0"/>
              <a:pPr>
                <a:defRPr/>
              </a:pPr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AFC8F6-7DA7-458E-92CD-AAD05D5F34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414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pPr>
              <a:defRPr/>
            </a:pPr>
            <a:fld id="{BCCF4CF7-1648-4F99-8A77-FE831CD41CB2}" type="datetimeFigureOut">
              <a:rPr lang="ru-RU" smtClean="0"/>
              <a:pPr>
                <a:defRPr/>
              </a:pPr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pPr>
              <a:defRPr/>
            </a:pPr>
            <a:fld id="{2ECBD482-AB15-4AF3-A2E2-DD319E128F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35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3C9ED4-B418-48AE-BF48-9482A0E1CE3C}" type="datetimeFigureOut">
              <a:rPr lang="ru-RU" smtClean="0"/>
              <a:pPr>
                <a:defRPr/>
              </a:pPr>
              <a:t>24.03.2022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64317-1080-486A-B55D-20F3252FB42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747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D8FD70-6091-464C-B053-9EAEED736C78}" type="datetimeFigureOut">
              <a:rPr lang="ru-RU" smtClean="0"/>
              <a:pPr>
                <a:defRPr/>
              </a:pPr>
              <a:t>24.03.2022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678505-30B2-4B87-A8E7-03870C5197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492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9ECCDC-879B-424F-81B3-1F835BC7212D}" type="datetimeFigureOut">
              <a:rPr lang="ru-RU" smtClean="0"/>
              <a:pPr>
                <a:defRPr/>
              </a:pPr>
              <a:t>24.03.2022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6AC595-BA0C-45E4-AC9F-A8206F04BB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220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CAA596-C3E2-4366-9900-A48D0B16F853}" type="datetimeFigureOut">
              <a:rPr lang="ru-RU" smtClean="0"/>
              <a:pPr>
                <a:defRPr/>
              </a:pPr>
              <a:t>24.03.2022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CE5A47-A310-4A6B-BD8B-0E8A5DB90D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489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A3510A-A800-4012-8F62-086E7C8F592A}" type="datetimeFigureOut">
              <a:rPr lang="ru-RU" smtClean="0"/>
              <a:pPr>
                <a:defRPr/>
              </a:pPr>
              <a:t>24.03.2022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ACA2A4-41A2-445A-8E3A-759956B0DE7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525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88E15D-9BA7-42C8-A878-FDC44F5A73AA}" type="datetimeFigureOut">
              <a:rPr lang="ru-RU" smtClean="0"/>
              <a:pPr>
                <a:defRPr/>
              </a:pPr>
              <a:t>24.03.2022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CCFC56-610B-4996-ACA6-D23C8716492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667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A8D5774-028C-48D3-A23E-6F560A8E01FE}" type="datetimeFigureOut">
              <a:rPr lang="ru-RU" smtClean="0"/>
              <a:pPr>
                <a:defRPr/>
              </a:pPr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7215BDC-1A64-4B38-8355-F100EAB1F4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2440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assyria-cmw.narod.ru/kult.files/0002842b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://www.present.ru/katalog/az_mini/0002933b.jpg" TargetMode="Externa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420888"/>
            <a:ext cx="7920880" cy="4104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dirty="0"/>
              <a:t>Презентация к уроку по учебному предмету </a:t>
            </a:r>
            <a:r>
              <a:rPr lang="ru-RU" sz="3600" i="1" dirty="0" smtClean="0"/>
              <a:t>«Всеобщая история» </a:t>
            </a:r>
            <a:br>
              <a:rPr lang="ru-RU" sz="3600" i="1" dirty="0" smtClean="0"/>
            </a:br>
            <a:r>
              <a:rPr lang="ru-RU" sz="3600" i="1" dirty="0" smtClean="0"/>
              <a:t>в </a:t>
            </a:r>
            <a:r>
              <a:rPr lang="ru-RU" sz="3600" i="1" dirty="0"/>
              <a:t>5</a:t>
            </a:r>
            <a:r>
              <a:rPr lang="ru-RU" sz="3600" i="1" dirty="0" smtClean="0"/>
              <a:t>-ом </a:t>
            </a:r>
            <a:r>
              <a:rPr lang="ru-RU" sz="3600" i="1" dirty="0"/>
              <a:t>классе на тему </a:t>
            </a:r>
            <a:r>
              <a:rPr lang="ru-RU" sz="3600" i="1" dirty="0" smtClean="0"/>
              <a:t>«Ассирийская держава»</a:t>
            </a:r>
            <a:endParaRPr lang="ru-RU" sz="3600" dirty="0"/>
          </a:p>
        </p:txBody>
      </p:sp>
      <p:sp>
        <p:nvSpPr>
          <p:cNvPr id="3" name="Стрелка влево 2"/>
          <p:cNvSpPr/>
          <p:nvPr/>
        </p:nvSpPr>
        <p:spPr>
          <a:xfrm>
            <a:off x="244235" y="-171400"/>
            <a:ext cx="7551711" cy="28356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Подготовила: Серова Татьяна Юрьевна, учитель истории МБОУ «Гимназия № 1» г. Липецк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665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вы думаете, почему?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гробнице египетского фараона Тутанхамона, жившего примерно 3тыс. лет </a:t>
            </a:r>
            <a:r>
              <a:rPr lang="ru-RU" dirty="0" smtClean="0"/>
              <a:t>назад, </a:t>
            </a:r>
            <a:r>
              <a:rPr lang="ru-RU" dirty="0"/>
              <a:t>найдены вещи, которыми царь пользовался при жизни. Очень много предметов из золота и всего три вещи из железа: кинжал, браслет, священный жук. Предположите, почему железных изделий так мало?</a:t>
            </a:r>
          </a:p>
        </p:txBody>
      </p:sp>
    </p:spTree>
    <p:extLst>
      <p:ext uri="{BB962C8B-B14F-4D97-AF65-F5344CB8AC3E}">
        <p14:creationId xmlns:p14="http://schemas.microsoft.com/office/powerpoint/2010/main" val="87390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Запишите дату: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>
              <a:buFontTx/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X </a:t>
            </a:r>
            <a:r>
              <a:rPr lang="ru-RU" sz="3600" dirty="0" smtClean="0">
                <a:solidFill>
                  <a:schemeClr val="tx1"/>
                </a:solidFill>
              </a:rPr>
              <a:t>век до н.э. – </a:t>
            </a:r>
          </a:p>
          <a:p>
            <a:pPr algn="ctr">
              <a:buFontTx/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освоение железа.</a:t>
            </a:r>
          </a:p>
        </p:txBody>
      </p:sp>
      <p:pic>
        <p:nvPicPr>
          <p:cNvPr id="19460" name="Picture 4" descr="ag00029_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8313" y="333375"/>
            <a:ext cx="1873250" cy="14859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4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64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9249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6000" dirty="0" smtClean="0"/>
              <a:t>Как вы считаете: </a:t>
            </a:r>
            <a:br>
              <a:rPr lang="ru-RU" sz="6000" dirty="0" smtClean="0"/>
            </a:br>
            <a:r>
              <a:rPr lang="ru-RU" sz="6000" dirty="0" smtClean="0"/>
              <a:t>Какое </a:t>
            </a:r>
            <a:r>
              <a:rPr lang="ru-RU" sz="6000" dirty="0" smtClean="0"/>
              <a:t>преимущество давало людям использование железа?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95325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Прочитайте п 2. </a:t>
            </a:r>
            <a:r>
              <a:rPr lang="ru-RU" dirty="0" err="1" smtClean="0"/>
              <a:t>стр</a:t>
            </a:r>
            <a:r>
              <a:rPr lang="ru-RU" dirty="0" smtClean="0"/>
              <a:t> 86 и </a:t>
            </a:r>
            <a:r>
              <a:rPr lang="ru-RU" dirty="0" smtClean="0"/>
              <a:t>ответьте </a:t>
            </a:r>
            <a:r>
              <a:rPr lang="ru-RU" dirty="0" smtClean="0"/>
              <a:t>на вопрос: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1" y="2336873"/>
            <a:ext cx="5118719" cy="415478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Что же позволило ассирийской армии стать самой сильной в мире в </a:t>
            </a:r>
            <a:r>
              <a:rPr lang="en-US" sz="4400" dirty="0" smtClean="0"/>
              <a:t>VIII</a:t>
            </a:r>
            <a:r>
              <a:rPr lang="ru-RU" sz="4400" dirty="0" smtClean="0"/>
              <a:t> в. до н.э.?</a:t>
            </a:r>
            <a:endParaRPr lang="ru-RU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84984"/>
            <a:ext cx="3672408" cy="3206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591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32135" y="1955243"/>
            <a:ext cx="5231953" cy="1257734"/>
          </a:xfrm>
        </p:spPr>
        <p:txBody>
          <a:bodyPr/>
          <a:lstStyle/>
          <a:p>
            <a:r>
              <a:rPr lang="ru-RU" i="1" dirty="0"/>
              <a:t>Из каких родов войск состояла ассирийская армия?</a:t>
            </a:r>
          </a:p>
          <a:p>
            <a:endParaRPr lang="ru-RU" dirty="0"/>
          </a:p>
        </p:txBody>
      </p:sp>
      <p:pic>
        <p:nvPicPr>
          <p:cNvPr id="5125" name="Picture 5" descr="Картинка 35 из 14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96716" y="2636912"/>
            <a:ext cx="2908377" cy="2449439"/>
          </a:xfrm>
          <a:prstGeom prst="rect">
            <a:avLst/>
          </a:prstGeom>
          <a:noFill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14624" y="3214105"/>
            <a:ext cx="1810519" cy="1973403"/>
          </a:xfrm>
          <a:prstGeom prst="rect">
            <a:avLst/>
          </a:prstGeom>
          <a:noFill/>
        </p:spPr>
      </p:pic>
      <p:pic>
        <p:nvPicPr>
          <p:cNvPr id="5128" name="Picture 8" descr="Картинка 40 из 149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82434" y="3068960"/>
            <a:ext cx="1807073" cy="295180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32135" y="654463"/>
            <a:ext cx="3240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Ассирийская армия</a:t>
            </a:r>
            <a:endParaRPr lang="ru-RU" sz="3600" dirty="0"/>
          </a:p>
        </p:txBody>
      </p:sp>
      <p:sp>
        <p:nvSpPr>
          <p:cNvPr id="3" name="Плюс 2"/>
          <p:cNvSpPr/>
          <p:nvPr/>
        </p:nvSpPr>
        <p:spPr>
          <a:xfrm>
            <a:off x="2192025" y="3861631"/>
            <a:ext cx="720080" cy="791505"/>
          </a:xfrm>
          <a:prstGeom prst="mathPl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люс 8"/>
          <p:cNvSpPr/>
          <p:nvPr/>
        </p:nvSpPr>
        <p:spPr>
          <a:xfrm>
            <a:off x="5133232" y="3753359"/>
            <a:ext cx="720080" cy="791505"/>
          </a:xfrm>
          <a:prstGeom prst="mathPl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Ассирийцы умели переплавляться через реку на кожаных мешках. </a:t>
            </a:r>
          </a:p>
        </p:txBody>
      </p:sp>
      <p:pic>
        <p:nvPicPr>
          <p:cNvPr id="4" name="Рисунок 3" descr="Slayd4_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331640" y="2021453"/>
            <a:ext cx="6340312" cy="440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87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876" y="1968460"/>
            <a:ext cx="4277100" cy="4713269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016" y="2564904"/>
            <a:ext cx="3872347" cy="39486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323528" y="773075"/>
            <a:ext cx="5976664" cy="9277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3200" dirty="0"/>
              <a:t>Для штурма крепостей использовали </a:t>
            </a:r>
            <a:r>
              <a:rPr lang="ru-RU" sz="3200" dirty="0" smtClean="0"/>
              <a:t>тараны. </a:t>
            </a:r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04864"/>
            <a:ext cx="4680520" cy="2520280"/>
          </a:xfrm>
        </p:spPr>
        <p:txBody>
          <a:bodyPr/>
          <a:lstStyle/>
          <a:p>
            <a:r>
              <a:rPr lang="ru-RU" dirty="0" smtClean="0"/>
              <a:t>Куда совершали походы ассирийские цари?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75856" y="4005064"/>
            <a:ext cx="56166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+mj-lt"/>
                <a:ea typeface="+mj-ea"/>
                <a:cs typeface="+mj-cs"/>
              </a:rPr>
              <a:t>Какие территории были захвачены и включены в состав ассирийского государства?</a:t>
            </a:r>
          </a:p>
        </p:txBody>
      </p:sp>
      <p:sp>
        <p:nvSpPr>
          <p:cNvPr id="4" name="TextBox 3"/>
          <p:cNvSpPr txBox="1"/>
          <p:nvPr/>
        </p:nvSpPr>
        <p:spPr>
          <a:xfrm rot="1801484">
            <a:off x="6588224" y="2322430"/>
            <a:ext cx="12698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?</a:t>
            </a:r>
            <a:endParaRPr lang="ru-RU" sz="9600" dirty="0"/>
          </a:p>
        </p:txBody>
      </p:sp>
      <p:sp>
        <p:nvSpPr>
          <p:cNvPr id="5" name="TextBox 4"/>
          <p:cNvSpPr txBox="1"/>
          <p:nvPr/>
        </p:nvSpPr>
        <p:spPr>
          <a:xfrm rot="19427686">
            <a:off x="1063084" y="4556496"/>
            <a:ext cx="12698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?</a:t>
            </a:r>
            <a:endParaRPr lang="ru-RU" sz="9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692696"/>
            <a:ext cx="7416824" cy="122413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Ответьте на вопросы с помощью карты на стр. 86: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3295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0" y="161916"/>
            <a:ext cx="9144000" cy="7794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0" dirty="0" smtClean="0">
                <a:effectLst/>
              </a:rPr>
              <a:t>Основные направления походов ассирийских царей</a:t>
            </a:r>
          </a:p>
        </p:txBody>
      </p:sp>
      <p:pic>
        <p:nvPicPr>
          <p:cNvPr id="16387" name="Picture 2" descr="C:\Documents and Settings\Администратор\Рабочий стол\Новая папка\00450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22672"/>
            <a:ext cx="8641208" cy="5935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rot="10800000" flipV="1">
            <a:off x="5000628" y="3143248"/>
            <a:ext cx="1143008" cy="71438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0800000" flipV="1">
            <a:off x="3929058" y="3214686"/>
            <a:ext cx="857256" cy="142876"/>
          </a:xfrm>
          <a:prstGeom prst="straightConnector1">
            <a:avLst/>
          </a:prstGeom>
          <a:ln w="53975">
            <a:solidFill>
              <a:srgbClr val="FF0000"/>
            </a:solidFill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3178959" y="3821909"/>
            <a:ext cx="857256" cy="214314"/>
          </a:xfrm>
          <a:prstGeom prst="straightConnector1">
            <a:avLst/>
          </a:prstGeom>
          <a:ln w="50800">
            <a:solidFill>
              <a:srgbClr val="FF0000"/>
            </a:solidFill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2750331" y="4964917"/>
            <a:ext cx="785818" cy="428628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0800000" flipV="1">
            <a:off x="2357422" y="5643578"/>
            <a:ext cx="500066" cy="285752"/>
          </a:xfrm>
          <a:prstGeom prst="straightConnector1">
            <a:avLst/>
          </a:prstGeom>
          <a:ln w="60325">
            <a:solidFill>
              <a:srgbClr val="FF0000"/>
            </a:solidFill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0800000" flipV="1">
            <a:off x="1785918" y="5929330"/>
            <a:ext cx="500066" cy="71438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0800000" flipV="1">
            <a:off x="1142976" y="6002356"/>
            <a:ext cx="571504" cy="212726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0800000" flipV="1">
            <a:off x="2857488" y="3429000"/>
            <a:ext cx="428628" cy="71438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10800000" flipV="1">
            <a:off x="2428860" y="3500438"/>
            <a:ext cx="357190" cy="142876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5400000" flipH="1" flipV="1">
            <a:off x="5965041" y="1678769"/>
            <a:ext cx="1428760" cy="785818"/>
          </a:xfrm>
          <a:prstGeom prst="straightConnector1">
            <a:avLst/>
          </a:prstGeom>
          <a:ln w="95250" cmpd="sng">
            <a:solidFill>
              <a:srgbClr val="FF0000"/>
            </a:solidFill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rot="16200000" flipH="1">
            <a:off x="6357950" y="3786190"/>
            <a:ext cx="357190" cy="71438"/>
          </a:xfrm>
          <a:prstGeom prst="straightConnector1">
            <a:avLst/>
          </a:prstGeom>
          <a:ln w="53975">
            <a:solidFill>
              <a:srgbClr val="FF0000"/>
            </a:solidFill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rot="16200000" flipH="1">
            <a:off x="6429388" y="4214818"/>
            <a:ext cx="357190" cy="71438"/>
          </a:xfrm>
          <a:prstGeom prst="straightConnector1">
            <a:avLst/>
          </a:prstGeom>
          <a:ln w="53975">
            <a:solidFill>
              <a:srgbClr val="FF0000"/>
            </a:solidFill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rot="16200000" flipH="1">
            <a:off x="6607983" y="4536289"/>
            <a:ext cx="285752" cy="214314"/>
          </a:xfrm>
          <a:prstGeom prst="straightConnector1">
            <a:avLst/>
          </a:prstGeom>
          <a:ln w="63500">
            <a:solidFill>
              <a:srgbClr val="FF0000"/>
            </a:solidFill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rot="16200000" flipH="1">
            <a:off x="6929454" y="4857760"/>
            <a:ext cx="285752" cy="285752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17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checker/>
      </p:transition>
    </mc:Choice>
    <mc:Fallback xmlns="">
      <p:transition spd="slow" advClick="0" advTm="5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2" y="633024"/>
            <a:ext cx="7880896" cy="1427823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Почему Ассирийская держава просуществовала недолго, около 150 лет?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0503" y="2004073"/>
            <a:ext cx="3145080" cy="693135"/>
          </a:xfrm>
        </p:spPr>
        <p:txBody>
          <a:bodyPr/>
          <a:lstStyle/>
          <a:p>
            <a:r>
              <a:rPr lang="ru-RU" dirty="0" smtClean="0"/>
              <a:t>1 вариант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72" y="2777230"/>
            <a:ext cx="4389884" cy="3495495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Работа с документом с.89 «Летопись ассирийского царя»</a:t>
            </a: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ru-RU" dirty="0" smtClean="0">
                <a:latin typeface="+mj-lt"/>
              </a:rPr>
              <a:t>Что делали ассирийцы на завоёванных землях?</a:t>
            </a:r>
            <a:endParaRPr lang="ru-RU" dirty="0">
              <a:latin typeface="+mj-lt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04048" y="2231818"/>
            <a:ext cx="3040161" cy="465390"/>
          </a:xfrm>
        </p:spPr>
        <p:txBody>
          <a:bodyPr/>
          <a:lstStyle/>
          <a:p>
            <a:r>
              <a:rPr lang="ru-RU" dirty="0" smtClean="0"/>
              <a:t>2 вариант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355976" y="2777230"/>
            <a:ext cx="4608512" cy="395128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Проанализируйте иллюстрацию «Возвращение Ассирийского царя из похода» стр.88</a:t>
            </a: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ru-RU" dirty="0" smtClean="0"/>
              <a:t>Как обращаются с побеждёнными?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279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06a/0017e1b1-f5c520b0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7155530" cy="536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9412" y="116632"/>
            <a:ext cx="6898891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Какие государства мы с вами уже знаем?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4048" y="2996952"/>
            <a:ext cx="208823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86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88840"/>
            <a:ext cx="4038600" cy="439248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91472" y="2060848"/>
            <a:ext cx="4752528" cy="18002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 завоёванных странах ассирийцы прибегали к страшным жестокостям. Они устраивали массовые казни и уводили в плен целые народы.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91472" y="400506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latin typeface="+mn-lt"/>
              </a:rPr>
              <a:t>Казалось, могуществу Ассирии не будет конца.</a:t>
            </a:r>
          </a:p>
        </p:txBody>
      </p:sp>
    </p:spTree>
    <p:extLst>
      <p:ext uri="{BB962C8B-B14F-4D97-AF65-F5344CB8AC3E}">
        <p14:creationId xmlns:p14="http://schemas.microsoft.com/office/powerpoint/2010/main" val="280399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Запишите дату: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pPr algn="ctr">
              <a:spcBef>
                <a:spcPts val="0"/>
              </a:spcBef>
              <a:buFontTx/>
              <a:buNone/>
            </a:pPr>
            <a:r>
              <a:rPr lang="ru-RU" sz="8000" dirty="0" smtClean="0">
                <a:solidFill>
                  <a:schemeClr val="tx1"/>
                </a:solidFill>
              </a:rPr>
              <a:t>612 г. до н.э. – </a:t>
            </a:r>
          </a:p>
          <a:p>
            <a:pPr algn="ctr">
              <a:spcBef>
                <a:spcPts val="0"/>
              </a:spcBef>
              <a:buFontTx/>
              <a:buNone/>
            </a:pPr>
            <a:r>
              <a:rPr lang="ru-RU" sz="8000" dirty="0" smtClean="0">
                <a:solidFill>
                  <a:schemeClr val="tx1"/>
                </a:solidFill>
              </a:rPr>
              <a:t>гибель Ассирии.</a:t>
            </a:r>
          </a:p>
        </p:txBody>
      </p:sp>
      <p:pic>
        <p:nvPicPr>
          <p:cNvPr id="24580" name="Picture 4" descr="ag00029_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8313" y="333375"/>
            <a:ext cx="1873250" cy="1485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955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3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3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3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3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50" y="692696"/>
            <a:ext cx="7790510" cy="1143000"/>
          </a:xfrm>
        </p:spPr>
        <p:txBody>
          <a:bodyPr/>
          <a:lstStyle/>
          <a:p>
            <a:r>
              <a:rPr lang="ru-RU" dirty="0" smtClean="0"/>
              <a:t>Как же смогли сохраниться до наших дней достижения Ассирии?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2074759"/>
            <a:ext cx="6120680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Вам в ответе поможет изображение интерьера царского дворца в Ниневии</a:t>
            </a:r>
            <a:endParaRPr lang="ru-RU" sz="24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79912" y="3429000"/>
            <a:ext cx="508816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2560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036050" cy="1143000"/>
          </a:xfrm>
          <a:solidFill>
            <a:srgbClr val="00CC99"/>
          </a:solidFill>
        </p:spPr>
        <p:txBody>
          <a:bodyPr/>
          <a:lstStyle/>
          <a:p>
            <a:pPr algn="l">
              <a:defRPr/>
            </a:pPr>
            <a:r>
              <a:rPr lang="ru-RU" b="1" dirty="0" smtClean="0"/>
              <a:t>                     </a:t>
            </a:r>
            <a:r>
              <a:rPr lang="ru-RU" b="1" dirty="0" smtClean="0">
                <a:latin typeface="Comic Sans MS" pitchFamily="66" charset="0"/>
              </a:rPr>
              <a:t>Проблема </a:t>
            </a:r>
          </a:p>
        </p:txBody>
      </p:sp>
      <p:sp>
        <p:nvSpPr>
          <p:cNvPr id="9218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None/>
            </a:pPr>
            <a:r>
              <a:rPr lang="ru-RU" sz="5400" dirty="0" smtClean="0">
                <a:effectLst/>
                <a:latin typeface="Comic Sans MS" pitchFamily="66" charset="0"/>
              </a:rPr>
              <a:t>Зачем человеку, живущему в </a:t>
            </a:r>
            <a:r>
              <a:rPr lang="en-US" sz="5400" dirty="0" smtClean="0">
                <a:effectLst/>
                <a:latin typeface="Comic Sans MS" pitchFamily="66" charset="0"/>
              </a:rPr>
              <a:t>XXI </a:t>
            </a:r>
            <a:r>
              <a:rPr lang="ru-RU" sz="5400" dirty="0" smtClean="0">
                <a:effectLst/>
                <a:latin typeface="Comic Sans MS" pitchFamily="66" charset="0"/>
              </a:rPr>
              <a:t>веке </a:t>
            </a:r>
            <a:r>
              <a:rPr lang="ru-RU" sz="5400" dirty="0" smtClean="0">
                <a:effectLst/>
                <a:latin typeface="Comic Sans MS" pitchFamily="66" charset="0"/>
              </a:rPr>
              <a:t>знания об Ассирийской державе?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effectLst/>
              </a:rPr>
              <a:t>Домашнее задание</a:t>
            </a:r>
            <a:endParaRPr lang="ru-RU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sz="3200" dirty="0" smtClean="0">
                <a:effectLst/>
              </a:rPr>
              <a:t>Параграф 18, </a:t>
            </a:r>
            <a:r>
              <a:rPr lang="ru-RU" sz="3200" dirty="0" smtClean="0"/>
              <a:t>записи в тетради</a:t>
            </a:r>
            <a:r>
              <a:rPr lang="ru-RU" sz="3200" dirty="0" smtClean="0">
                <a:effectLst/>
              </a:rPr>
              <a:t>.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Как вы думаете, что за государство образовалось на карте, обозначенное зелёным цветом?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Картинка 27 из 149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16832"/>
            <a:ext cx="7740351" cy="4941168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Россия — священная наша держава,</a:t>
            </a:r>
            <a:br>
              <a:rPr lang="ru-RU" dirty="0"/>
            </a:br>
            <a:r>
              <a:rPr lang="ru-RU" dirty="0"/>
              <a:t>Россия — любимая наша страна.</a:t>
            </a:r>
            <a:br>
              <a:rPr lang="ru-RU" dirty="0"/>
            </a:br>
            <a:r>
              <a:rPr lang="ru-RU" dirty="0"/>
              <a:t>Могучая воля, великая </a:t>
            </a:r>
            <a:r>
              <a:rPr lang="ru-RU" dirty="0" smtClean="0"/>
              <a:t>слава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Твоё достоянье на все времена!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835696" y="4797152"/>
            <a:ext cx="6768752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«СТРАНА», «ДЕРЖАВА»</a:t>
            </a:r>
            <a:br>
              <a:rPr lang="ru-RU" sz="3200" dirty="0" smtClean="0"/>
            </a:br>
            <a:r>
              <a:rPr lang="ru-RU" sz="3200" dirty="0" smtClean="0"/>
              <a:t>Давайте определим тему урока?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20688"/>
            <a:ext cx="7596336" cy="1440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Какие слова помогают нам охарактеризовать Россию?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3032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Тема урока:</a:t>
            </a:r>
            <a:endParaRPr lang="ru-RU" sz="3600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8000" b="1" dirty="0"/>
              <a:t>Ассирийская держава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мы должны с вами сегодня изучить? Выделим с вами цель.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Охарактеризовать особенности Ассирийской </a:t>
            </a:r>
            <a:r>
              <a:rPr lang="ru-RU" sz="3600" dirty="0"/>
              <a:t>военной державы, показав грабительский характер ассирийских завоеваний.</a:t>
            </a:r>
          </a:p>
        </p:txBody>
      </p:sp>
    </p:spTree>
    <p:extLst>
      <p:ext uri="{BB962C8B-B14F-4D97-AF65-F5344CB8AC3E}">
        <p14:creationId xmlns:p14="http://schemas.microsoft.com/office/powerpoint/2010/main" val="22737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20688"/>
            <a:ext cx="9144000" cy="1359024"/>
          </a:xfrm>
          <a:solidFill>
            <a:srgbClr val="00CC99"/>
          </a:solidFill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 smtClean="0"/>
              <a:t> </a:t>
            </a:r>
            <a:r>
              <a:rPr lang="ru-RU" b="1" dirty="0" smtClean="0">
                <a:latin typeface="Comic Sans MS" pitchFamily="66" charset="0"/>
              </a:rPr>
              <a:t>Проблема:</a:t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b="1" dirty="0" smtClean="0">
                <a:latin typeface="Comic Sans MS" pitchFamily="66" charset="0"/>
              </a:rPr>
              <a:t>(на этот вопрос мы ответим с вами в конце урока) </a:t>
            </a:r>
            <a:endParaRPr lang="ru-RU" b="1" dirty="0" smtClean="0">
              <a:latin typeface="Comic Sans MS" pitchFamily="66" charset="0"/>
            </a:endParaRPr>
          </a:p>
        </p:txBody>
      </p:sp>
      <p:sp>
        <p:nvSpPr>
          <p:cNvPr id="9218" name="Содержимое 3"/>
          <p:cNvSpPr>
            <a:spLocks noGrp="1"/>
          </p:cNvSpPr>
          <p:nvPr>
            <p:ph idx="1"/>
          </p:nvPr>
        </p:nvSpPr>
        <p:spPr>
          <a:xfrm>
            <a:off x="1187624" y="2348880"/>
            <a:ext cx="6887389" cy="3599316"/>
          </a:xfrm>
        </p:spPr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None/>
            </a:pPr>
            <a:r>
              <a:rPr lang="ru-RU" sz="5400" dirty="0" smtClean="0">
                <a:effectLst/>
                <a:latin typeface="Comic Sans MS" pitchFamily="66" charset="0"/>
              </a:rPr>
              <a:t>Зачем человеку, живущему в </a:t>
            </a:r>
            <a:r>
              <a:rPr lang="en-US" sz="5400" dirty="0" smtClean="0">
                <a:effectLst/>
                <a:latin typeface="Comic Sans MS" pitchFamily="66" charset="0"/>
              </a:rPr>
              <a:t>XXI</a:t>
            </a:r>
            <a:r>
              <a:rPr lang="ru-RU" sz="5400" dirty="0" smtClean="0">
                <a:effectLst/>
                <a:latin typeface="Comic Sans MS" pitchFamily="66" charset="0"/>
              </a:rPr>
              <a:t> </a:t>
            </a:r>
            <a:r>
              <a:rPr lang="ru-RU" sz="5400" dirty="0" smtClean="0">
                <a:effectLst/>
                <a:latin typeface="Comic Sans MS" pitchFamily="66" charset="0"/>
              </a:rPr>
              <a:t>веке знания об Ассирийской державе?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1639" y="2080153"/>
            <a:ext cx="3680321" cy="6601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/>
              <a:t>1. Местоположение </a:t>
            </a:r>
            <a:r>
              <a:rPr lang="ru-RU" dirty="0" smtClean="0"/>
              <a:t>и природные </a:t>
            </a:r>
            <a:r>
              <a:rPr lang="ru-RU" dirty="0" smtClean="0"/>
              <a:t>условия</a:t>
            </a:r>
            <a:br>
              <a:rPr lang="ru-RU" dirty="0" smtClean="0"/>
            </a:br>
            <a:r>
              <a:rPr lang="ru-RU" dirty="0" smtClean="0"/>
              <a:t>2</a:t>
            </a:r>
            <a:r>
              <a:rPr lang="ru-RU" dirty="0"/>
              <a:t>. Освоении железа</a:t>
            </a: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27087" y="3948244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+mn-lt"/>
              </a:rPr>
              <a:t>5</a:t>
            </a:r>
            <a:r>
              <a:rPr lang="ru-RU" sz="2400" dirty="0">
                <a:latin typeface="+mn-lt"/>
              </a:rPr>
              <a:t>. Гибель Ассирийской державы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1639" y="3132474"/>
            <a:ext cx="33618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+mn-lt"/>
              </a:rPr>
              <a:t>3.Ассирийское войско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1639" y="3540359"/>
            <a:ext cx="5038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+mn-lt"/>
              </a:rPr>
              <a:t>4. Завоевания ассирийских царей</a:t>
            </a:r>
          </a:p>
        </p:txBody>
      </p:sp>
    </p:spTree>
    <p:extLst>
      <p:ext uri="{BB962C8B-B14F-4D97-AF65-F5344CB8AC3E}">
        <p14:creationId xmlns:p14="http://schemas.microsoft.com/office/powerpoint/2010/main" val="383746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ru-RU" b="1" dirty="0" smtClean="0"/>
              <a:t>Определите географическое местоположение Ассирии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1"/>
            <a:ext cx="7211144" cy="936104"/>
          </a:xfrm>
        </p:spPr>
        <p:txBody>
          <a:bodyPr/>
          <a:lstStyle/>
          <a:p>
            <a:r>
              <a:rPr lang="ru-RU" dirty="0" smtClean="0"/>
              <a:t>Используя опорные слова в рабочем листе и карту на с.86 в учебнике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443921"/>
            <a:ext cx="5436051" cy="318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06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1640</TotalTime>
  <Words>435</Words>
  <Application>Microsoft Office PowerPoint</Application>
  <PresentationFormat>Экран (4:3)</PresentationFormat>
  <Paragraphs>59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Берлин</vt:lpstr>
      <vt:lpstr>Презентация PowerPoint</vt:lpstr>
      <vt:lpstr>Презентация PowerPoint</vt:lpstr>
      <vt:lpstr>Как вы думаете, что за государство образовалось на карте, обозначенное зелёным цветом?</vt:lpstr>
      <vt:lpstr>Россия — священная наша держава, Россия — любимая наша страна. Могучая воля, великая слава Твоё достоянье на все времена!</vt:lpstr>
      <vt:lpstr>Тема урока:</vt:lpstr>
      <vt:lpstr>Что мы должны с вами сегодня изучить? Выделим с вами цель.</vt:lpstr>
      <vt:lpstr> Проблема: (на этот вопрос мы ответим с вами в конце урока) </vt:lpstr>
      <vt:lpstr>План:</vt:lpstr>
      <vt:lpstr>Определите географическое местоположение Ассирии</vt:lpstr>
      <vt:lpstr>Как вы думаете, почему?</vt:lpstr>
      <vt:lpstr>Запишите дату:</vt:lpstr>
      <vt:lpstr> Как вы считаете:  Какое преимущество давало людям использование железа?</vt:lpstr>
      <vt:lpstr>Прочитайте п 2. стр 86 и ответьте на вопрос:</vt:lpstr>
      <vt:lpstr>Презентация PowerPoint</vt:lpstr>
      <vt:lpstr>Ассирийцы умели переплавляться через реку на кожаных мешках. </vt:lpstr>
      <vt:lpstr>Презентация PowerPoint</vt:lpstr>
      <vt:lpstr>Куда совершали походы ассирийские цари? </vt:lpstr>
      <vt:lpstr>Основные направления походов ассирийских царей</vt:lpstr>
      <vt:lpstr>Почему Ассирийская держава просуществовала недолго, около 150 лет?</vt:lpstr>
      <vt:lpstr>Презентация PowerPoint</vt:lpstr>
      <vt:lpstr>Запишите дату:</vt:lpstr>
      <vt:lpstr>Как же смогли сохраниться до наших дней достижения Ассирии?</vt:lpstr>
      <vt:lpstr>                     Проблема </vt:lpstr>
      <vt:lpstr>Домашнее задание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Серова</cp:lastModifiedBy>
  <cp:revision>139</cp:revision>
  <dcterms:created xsi:type="dcterms:W3CDTF">2011-11-23T18:39:00Z</dcterms:created>
  <dcterms:modified xsi:type="dcterms:W3CDTF">2022-03-24T16:50:23Z</dcterms:modified>
</cp:coreProperties>
</file>