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69" r:id="rId3"/>
    <p:sldId id="270" r:id="rId4"/>
    <p:sldId id="256" r:id="rId5"/>
    <p:sldId id="257" r:id="rId6"/>
    <p:sldId id="258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78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7F73-1940-4FFD-9E2A-EF63DC5038B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7E657-916E-430C-A749-6D63FDA8D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7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2448272" cy="648071"/>
          </a:xfrm>
        </p:spPr>
        <p:txBody>
          <a:bodyPr>
            <a:normAutofit/>
          </a:bodyPr>
          <a:lstStyle/>
          <a:p>
            <a:r>
              <a:rPr lang="de-DE" sz="2500" dirty="0"/>
              <a:t>d</a:t>
            </a:r>
            <a:r>
              <a:rPr lang="de-DE" sz="2500" dirty="0" smtClean="0"/>
              <a:t>ie Jacke, -n</a:t>
            </a:r>
            <a:endParaRPr lang="ru-RU" sz="25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28821" y="99479"/>
            <a:ext cx="3250363" cy="1196752"/>
          </a:xfrm>
        </p:spPr>
        <p:txBody>
          <a:bodyPr/>
          <a:lstStyle/>
          <a:p>
            <a:pPr marL="182880" indent="0">
              <a:buNone/>
            </a:pPr>
            <a:r>
              <a:rPr lang="de-DE" dirty="0" smtClean="0"/>
              <a:t>Kleidung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963822" y="3503292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Ring, - e</a:t>
            </a:r>
            <a:endParaRPr lang="ru-RU" sz="2500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107504" y="3587892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das Kleid, - er</a:t>
            </a:r>
            <a:endParaRPr lang="ru-RU" sz="2500" dirty="0"/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214192" y="4346749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die Hose, - n</a:t>
            </a:r>
            <a:endParaRPr lang="ru-RU" sz="2500" dirty="0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1619672" y="5585282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/>
              <a:t>d</a:t>
            </a:r>
            <a:r>
              <a:rPr lang="de-DE" sz="2500" dirty="0" smtClean="0"/>
              <a:t>as Hemd, - e</a:t>
            </a:r>
            <a:endParaRPr lang="ru-RU" sz="2500" dirty="0"/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6170978" y="2443434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Bikini, - s</a:t>
            </a:r>
            <a:endParaRPr lang="ru-RU" sz="2500" dirty="0"/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3525240" y="2518084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die Bluse, - n</a:t>
            </a:r>
            <a:endParaRPr lang="ru-RU" sz="2500" dirty="0"/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611560" y="4525898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Mantel, - </a:t>
            </a:r>
            <a:endParaRPr lang="ru-RU" sz="2500" dirty="0"/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158984" y="2444889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Schuh, -e</a:t>
            </a:r>
            <a:endParaRPr lang="ru-RU" sz="2500" dirty="0"/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2963822" y="1428248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das T-Shirt, -s</a:t>
            </a:r>
            <a:endParaRPr lang="ru-RU" sz="2500" dirty="0"/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>
          <a:xfrm>
            <a:off x="5973512" y="3586868"/>
            <a:ext cx="2914610" cy="48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Ohrring, - e</a:t>
            </a:r>
            <a:endParaRPr lang="ru-RU" sz="2500" dirty="0"/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6082668" y="4634780"/>
            <a:ext cx="3031194" cy="384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der Rock, </a:t>
            </a:r>
            <a:r>
              <a:rPr lang="ru-RU" sz="2500" dirty="0" smtClean="0"/>
              <a:t>(</a:t>
            </a:r>
            <a:r>
              <a:rPr lang="de-DE" sz="2500" dirty="0" smtClean="0"/>
              <a:t>ö</a:t>
            </a:r>
            <a:r>
              <a:rPr lang="ru-RU" sz="2500" dirty="0" smtClean="0"/>
              <a:t>)-</a:t>
            </a:r>
            <a:r>
              <a:rPr lang="de-DE" sz="2500" dirty="0" smtClean="0"/>
              <a:t>e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6206434" y="1444114"/>
            <a:ext cx="3031194" cy="378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die Kappe, - n</a:t>
            </a:r>
            <a:endParaRPr lang="ru-RU" sz="2500" dirty="0"/>
          </a:p>
        </p:txBody>
      </p:sp>
      <p:sp>
        <p:nvSpPr>
          <p:cNvPr id="16" name="Подзаголовок 1"/>
          <p:cNvSpPr txBox="1">
            <a:spLocks/>
          </p:cNvSpPr>
          <p:nvPr/>
        </p:nvSpPr>
        <p:spPr>
          <a:xfrm>
            <a:off x="5149993" y="5490666"/>
            <a:ext cx="2448272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/>
              <a:t>die Socke, -n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3350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Autofit/>
          </a:bodyPr>
          <a:lstStyle/>
          <a:p>
            <a:r>
              <a:rPr lang="de-DE" sz="2400" dirty="0" smtClean="0"/>
              <a:t>Wie findest du </a:t>
            </a:r>
            <a:r>
              <a:rPr lang="ru-RU" sz="2400" dirty="0">
                <a:solidFill>
                  <a:srgbClr val="FF0000"/>
                </a:solidFill>
              </a:rPr>
              <a:t>____ </a:t>
            </a:r>
            <a:r>
              <a:rPr lang="ru-RU" sz="2400" dirty="0">
                <a:solidFill>
                  <a:schemeClr val="tx1"/>
                </a:solidFill>
              </a:rPr>
              <a:t>____________</a:t>
            </a:r>
            <a:r>
              <a:rPr lang="de-DE" sz="2400" dirty="0" smtClean="0"/>
              <a:t>?	</a:t>
            </a:r>
            <a:endParaRPr lang="ru-RU" sz="2400" dirty="0" smtClean="0"/>
          </a:p>
          <a:p>
            <a:r>
              <a:rPr lang="de-DE" sz="2400" dirty="0" smtClean="0"/>
              <a:t>Ich finde </a:t>
            </a:r>
            <a:r>
              <a:rPr lang="ru-RU" sz="2400" dirty="0">
                <a:solidFill>
                  <a:srgbClr val="FF0000"/>
                </a:solidFill>
              </a:rPr>
              <a:t>____ </a:t>
            </a:r>
            <a:r>
              <a:rPr lang="ru-RU" sz="2400" dirty="0">
                <a:solidFill>
                  <a:schemeClr val="tx1"/>
                </a:solidFill>
              </a:rPr>
              <a:t>____________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4052402" cy="398275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Wie findest du </a:t>
            </a:r>
            <a:r>
              <a:rPr lang="ru-RU" sz="2400" dirty="0">
                <a:solidFill>
                  <a:srgbClr val="FF0000"/>
                </a:solidFill>
              </a:rPr>
              <a:t>____ </a:t>
            </a:r>
            <a:r>
              <a:rPr lang="ru-RU" sz="2400" dirty="0">
                <a:solidFill>
                  <a:schemeClr val="tx1"/>
                </a:solidFill>
              </a:rPr>
              <a:t>____________</a:t>
            </a:r>
            <a:r>
              <a:rPr lang="de-DE" sz="2400" dirty="0" smtClean="0"/>
              <a:t>?	</a:t>
            </a:r>
            <a:endParaRPr lang="ru-RU" sz="2400" dirty="0" smtClean="0"/>
          </a:p>
          <a:p>
            <a:r>
              <a:rPr lang="de-DE" sz="2400" dirty="0" smtClean="0"/>
              <a:t>Ich finde </a:t>
            </a:r>
            <a:r>
              <a:rPr lang="ru-RU" sz="2400" dirty="0">
                <a:solidFill>
                  <a:srgbClr val="FF0000"/>
                </a:solidFill>
              </a:rPr>
              <a:t>____ </a:t>
            </a:r>
            <a:r>
              <a:rPr lang="ru-RU" sz="2400" dirty="0" smtClean="0">
                <a:solidFill>
                  <a:schemeClr val="tx1"/>
                </a:solidFill>
              </a:rPr>
              <a:t>____________ 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4340200" cy="438360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de-DE" sz="2600" dirty="0" smtClean="0"/>
              <a:t>?	</a:t>
            </a:r>
            <a:endParaRPr lang="ru-RU" sz="2600" dirty="0" smtClean="0"/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____________.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45329"/>
            <a:ext cx="3127243" cy="234543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de-DE" sz="2600" dirty="0" smtClean="0"/>
              <a:t>?	</a:t>
            </a:r>
            <a:endParaRPr lang="ru-RU" sz="2600" dirty="0" smtClean="0"/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____________.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5252"/>
            <a:ext cx="3168352" cy="475252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064896" cy="8821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Substantive und </a:t>
            </a:r>
            <a:r>
              <a:rPr lang="en-US" b="1" dirty="0" err="1"/>
              <a:t>Pronomen</a:t>
            </a:r>
            <a:r>
              <a:rPr lang="en-US" b="1" dirty="0"/>
              <a:t>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Akkusativ</a:t>
            </a:r>
            <a:endParaRPr lang="ru-RU" dirty="0"/>
          </a:p>
          <a:p>
            <a:pPr algn="ctr"/>
            <a:r>
              <a:rPr lang="ru-RU" dirty="0"/>
              <a:t>Существительные и местоимения в винительном падеже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de-DE" dirty="0" smtClean="0"/>
              <a:t>Wie findest du …?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5276" y="2636912"/>
            <a:ext cx="8856984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B050"/>
                </a:solidFill>
              </a:rPr>
              <a:t>das</a:t>
            </a:r>
            <a:r>
              <a:rPr lang="de-DE" dirty="0"/>
              <a:t> T-Shirt?	(</a:t>
            </a:r>
            <a:r>
              <a:rPr lang="ru-RU" dirty="0"/>
              <a:t>ср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de-DE" dirty="0">
                <a:solidFill>
                  <a:srgbClr val="00B050"/>
                </a:solidFill>
              </a:rPr>
              <a:t>e</a:t>
            </a:r>
            <a:r>
              <a:rPr lang="de-DE" dirty="0" smtClean="0">
                <a:solidFill>
                  <a:srgbClr val="00B050"/>
                </a:solidFill>
              </a:rPr>
              <a:t>s</a:t>
            </a:r>
            <a:r>
              <a:rPr lang="de-DE" dirty="0" smtClean="0"/>
              <a:t> gut</a:t>
            </a:r>
            <a:r>
              <a:rPr lang="de-DE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FF0000"/>
                </a:solidFill>
              </a:rPr>
              <a:t>die</a:t>
            </a:r>
            <a:r>
              <a:rPr lang="de-DE" dirty="0"/>
              <a:t> Jacke? (</a:t>
            </a:r>
            <a:r>
              <a:rPr lang="ru-RU" dirty="0"/>
              <a:t>ж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</a:t>
            </a:r>
            <a:r>
              <a:rPr lang="de-DE" dirty="0" smtClean="0"/>
              <a:t>Ich </a:t>
            </a:r>
            <a:r>
              <a:rPr lang="de-DE" dirty="0"/>
              <a:t>finde </a:t>
            </a:r>
            <a:r>
              <a:rPr lang="de-DE" dirty="0" smtClean="0">
                <a:solidFill>
                  <a:srgbClr val="FF0000"/>
                </a:solidFill>
              </a:rPr>
              <a:t>sie</a:t>
            </a:r>
            <a:r>
              <a:rPr lang="de-DE" dirty="0" smtClean="0"/>
              <a:t> gut</a:t>
            </a:r>
            <a:r>
              <a:rPr lang="de-DE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70C0"/>
                </a:solidFill>
              </a:rPr>
              <a:t>den</a:t>
            </a:r>
            <a:r>
              <a:rPr lang="de-DE" dirty="0"/>
              <a:t> Pullover?	 (</a:t>
            </a:r>
            <a:r>
              <a:rPr lang="ru-RU" dirty="0"/>
              <a:t>м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de-DE" dirty="0" smtClean="0">
                <a:solidFill>
                  <a:srgbClr val="0070C0"/>
                </a:solidFill>
              </a:rPr>
              <a:t>ihn</a:t>
            </a:r>
            <a:r>
              <a:rPr lang="de-DE" dirty="0" smtClean="0"/>
              <a:t> gut</a:t>
            </a:r>
            <a:r>
              <a:rPr lang="de-DE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b="1" u="sng" dirty="0"/>
              <a:t>die</a:t>
            </a:r>
            <a:r>
              <a:rPr lang="de-DE" dirty="0"/>
              <a:t> Schuhe?	(</a:t>
            </a:r>
            <a:r>
              <a:rPr lang="ru-RU" dirty="0" err="1"/>
              <a:t>мн</a:t>
            </a:r>
            <a:r>
              <a:rPr lang="de-DE" dirty="0"/>
              <a:t>.</a:t>
            </a:r>
            <a:r>
              <a:rPr lang="ru-RU" dirty="0"/>
              <a:t>ч</a:t>
            </a:r>
            <a:r>
              <a:rPr lang="de-DE" dirty="0"/>
              <a:t>.)		Ich finde </a:t>
            </a:r>
            <a:r>
              <a:rPr lang="de-DE" b="1" u="sng" dirty="0" smtClean="0"/>
              <a:t>sie</a:t>
            </a:r>
            <a:r>
              <a:rPr lang="de-DE" dirty="0" smtClean="0"/>
              <a:t> gut</a:t>
            </a:r>
            <a:r>
              <a:rPr lang="de-DE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24936" cy="10081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Местоимения в винительном падеже. </a:t>
            </a:r>
            <a:endParaRPr lang="en-US" dirty="0" smtClean="0"/>
          </a:p>
          <a:p>
            <a:pPr marL="45720" indent="0">
              <a:buNone/>
            </a:pPr>
            <a:r>
              <a:rPr lang="ru-RU" dirty="0" smtClean="0"/>
              <a:t>Ответь на вопросы, используй местоимения </a:t>
            </a:r>
            <a:r>
              <a:rPr lang="en-US" i="1" dirty="0" smtClean="0">
                <a:solidFill>
                  <a:srgbClr val="0070C0"/>
                </a:solidFill>
              </a:rPr>
              <a:t>ihn</a:t>
            </a:r>
            <a:r>
              <a:rPr lang="de-DE" i="1" dirty="0" smtClean="0">
                <a:solidFill>
                  <a:srgbClr val="0070C0"/>
                </a:solidFill>
              </a:rPr>
              <a:t>, </a:t>
            </a:r>
            <a:r>
              <a:rPr lang="de-DE" i="1" dirty="0" smtClean="0">
                <a:solidFill>
                  <a:srgbClr val="00B050"/>
                </a:solidFill>
              </a:rPr>
              <a:t>es,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sie</a:t>
            </a:r>
            <a:r>
              <a:rPr lang="de-DE" i="1" dirty="0" smtClean="0">
                <a:solidFill>
                  <a:srgbClr val="0070C0"/>
                </a:solidFill>
              </a:rPr>
              <a:t>, </a:t>
            </a:r>
            <a:r>
              <a:rPr lang="de-DE" b="1" i="1" dirty="0" smtClean="0">
                <a:solidFill>
                  <a:schemeClr val="tx1"/>
                </a:solidFill>
              </a:rPr>
              <a:t>sie</a:t>
            </a:r>
            <a:r>
              <a:rPr lang="de-DE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3240" y="1772816"/>
            <a:ext cx="842493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rabicPeriod"/>
            </a:pPr>
            <a:r>
              <a:rPr lang="de-DE" dirty="0" smtClean="0"/>
              <a:t>Wie findest du die Bluse? – Ich finde …</a:t>
            </a:r>
          </a:p>
          <a:p>
            <a:pPr marL="502920" indent="-457200">
              <a:buAutoNum type="arabicPeriod"/>
            </a:pPr>
            <a:r>
              <a:rPr lang="de-DE" dirty="0" smtClean="0"/>
              <a:t>Wie findest du </a:t>
            </a:r>
            <a:r>
              <a:rPr lang="de-DE" dirty="0"/>
              <a:t>den </a:t>
            </a:r>
            <a:r>
              <a:rPr lang="de-DE" dirty="0" smtClean="0"/>
              <a:t>Rucksack? - …</a:t>
            </a:r>
          </a:p>
          <a:p>
            <a:pPr marL="502920" indent="-457200">
              <a:buAutoNum type="arabicPeriod"/>
            </a:pPr>
            <a:r>
              <a:rPr lang="de-DE" dirty="0" smtClean="0"/>
              <a:t>Wie findest du das Hemd? - …</a:t>
            </a:r>
          </a:p>
          <a:p>
            <a:pPr marL="502920" indent="-457200">
              <a:buAutoNum type="arabicPeriod"/>
            </a:pPr>
            <a:r>
              <a:rPr lang="de-DE" dirty="0" smtClean="0"/>
              <a:t>Wie findest du den Mantel? - … 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de-DE" dirty="0"/>
              <a:t>Wie findest du die T-Shorts? </a:t>
            </a:r>
            <a:r>
              <a:rPr lang="de-DE" dirty="0" smtClean="0"/>
              <a:t>–…</a:t>
            </a:r>
            <a:endParaRPr lang="de-DE" dirty="0"/>
          </a:p>
          <a:p>
            <a:pPr marL="502920" indent="-457200">
              <a:buAutoNum type="arabicPeriod"/>
            </a:pPr>
            <a:r>
              <a:rPr lang="de-DE" dirty="0"/>
              <a:t>Wie findest du </a:t>
            </a:r>
            <a:r>
              <a:rPr lang="de-DE" dirty="0" smtClean="0"/>
              <a:t>das T-Shirt? </a:t>
            </a:r>
            <a:r>
              <a:rPr lang="de-DE" dirty="0"/>
              <a:t>- …</a:t>
            </a:r>
          </a:p>
          <a:p>
            <a:pPr marL="502920" indent="-457200">
              <a:buAutoNum type="arabicPeriod"/>
            </a:pPr>
            <a:r>
              <a:rPr lang="de-DE" dirty="0"/>
              <a:t>Wie findest du das Kleid? - …</a:t>
            </a:r>
          </a:p>
          <a:p>
            <a:pPr marL="502920" indent="-457200">
              <a:buAutoNum type="arabicPeriod"/>
            </a:pPr>
            <a:r>
              <a:rPr lang="de-DE" dirty="0"/>
              <a:t>Wie findest du die </a:t>
            </a:r>
            <a:r>
              <a:rPr lang="de-DE" dirty="0" smtClean="0"/>
              <a:t>Handschuhe? </a:t>
            </a:r>
            <a:r>
              <a:rPr lang="de-DE" dirty="0"/>
              <a:t>- … </a:t>
            </a:r>
            <a:endParaRPr lang="ru-RU" dirty="0"/>
          </a:p>
          <a:p>
            <a:pPr marL="502920" indent="-457200">
              <a:buAutoNum type="arabicPeriod"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3212976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60648"/>
            <a:ext cx="6400800" cy="465232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Pronomen im Nominativ. Ergänze </a:t>
            </a:r>
            <a:r>
              <a:rPr lang="de-DE" i="1" dirty="0" smtClean="0">
                <a:solidFill>
                  <a:srgbClr val="0070C0"/>
                </a:solidFill>
              </a:rPr>
              <a:t>er, </a:t>
            </a:r>
            <a:r>
              <a:rPr lang="de-DE" i="1" dirty="0" smtClean="0">
                <a:solidFill>
                  <a:srgbClr val="00B050"/>
                </a:solidFill>
              </a:rPr>
              <a:t>es,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sie</a:t>
            </a:r>
            <a:r>
              <a:rPr lang="de-DE" i="1" dirty="0" smtClean="0">
                <a:solidFill>
                  <a:srgbClr val="0070C0"/>
                </a:solidFill>
              </a:rPr>
              <a:t>, </a:t>
            </a:r>
            <a:r>
              <a:rPr lang="de-DE" b="1" i="1" dirty="0" smtClean="0">
                <a:solidFill>
                  <a:schemeClr val="tx1"/>
                </a:solidFill>
              </a:rPr>
              <a:t>sie</a:t>
            </a:r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12474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de-DE" dirty="0" smtClean="0"/>
              <a:t>1. Die Bluse ist cool, aber 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r>
              <a:rPr lang="de-DE" dirty="0" smtClean="0"/>
              <a:t>ist zu weit.</a:t>
            </a:r>
          </a:p>
          <a:p>
            <a:pPr marL="45720" indent="0">
              <a:buNone/>
            </a:pPr>
            <a:r>
              <a:rPr lang="de-DE" dirty="0" smtClean="0"/>
              <a:t>2. Probier mal das Kleid.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/>
              <a:t>ist super.</a:t>
            </a:r>
          </a:p>
          <a:p>
            <a:pPr marL="45720" indent="0">
              <a:buNone/>
            </a:pPr>
            <a:r>
              <a:rPr lang="de-DE" dirty="0" smtClean="0"/>
              <a:t>3. Der Pullover ist teuer, aber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/>
              <a:t>sieht gut aus.</a:t>
            </a:r>
          </a:p>
          <a:p>
            <a:pPr marL="45720" indent="0">
              <a:buNone/>
            </a:pPr>
            <a:r>
              <a:rPr lang="de-DE" dirty="0" smtClean="0"/>
              <a:t>4. Guck mal, die Schuhe,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/>
              <a:t>sind </a:t>
            </a:r>
            <a:r>
              <a:rPr lang="de-DE" dirty="0" err="1" smtClean="0"/>
              <a:t>cooool</a:t>
            </a:r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47664" y="3284984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de-DE" dirty="0" smtClean="0"/>
              <a:t>Pronomen im Akkusativ. Ergänze </a:t>
            </a:r>
            <a:r>
              <a:rPr lang="de-DE" b="1" i="1" u="sng" dirty="0" smtClean="0">
                <a:solidFill>
                  <a:srgbClr val="0070C0"/>
                </a:solidFill>
              </a:rPr>
              <a:t>ihn</a:t>
            </a:r>
            <a:r>
              <a:rPr lang="de-DE" i="1" dirty="0" smtClean="0">
                <a:solidFill>
                  <a:srgbClr val="0070C0"/>
                </a:solidFill>
              </a:rPr>
              <a:t>, </a:t>
            </a:r>
            <a:r>
              <a:rPr lang="de-DE" i="1" dirty="0" smtClean="0">
                <a:solidFill>
                  <a:srgbClr val="00B050"/>
                </a:solidFill>
              </a:rPr>
              <a:t>es,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sie</a:t>
            </a:r>
            <a:r>
              <a:rPr lang="de-DE" i="1" dirty="0" smtClean="0">
                <a:solidFill>
                  <a:srgbClr val="0070C0"/>
                </a:solidFill>
              </a:rPr>
              <a:t>, </a:t>
            </a:r>
            <a:r>
              <a:rPr lang="de-DE" b="1" i="1" dirty="0" smtClean="0">
                <a:solidFill>
                  <a:schemeClr val="tx1"/>
                </a:solidFill>
              </a:rPr>
              <a:t>sie</a:t>
            </a:r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400506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rabicPeriod"/>
            </a:pPr>
            <a:r>
              <a:rPr lang="de-DE" dirty="0" smtClean="0"/>
              <a:t>Nimmst </a:t>
            </a:r>
            <a:r>
              <a:rPr lang="de-DE" dirty="0" smtClean="0">
                <a:solidFill>
                  <a:schemeClr val="tx1"/>
                </a:solidFill>
              </a:rPr>
              <a:t>du das T-Shirt? – Natürlich, nehme ich </a:t>
            </a:r>
            <a:r>
              <a:rPr lang="en-US" dirty="0">
                <a:solidFill>
                  <a:schemeClr val="tx1"/>
                </a:solidFill>
              </a:rPr>
              <a:t>… .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2. Magst du den Mantel? – Nein, ich mag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>
                <a:solidFill>
                  <a:schemeClr val="tx1"/>
                </a:solidFill>
              </a:rPr>
              <a:t>nicht.</a:t>
            </a: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3. Wie findest du die Kappen? – Ich finde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>
                <a:solidFill>
                  <a:schemeClr val="tx1"/>
                </a:solidFill>
              </a:rPr>
              <a:t>blöd.</a:t>
            </a: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4. Die Bluse finde ich gut. Probier 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de-DE" dirty="0" smtClean="0">
                <a:solidFill>
                  <a:schemeClr val="tx1"/>
                </a:solidFill>
              </a:rPr>
              <a:t>mal.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064896" cy="8821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Substantive und </a:t>
            </a:r>
            <a:r>
              <a:rPr lang="en-US" b="1" dirty="0" err="1"/>
              <a:t>Pronomen</a:t>
            </a:r>
            <a:r>
              <a:rPr lang="en-US" b="1" dirty="0"/>
              <a:t>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Akkusativ</a:t>
            </a:r>
            <a:endParaRPr lang="ru-RU" dirty="0"/>
          </a:p>
          <a:p>
            <a:pPr algn="ctr"/>
            <a:r>
              <a:rPr lang="ru-RU" dirty="0"/>
              <a:t>Существительные и местоимения в винительном падеже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de-DE" dirty="0" smtClean="0"/>
              <a:t>Wie findest du …?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5276" y="2636912"/>
            <a:ext cx="8856984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B050"/>
                </a:solidFill>
              </a:rPr>
              <a:t>das</a:t>
            </a:r>
            <a:r>
              <a:rPr lang="de-DE" dirty="0"/>
              <a:t> T-Shirt?	(</a:t>
            </a:r>
            <a:r>
              <a:rPr lang="ru-RU" dirty="0"/>
              <a:t>ср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ru-RU" dirty="0" smtClean="0"/>
              <a:t>___</a:t>
            </a:r>
            <a:r>
              <a:rPr lang="de-DE" dirty="0" smtClean="0"/>
              <a:t> </a:t>
            </a:r>
            <a:r>
              <a:rPr lang="de-DE" dirty="0"/>
              <a:t>gut.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FF0000"/>
                </a:solidFill>
              </a:rPr>
              <a:t>die</a:t>
            </a:r>
            <a:r>
              <a:rPr lang="de-DE" dirty="0"/>
              <a:t> Jacke? (</a:t>
            </a:r>
            <a:r>
              <a:rPr lang="ru-RU" dirty="0"/>
              <a:t>ж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</a:t>
            </a:r>
            <a:r>
              <a:rPr lang="de-DE" dirty="0" smtClean="0"/>
              <a:t>Ich </a:t>
            </a:r>
            <a:r>
              <a:rPr lang="de-DE" dirty="0"/>
              <a:t>finde </a:t>
            </a:r>
            <a:r>
              <a:rPr lang="ru-RU" dirty="0"/>
              <a:t>___</a:t>
            </a:r>
            <a:r>
              <a:rPr lang="de-DE" dirty="0"/>
              <a:t> </a:t>
            </a:r>
            <a:r>
              <a:rPr lang="de-DE" dirty="0" smtClean="0"/>
              <a:t>cool.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70C0"/>
                </a:solidFill>
              </a:rPr>
              <a:t>den</a:t>
            </a:r>
            <a:r>
              <a:rPr lang="de-DE" dirty="0"/>
              <a:t> Pullover?	 (</a:t>
            </a:r>
            <a:r>
              <a:rPr lang="ru-RU" dirty="0"/>
              <a:t>м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ru-RU" dirty="0"/>
              <a:t>___</a:t>
            </a:r>
            <a:r>
              <a:rPr lang="de-DE" dirty="0"/>
              <a:t> </a:t>
            </a:r>
            <a:r>
              <a:rPr lang="de-DE" dirty="0" smtClean="0"/>
              <a:t>super.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b="1" u="sng" dirty="0"/>
              <a:t>die</a:t>
            </a:r>
            <a:r>
              <a:rPr lang="de-DE" dirty="0"/>
              <a:t> Schuhe?	(</a:t>
            </a:r>
            <a:r>
              <a:rPr lang="ru-RU" dirty="0" err="1"/>
              <a:t>мн</a:t>
            </a:r>
            <a:r>
              <a:rPr lang="de-DE" dirty="0"/>
              <a:t>.</a:t>
            </a:r>
            <a:r>
              <a:rPr lang="ru-RU" dirty="0"/>
              <a:t>ч</a:t>
            </a:r>
            <a:r>
              <a:rPr lang="de-DE" dirty="0"/>
              <a:t>.)		Ich finde </a:t>
            </a:r>
            <a:r>
              <a:rPr lang="ru-RU" dirty="0"/>
              <a:t>___</a:t>
            </a:r>
            <a:r>
              <a:rPr lang="de-DE" dirty="0"/>
              <a:t> </a:t>
            </a:r>
            <a:r>
              <a:rPr lang="de-DE" dirty="0" smtClean="0"/>
              <a:t>modisch.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064896" cy="8821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Substantive und </a:t>
            </a:r>
            <a:r>
              <a:rPr lang="en-US" b="1" dirty="0" err="1"/>
              <a:t>Pronomen</a:t>
            </a:r>
            <a:r>
              <a:rPr lang="en-US" b="1" dirty="0"/>
              <a:t>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Akkusativ</a:t>
            </a:r>
            <a:endParaRPr lang="ru-RU" dirty="0"/>
          </a:p>
          <a:p>
            <a:pPr algn="ctr"/>
            <a:r>
              <a:rPr lang="ru-RU" dirty="0"/>
              <a:t>Существительные и местоимения в винительном падеже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de-DE" dirty="0" smtClean="0"/>
              <a:t>Wie findest du …?</a:t>
            </a: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5276" y="2636912"/>
            <a:ext cx="8856984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B050"/>
                </a:solidFill>
              </a:rPr>
              <a:t>das</a:t>
            </a:r>
            <a:r>
              <a:rPr lang="de-DE" dirty="0"/>
              <a:t> T-Shirt?	(</a:t>
            </a:r>
            <a:r>
              <a:rPr lang="ru-RU" dirty="0"/>
              <a:t>ср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de-DE" dirty="0">
                <a:solidFill>
                  <a:srgbClr val="00B050"/>
                </a:solidFill>
              </a:rPr>
              <a:t>e</a:t>
            </a:r>
            <a:r>
              <a:rPr lang="de-DE" dirty="0" smtClean="0">
                <a:solidFill>
                  <a:srgbClr val="00B050"/>
                </a:solidFill>
              </a:rPr>
              <a:t>s</a:t>
            </a:r>
            <a:r>
              <a:rPr lang="de-DE" dirty="0" smtClean="0"/>
              <a:t> gut</a:t>
            </a:r>
            <a:r>
              <a:rPr lang="de-DE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FF0000"/>
                </a:solidFill>
              </a:rPr>
              <a:t>die</a:t>
            </a:r>
            <a:r>
              <a:rPr lang="de-DE" dirty="0"/>
              <a:t> Jacke? (</a:t>
            </a:r>
            <a:r>
              <a:rPr lang="ru-RU" dirty="0"/>
              <a:t>ж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</a:t>
            </a:r>
            <a:r>
              <a:rPr lang="de-DE" dirty="0" smtClean="0"/>
              <a:t>Ich </a:t>
            </a:r>
            <a:r>
              <a:rPr lang="de-DE" dirty="0"/>
              <a:t>finde </a:t>
            </a:r>
            <a:r>
              <a:rPr lang="de-DE" dirty="0" smtClean="0">
                <a:solidFill>
                  <a:srgbClr val="FF0000"/>
                </a:solidFill>
              </a:rPr>
              <a:t>sie</a:t>
            </a:r>
            <a:r>
              <a:rPr lang="de-DE" dirty="0" smtClean="0"/>
              <a:t> cool.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dirty="0">
                <a:solidFill>
                  <a:srgbClr val="0070C0"/>
                </a:solidFill>
              </a:rPr>
              <a:t>den</a:t>
            </a:r>
            <a:r>
              <a:rPr lang="de-DE" dirty="0"/>
              <a:t> Pullover?	 (</a:t>
            </a:r>
            <a:r>
              <a:rPr lang="ru-RU" dirty="0"/>
              <a:t>м</a:t>
            </a:r>
            <a:r>
              <a:rPr lang="de-DE" dirty="0"/>
              <a:t>.</a:t>
            </a:r>
            <a:r>
              <a:rPr lang="ru-RU" dirty="0"/>
              <a:t>р</a:t>
            </a:r>
            <a:r>
              <a:rPr lang="de-DE" dirty="0"/>
              <a:t>.)		Ich finde </a:t>
            </a:r>
            <a:r>
              <a:rPr lang="de-DE" dirty="0" smtClean="0">
                <a:solidFill>
                  <a:srgbClr val="0070C0"/>
                </a:solidFill>
              </a:rPr>
              <a:t>ihn</a:t>
            </a:r>
            <a:r>
              <a:rPr lang="de-DE" dirty="0" smtClean="0"/>
              <a:t> super.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de-DE" dirty="0"/>
              <a:t>Wie findest du </a:t>
            </a:r>
            <a:r>
              <a:rPr lang="de-DE" b="1" u="sng" dirty="0"/>
              <a:t>die</a:t>
            </a:r>
            <a:r>
              <a:rPr lang="de-DE" dirty="0"/>
              <a:t> Schuhe?	(</a:t>
            </a:r>
            <a:r>
              <a:rPr lang="ru-RU" dirty="0" err="1"/>
              <a:t>мн</a:t>
            </a:r>
            <a:r>
              <a:rPr lang="de-DE" dirty="0"/>
              <a:t>.</a:t>
            </a:r>
            <a:r>
              <a:rPr lang="ru-RU" dirty="0"/>
              <a:t>ч</a:t>
            </a:r>
            <a:r>
              <a:rPr lang="de-DE" dirty="0"/>
              <a:t>.)		Ich finde </a:t>
            </a:r>
            <a:r>
              <a:rPr lang="de-DE" b="1" u="sng" dirty="0" smtClean="0"/>
              <a:t>sie</a:t>
            </a:r>
            <a:r>
              <a:rPr lang="de-DE" dirty="0" smtClean="0"/>
              <a:t> modisch.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7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6264696" cy="882119"/>
          </a:xfrm>
        </p:spPr>
        <p:txBody>
          <a:bodyPr>
            <a:normAutofit/>
          </a:bodyPr>
          <a:lstStyle/>
          <a:p>
            <a:r>
              <a:rPr lang="de-DE" sz="2000" dirty="0" smtClean="0"/>
              <a:t>Wie findest du </a:t>
            </a:r>
            <a:r>
              <a:rPr lang="ru-RU" sz="2000" dirty="0" smtClean="0">
                <a:solidFill>
                  <a:srgbClr val="FF0000"/>
                </a:solidFill>
              </a:rPr>
              <a:t>____ </a:t>
            </a:r>
            <a:r>
              <a:rPr lang="ru-RU" sz="2000" dirty="0" smtClean="0">
                <a:solidFill>
                  <a:schemeClr val="tx1"/>
                </a:solidFill>
              </a:rPr>
              <a:t>____________</a:t>
            </a:r>
            <a:r>
              <a:rPr lang="de-DE" sz="2000" dirty="0" smtClean="0"/>
              <a:t>?	</a:t>
            </a:r>
          </a:p>
          <a:p>
            <a:r>
              <a:rPr lang="de-DE" sz="2000" dirty="0" smtClean="0"/>
              <a:t>Ich finde </a:t>
            </a:r>
            <a:r>
              <a:rPr lang="ru-RU" sz="2000" dirty="0">
                <a:solidFill>
                  <a:srgbClr val="FF0000"/>
                </a:solidFill>
              </a:rPr>
              <a:t>____ </a:t>
            </a:r>
            <a:r>
              <a:rPr lang="ru-RU" sz="2000" dirty="0" smtClean="0">
                <a:solidFill>
                  <a:schemeClr val="tx1"/>
                </a:solidFill>
              </a:rPr>
              <a:t>____________.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5013176" cy="5013176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752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fontScale="77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de-DE" sz="2600" dirty="0" smtClean="0"/>
              <a:t>?		</a:t>
            </a:r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de-DE" sz="2600" dirty="0" smtClean="0"/>
              <a:t>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3000375" cy="44958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</a:t>
            </a:r>
            <a:r>
              <a:rPr lang="de-DE" sz="2600" dirty="0" smtClean="0"/>
              <a:t>?	</a:t>
            </a:r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</a:t>
            </a:r>
            <a:r>
              <a:rPr lang="de-DE" sz="2600" dirty="0" smtClean="0"/>
              <a:t>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9449"/>
            <a:ext cx="5429250" cy="360997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408" y="5373216"/>
            <a:ext cx="6264696" cy="882119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</a:t>
            </a:r>
            <a:r>
              <a:rPr lang="de-DE" sz="2600" dirty="0" smtClean="0"/>
              <a:t>?	</a:t>
            </a:r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09852"/>
            <a:ext cx="3102091" cy="465313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085184"/>
            <a:ext cx="6264696" cy="882119"/>
          </a:xfrm>
        </p:spPr>
        <p:txBody>
          <a:bodyPr>
            <a:normAutofit fontScale="77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smtClean="0"/>
              <a:t>?		</a:t>
            </a:r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>
                <a:solidFill>
                  <a:schemeClr val="tx1"/>
                </a:solidFill>
              </a:rPr>
              <a:t>____________</a:t>
            </a:r>
            <a:r>
              <a:rPr lang="de-DE" sz="2600" dirty="0" smtClean="0"/>
              <a:t>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4293096" cy="429309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972557"/>
            <a:ext cx="6264696" cy="882119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Wie findest du </a:t>
            </a:r>
            <a:r>
              <a:rPr lang="de-DE" sz="2600" dirty="0" smtClean="0">
                <a:solidFill>
                  <a:srgbClr val="FF0000"/>
                </a:solidFill>
              </a:rPr>
              <a:t>den Schal</a:t>
            </a:r>
            <a:r>
              <a:rPr lang="de-DE" sz="2600" dirty="0" smtClean="0"/>
              <a:t>?	</a:t>
            </a:r>
            <a:endParaRPr lang="ru-RU" sz="2600" dirty="0" smtClean="0"/>
          </a:p>
          <a:p>
            <a:r>
              <a:rPr lang="de-DE" sz="2600" dirty="0" smtClean="0"/>
              <a:t>Ich finde </a:t>
            </a:r>
            <a:r>
              <a:rPr lang="ru-RU" sz="2800" dirty="0">
                <a:solidFill>
                  <a:srgbClr val="FF0000"/>
                </a:solidFill>
              </a:rPr>
              <a:t>____ </a:t>
            </a:r>
            <a:r>
              <a:rPr lang="ru-RU" sz="2800" dirty="0" smtClean="0">
                <a:solidFill>
                  <a:schemeClr val="tx1"/>
                </a:solidFill>
              </a:rPr>
              <a:t>__________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9887"/>
            <a:ext cx="2736304" cy="548227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948264" y="1844824"/>
            <a:ext cx="1872208" cy="47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g</a:t>
            </a:r>
            <a:r>
              <a:rPr lang="de-DE" sz="2600" dirty="0" smtClean="0"/>
              <a:t>ut</a:t>
            </a:r>
          </a:p>
          <a:p>
            <a:r>
              <a:rPr lang="de-DE" sz="2600" dirty="0" smtClean="0"/>
              <a:t>süß</a:t>
            </a:r>
          </a:p>
          <a:p>
            <a:r>
              <a:rPr lang="de-DE" sz="2600" dirty="0" smtClean="0"/>
              <a:t>toll</a:t>
            </a:r>
          </a:p>
          <a:p>
            <a:r>
              <a:rPr lang="de-DE" sz="2600" dirty="0"/>
              <a:t>cool</a:t>
            </a:r>
          </a:p>
          <a:p>
            <a:r>
              <a:rPr lang="de-DE" sz="2600" dirty="0" smtClean="0"/>
              <a:t>super</a:t>
            </a:r>
            <a:endParaRPr lang="de-DE" sz="2600" dirty="0"/>
          </a:p>
          <a:p>
            <a:r>
              <a:rPr lang="de-DE" sz="2600" dirty="0" smtClean="0"/>
              <a:t>modisch</a:t>
            </a:r>
          </a:p>
          <a:p>
            <a:r>
              <a:rPr lang="de-DE" sz="2600" dirty="0"/>
              <a:t>romantisch</a:t>
            </a:r>
            <a:endParaRPr lang="de-DE" sz="2600" dirty="0" smtClean="0"/>
          </a:p>
          <a:p>
            <a:endParaRPr lang="de-DE" sz="2600" dirty="0" smtClean="0"/>
          </a:p>
          <a:p>
            <a:r>
              <a:rPr lang="de-DE" sz="2600" dirty="0"/>
              <a:t>a</a:t>
            </a:r>
            <a:r>
              <a:rPr lang="de-DE" sz="2600" dirty="0" smtClean="0"/>
              <a:t>ltmodisch</a:t>
            </a:r>
          </a:p>
          <a:p>
            <a:r>
              <a:rPr lang="de-DE" sz="2600" dirty="0"/>
              <a:t>l</a:t>
            </a:r>
            <a:r>
              <a:rPr lang="de-DE" sz="2600" dirty="0" smtClean="0"/>
              <a:t>angweilig</a:t>
            </a:r>
          </a:p>
          <a:p>
            <a:r>
              <a:rPr lang="de-DE" sz="2600" dirty="0"/>
              <a:t>nicht </a:t>
            </a:r>
            <a:r>
              <a:rPr lang="de-DE" sz="2600" dirty="0" smtClean="0"/>
              <a:t>gut</a:t>
            </a:r>
          </a:p>
          <a:p>
            <a:r>
              <a:rPr lang="de-DE" sz="2600" dirty="0"/>
              <a:t>uncool</a:t>
            </a:r>
          </a:p>
          <a:p>
            <a:r>
              <a:rPr lang="de-DE" sz="2600" dirty="0" smtClean="0"/>
              <a:t>blöd</a:t>
            </a:r>
          </a:p>
          <a:p>
            <a:endParaRPr lang="de-DE" sz="2600" dirty="0" smtClean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2274</TotalTime>
  <Words>537</Words>
  <Application>Microsoft Office PowerPoint</Application>
  <PresentationFormat>Экран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Kleidung</vt:lpstr>
      <vt:lpstr>Wie findest du …?</vt:lpstr>
      <vt:lpstr>Wie findest du …?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Wie findest du …?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Татьяна</cp:lastModifiedBy>
  <cp:revision>59</cp:revision>
  <dcterms:created xsi:type="dcterms:W3CDTF">2021-02-18T10:39:02Z</dcterms:created>
  <dcterms:modified xsi:type="dcterms:W3CDTF">2023-03-17T18:36:46Z</dcterms:modified>
</cp:coreProperties>
</file>