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sldIdLst>
    <p:sldId id="276" r:id="rId4"/>
    <p:sldId id="256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264" r:id="rId13"/>
    <p:sldId id="309" r:id="rId14"/>
    <p:sldId id="310" r:id="rId15"/>
    <p:sldId id="267" r:id="rId16"/>
    <p:sldId id="311" r:id="rId17"/>
    <p:sldId id="312" r:id="rId18"/>
    <p:sldId id="313" r:id="rId19"/>
    <p:sldId id="273" r:id="rId20"/>
    <p:sldId id="274" r:id="rId21"/>
    <p:sldId id="282" r:id="rId22"/>
    <p:sldId id="289" r:id="rId23"/>
    <p:sldId id="316" r:id="rId24"/>
    <p:sldId id="320" r:id="rId25"/>
    <p:sldId id="319" r:id="rId26"/>
    <p:sldId id="321" r:id="rId27"/>
    <p:sldId id="323" r:id="rId28"/>
    <p:sldId id="324" r:id="rId29"/>
    <p:sldId id="325" r:id="rId30"/>
    <p:sldId id="326" r:id="rId31"/>
    <p:sldId id="330" r:id="rId32"/>
    <p:sldId id="33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0C0C0"/>
    <a:srgbClr val="99FF66"/>
    <a:srgbClr val="006600"/>
    <a:srgbClr val="FFFF66"/>
    <a:srgbClr val="008000"/>
    <a:srgbClr val="FF0066"/>
    <a:srgbClr val="FF99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1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842D5-5D0C-4089-837C-80FDBCC9C728}" type="datetimeFigureOut">
              <a:rPr lang="ru-RU" smtClean="0"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76ACA-E11D-4244-99D1-8A3190B3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3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842D5-5D0C-4089-837C-80FDBCC9C728}" type="datetimeFigureOut">
              <a:rPr lang="ru-RU" smtClean="0"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76ACA-E11D-4244-99D1-8A3190B3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43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842D5-5D0C-4089-837C-80FDBCC9C728}" type="datetimeFigureOut">
              <a:rPr lang="ru-RU" smtClean="0"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76ACA-E11D-4244-99D1-8A3190B3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481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4EA532-0F5C-4C50-87EA-0DA997D9FBD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897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F6BB8-B94C-4755-B57F-A05B3231C23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338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96D13D-1447-493F-AD1D-A214A6801B8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27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F1F098-3032-4483-8367-16F464F6086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799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77C58E-A41A-4F2B-A030-17C6D690167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280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ECD254-4B41-41C6-8369-4B7DB9FDF6B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911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8C9DF-714B-4414-8A20-56F3C7EE369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556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B75104-81AF-457C-A9F3-6690798DD6F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58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842D5-5D0C-4089-837C-80FDBCC9C728}" type="datetimeFigureOut">
              <a:rPr lang="ru-RU" smtClean="0"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76ACA-E11D-4244-99D1-8A3190B3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4022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3224C3-E7EB-4CEB-B3AC-06FF2EB0D7E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933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8562F-3DCE-4407-A250-E878E0C7128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2474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1CBBF2-0F36-41BA-A02C-CB8982F786B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1462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C11C40-9055-476F-9C7E-06DD220BCFA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226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4EA532-0F5C-4C50-87EA-0DA997D9FBD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653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F6BB8-B94C-4755-B57F-A05B3231C23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9931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96D13D-1447-493F-AD1D-A214A6801B8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1487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F1F098-3032-4483-8367-16F464F6086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2502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77C58E-A41A-4F2B-A030-17C6D690167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3745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ECD254-4B41-41C6-8369-4B7DB9FDF6B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26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842D5-5D0C-4089-837C-80FDBCC9C728}" type="datetimeFigureOut">
              <a:rPr lang="ru-RU" smtClean="0"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76ACA-E11D-4244-99D1-8A3190B3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1277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8C9DF-714B-4414-8A20-56F3C7EE369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169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B75104-81AF-457C-A9F3-6690798DD6F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939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3224C3-E7EB-4CEB-B3AC-06FF2EB0D7E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9442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8562F-3DCE-4407-A250-E878E0C7128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8817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1CBBF2-0F36-41BA-A02C-CB8982F786B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395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C11C40-9055-476F-9C7E-06DD220BCFA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71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842D5-5D0C-4089-837C-80FDBCC9C728}" type="datetimeFigureOut">
              <a:rPr lang="ru-RU" smtClean="0"/>
              <a:t>08.06.2021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76ACA-E11D-4244-99D1-8A3190B3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025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842D5-5D0C-4089-837C-80FDBCC9C728}" type="datetimeFigureOut">
              <a:rPr lang="ru-RU" smtClean="0"/>
              <a:t>08.06.2021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76ACA-E11D-4244-99D1-8A3190B3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09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842D5-5D0C-4089-837C-80FDBCC9C728}" type="datetimeFigureOut">
              <a:rPr lang="ru-RU" smtClean="0"/>
              <a:t>08.06.2021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76ACA-E11D-4244-99D1-8A3190B3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940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842D5-5D0C-4089-837C-80FDBCC9C728}" type="datetimeFigureOut">
              <a:rPr lang="ru-RU" smtClean="0"/>
              <a:t>08.06.2021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76ACA-E11D-4244-99D1-8A3190B3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284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842D5-5D0C-4089-837C-80FDBCC9C728}" type="datetimeFigureOut">
              <a:rPr lang="ru-RU" smtClean="0"/>
              <a:t>08.06.2021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76ACA-E11D-4244-99D1-8A3190B3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699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842D5-5D0C-4089-837C-80FDBCC9C728}" type="datetimeFigureOut">
              <a:rPr lang="ru-RU" smtClean="0"/>
              <a:t>08.06.2021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76ACA-E11D-4244-99D1-8A3190B3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645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842D5-5D0C-4089-837C-80FDBCC9C728}" type="datetimeFigureOut">
              <a:rPr lang="ru-RU" smtClean="0"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76ACA-E11D-4244-99D1-8A3190B3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871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60E58D-E3C4-4230-9124-81AF98AB8EB4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55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60E58D-E3C4-4230-9124-81AF98AB8EB4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869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&#1059;&#1088;&#1086;&#1082;&#1080;\tiere%20in%20russland.ppt!258" TargetMode="Externa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&#1059;&#1088;&#1086;&#1082;&#1080;\tiere%20in%20russland.ppt!259" TargetMode="Externa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&#1059;&#1088;&#1086;&#1082;&#1080;\tiere%20in%20russland.ppt!260" TargetMode="Externa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&#1059;&#1088;&#1086;&#1082;&#1080;\tiere%20in%20russland.ppt!264" TargetMode="Externa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&#1059;&#1088;&#1086;&#1082;&#1080;\tiere%20in%20russland.ppt!268" TargetMode="Externa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&#1059;&#1088;&#1086;&#1082;&#1080;\tiere%20in%20russland.ppt!269" TargetMode="Externa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3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&#1059;&#1088;&#1086;&#1082;&#1080;\tiere%20in%20russland.ppt!266" TargetMode="Externa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4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file:///F:\&#1059;&#1088;&#1086;&#1082;&#1080;\tiere%20in%20russland.ppt!272" TargetMode="Externa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5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755626"/>
          </a:xfrm>
        </p:spPr>
        <p:txBody>
          <a:bodyPr>
            <a:noAutofit/>
          </a:bodyPr>
          <a:lstStyle/>
          <a:p>
            <a:r>
              <a:rPr lang="de-DE" sz="96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96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96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96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9600" b="1" dirty="0">
                <a:solidFill>
                  <a:srgbClr val="FF0000"/>
                </a:solidFill>
                <a:latin typeface="Arial" charset="0"/>
              </a:rPr>
              <a:t>Die </a:t>
            </a:r>
            <a:r>
              <a:rPr lang="en-US" altLang="ru-RU" sz="9600" b="1" dirty="0" err="1" smtClean="0">
                <a:solidFill>
                  <a:srgbClr val="FF0000"/>
                </a:solidFill>
                <a:latin typeface="Arial" charset="0"/>
              </a:rPr>
              <a:t>Tiere</a:t>
            </a:r>
            <a:endParaRPr lang="ru-RU" sz="9600" b="1" i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996952"/>
            <a:ext cx="4968552" cy="1224136"/>
          </a:xfrm>
        </p:spPr>
        <p:txBody>
          <a:bodyPr>
            <a:normAutofit/>
          </a:bodyPr>
          <a:lstStyle/>
          <a:p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94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143000"/>
          </a:xfrm>
        </p:spPr>
        <p:txBody>
          <a:bodyPr>
            <a:normAutofit/>
          </a:bodyPr>
          <a:lstStyle/>
          <a:p>
            <a:r>
              <a:rPr lang="de-DE" sz="6600" b="1" i="1" dirty="0">
                <a:solidFill>
                  <a:srgbClr val="0070C0"/>
                </a:solidFill>
              </a:rPr>
              <a:t>d</a:t>
            </a:r>
            <a:r>
              <a:rPr lang="de-DE" sz="6600" b="1" i="1" dirty="0" smtClean="0">
                <a:solidFill>
                  <a:srgbClr val="0070C0"/>
                </a:solidFill>
              </a:rPr>
              <a:t>er Tiger, -</a:t>
            </a:r>
            <a:endParaRPr lang="ru-RU" sz="6600" b="1" i="1" dirty="0">
              <a:solidFill>
                <a:srgbClr val="0070C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99992" y="270925"/>
            <a:ext cx="393973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600" b="1" i="1" dirty="0">
                <a:solidFill>
                  <a:srgbClr val="002060"/>
                </a:solidFill>
                <a:ea typeface="+mj-ea"/>
                <a:cs typeface="+mj-cs"/>
              </a:rPr>
              <a:t>der Tiger, -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6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1124744"/>
          </a:xfrm>
        </p:spPr>
        <p:txBody>
          <a:bodyPr>
            <a:normAutofit/>
          </a:bodyPr>
          <a:lstStyle/>
          <a:p>
            <a:r>
              <a:rPr lang="de-DE" sz="6600" b="1" i="1" dirty="0">
                <a:solidFill>
                  <a:srgbClr val="0070C0"/>
                </a:solidFill>
              </a:rPr>
              <a:t>d</a:t>
            </a:r>
            <a:r>
              <a:rPr lang="de-DE" sz="6600" b="1" i="1" dirty="0" smtClean="0">
                <a:solidFill>
                  <a:srgbClr val="0070C0"/>
                </a:solidFill>
              </a:rPr>
              <a:t>er Wolf, Wölfe</a:t>
            </a:r>
            <a:endParaRPr lang="ru-RU" sz="6600" b="1" i="1" dirty="0">
              <a:solidFill>
                <a:srgbClr val="0070C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141386"/>
            <a:ext cx="61304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b="1" i="1" dirty="0">
                <a:solidFill>
                  <a:srgbClr val="002060"/>
                </a:solidFill>
                <a:ea typeface="+mj-ea"/>
                <a:cs typeface="+mj-cs"/>
              </a:rPr>
              <a:t>der Wolf, Wölfe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38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de-DE" sz="6600" b="1" i="1" dirty="0">
                <a:solidFill>
                  <a:srgbClr val="00B050"/>
                </a:solidFill>
              </a:rPr>
              <a:t>d</a:t>
            </a:r>
            <a:r>
              <a:rPr lang="de-DE" sz="6600" b="1" i="1" dirty="0" smtClean="0">
                <a:solidFill>
                  <a:srgbClr val="00B050"/>
                </a:solidFill>
              </a:rPr>
              <a:t>as Pferd, -e</a:t>
            </a:r>
            <a:endParaRPr lang="ru-RU" sz="6600" b="1" i="1" dirty="0">
              <a:solidFill>
                <a:srgbClr val="00B05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3051129"/>
            <a:ext cx="49630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b="1" i="1" dirty="0">
                <a:solidFill>
                  <a:srgbClr val="008000"/>
                </a:solidFill>
                <a:ea typeface="+mj-ea"/>
                <a:cs typeface="+mj-cs"/>
              </a:rPr>
              <a:t>das Pferd, -e</a:t>
            </a:r>
            <a:endParaRPr lang="ru-RU" sz="72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61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de-DE" sz="6600" b="1" i="1" dirty="0">
                <a:solidFill>
                  <a:srgbClr val="0070C0"/>
                </a:solidFill>
              </a:rPr>
              <a:t>d</a:t>
            </a:r>
            <a:r>
              <a:rPr lang="de-DE" sz="6600" b="1" i="1" dirty="0" smtClean="0">
                <a:solidFill>
                  <a:srgbClr val="0070C0"/>
                </a:solidFill>
              </a:rPr>
              <a:t>er Bison, -e</a:t>
            </a:r>
            <a:endParaRPr lang="ru-RU" sz="6600" b="1" i="1" dirty="0">
              <a:solidFill>
                <a:srgbClr val="0070C0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4" y="5547122"/>
            <a:ext cx="49247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b="1" i="1" dirty="0">
                <a:solidFill>
                  <a:srgbClr val="002060"/>
                </a:solidFill>
                <a:ea typeface="+mj-ea"/>
                <a:cs typeface="+mj-cs"/>
              </a:rPr>
              <a:t>der Bison, -e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20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1268760"/>
          </a:xfrm>
        </p:spPr>
        <p:txBody>
          <a:bodyPr>
            <a:normAutofit/>
          </a:bodyPr>
          <a:lstStyle/>
          <a:p>
            <a:r>
              <a:rPr lang="de-DE" sz="6600" b="1" i="1" dirty="0">
                <a:solidFill>
                  <a:srgbClr val="FF0000"/>
                </a:solidFill>
              </a:rPr>
              <a:t>d</a:t>
            </a:r>
            <a:r>
              <a:rPr lang="de-DE" sz="6600" b="1" i="1" dirty="0" smtClean="0">
                <a:solidFill>
                  <a:srgbClr val="FF0000"/>
                </a:solidFill>
              </a:rPr>
              <a:t>ie Kuh, Kühe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354722"/>
            <a:ext cx="497104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600" b="1" i="1" dirty="0">
                <a:solidFill>
                  <a:srgbClr val="FF0000"/>
                </a:solidFill>
                <a:ea typeface="+mj-ea"/>
                <a:cs typeface="+mj-cs"/>
              </a:rPr>
              <a:t>die Kuh, Kühe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181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de-DE" sz="6600" b="1" i="1" dirty="0">
                <a:solidFill>
                  <a:srgbClr val="FF0000"/>
                </a:solidFill>
              </a:rPr>
              <a:t>d</a:t>
            </a:r>
            <a:r>
              <a:rPr lang="de-DE" sz="6600" b="1" i="1" dirty="0" smtClean="0">
                <a:solidFill>
                  <a:srgbClr val="FF0000"/>
                </a:solidFill>
              </a:rPr>
              <a:t>ie Spinne, -en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314072"/>
            <a:ext cx="61926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7200" b="1" i="1" dirty="0">
                <a:solidFill>
                  <a:srgbClr val="FF0000"/>
                </a:solidFill>
                <a:ea typeface="+mj-ea"/>
                <a:cs typeface="+mj-cs"/>
              </a:rPr>
              <a:t>die Spinne, -en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21645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6600" b="1" i="1" dirty="0">
                <a:solidFill>
                  <a:srgbClr val="00B050"/>
                </a:solidFill>
              </a:rPr>
              <a:t>d</a:t>
            </a:r>
            <a:r>
              <a:rPr lang="de-DE" sz="6600" b="1" i="1" dirty="0" smtClean="0">
                <a:solidFill>
                  <a:srgbClr val="00B050"/>
                </a:solidFill>
              </a:rPr>
              <a:t>as Känguru, -s</a:t>
            </a:r>
            <a:endParaRPr lang="ru-RU" sz="6600" b="1" i="1" dirty="0">
              <a:solidFill>
                <a:srgbClr val="00B050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519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72979" y="476672"/>
            <a:ext cx="60710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b="1" i="1" dirty="0">
                <a:solidFill>
                  <a:srgbClr val="006600"/>
                </a:solidFill>
                <a:ea typeface="+mj-ea"/>
                <a:cs typeface="+mj-cs"/>
              </a:rPr>
              <a:t>das Känguru, -s</a:t>
            </a:r>
            <a:endParaRPr lang="ru-RU" sz="72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79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8000" b="1" i="1" dirty="0"/>
              <a:t>h</a:t>
            </a:r>
            <a:r>
              <a:rPr lang="de-DE" sz="8000" b="1" i="1" dirty="0" smtClean="0"/>
              <a:t>aben - </a:t>
            </a:r>
            <a:r>
              <a:rPr lang="ru-RU" sz="8000" b="1" i="1" dirty="0" smtClean="0"/>
              <a:t>иметь</a:t>
            </a:r>
            <a:endParaRPr lang="ru-RU" sz="8000" b="1" i="1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6600" b="1" i="1" dirty="0" smtClean="0"/>
              <a:t>  </a:t>
            </a:r>
            <a:r>
              <a:rPr lang="de-DE" sz="4000" b="1" i="1" dirty="0" smtClean="0"/>
              <a:t>Singular</a:t>
            </a:r>
          </a:p>
          <a:p>
            <a:r>
              <a:rPr lang="de-DE" sz="6600" b="1" i="1" dirty="0" smtClean="0"/>
              <a:t>Ich habe</a:t>
            </a:r>
          </a:p>
          <a:p>
            <a:r>
              <a:rPr lang="de-DE" sz="6600" b="1" i="1" dirty="0" smtClean="0"/>
              <a:t>Du </a:t>
            </a:r>
            <a:r>
              <a:rPr lang="de-DE" sz="6600" b="1" i="1" dirty="0" smtClean="0">
                <a:solidFill>
                  <a:srgbClr val="FF0000"/>
                </a:solidFill>
              </a:rPr>
              <a:t>hast</a:t>
            </a:r>
          </a:p>
          <a:p>
            <a:r>
              <a:rPr lang="de-DE" sz="6600" b="1" i="1" dirty="0" smtClean="0"/>
              <a:t>Er </a:t>
            </a:r>
            <a:r>
              <a:rPr lang="de-DE" sz="6600" b="1" i="1" dirty="0" smtClean="0">
                <a:solidFill>
                  <a:srgbClr val="FF0000"/>
                </a:solidFill>
              </a:rPr>
              <a:t>hat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4211960" y="1600200"/>
            <a:ext cx="447484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6600" b="1" i="1" dirty="0" smtClean="0"/>
              <a:t>     </a:t>
            </a:r>
            <a:r>
              <a:rPr lang="de-DE" sz="4000" b="1" i="1" dirty="0" smtClean="0"/>
              <a:t>Plural</a:t>
            </a:r>
          </a:p>
          <a:p>
            <a:r>
              <a:rPr lang="de-DE" sz="6600" b="1" i="1" dirty="0" smtClean="0"/>
              <a:t>Wir haben</a:t>
            </a:r>
          </a:p>
          <a:p>
            <a:r>
              <a:rPr lang="de-DE" sz="6600" b="1" i="1" dirty="0" smtClean="0"/>
              <a:t>Ihr habt</a:t>
            </a:r>
          </a:p>
          <a:p>
            <a:r>
              <a:rPr lang="de-DE" sz="6600" b="1" i="1" dirty="0" smtClean="0"/>
              <a:t>Sie haben</a:t>
            </a:r>
            <a:endParaRPr lang="ru-RU" sz="6600" b="1" i="1" dirty="0"/>
          </a:p>
        </p:txBody>
      </p:sp>
    </p:spTree>
    <p:extLst>
      <p:ext uri="{BB962C8B-B14F-4D97-AF65-F5344CB8AC3E}">
        <p14:creationId xmlns:p14="http://schemas.microsoft.com/office/powerpoint/2010/main" val="3903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5300" b="1" dirty="0" smtClean="0"/>
              <a:t>Nominativ</a:t>
            </a:r>
            <a:r>
              <a:rPr lang="ru-RU" sz="5300" b="1" dirty="0" smtClean="0"/>
              <a:t> </a:t>
            </a:r>
            <a:r>
              <a:rPr lang="ru-RU" dirty="0" smtClean="0"/>
              <a:t>                </a:t>
            </a:r>
            <a:r>
              <a:rPr lang="de-DE" dirty="0" smtClean="0"/>
              <a:t> </a:t>
            </a:r>
            <a:r>
              <a:rPr lang="de-DE" sz="5300" b="1" dirty="0" smtClean="0"/>
              <a:t>Akkusativ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ru-RU" sz="4000" i="1" dirty="0" smtClean="0"/>
              <a:t>именит. падеж </a:t>
            </a:r>
            <a:r>
              <a:rPr lang="de-DE" sz="4000" i="1" dirty="0" smtClean="0"/>
              <a:t> </a:t>
            </a:r>
            <a:r>
              <a:rPr lang="ru-RU" sz="4000" i="1" dirty="0" smtClean="0"/>
              <a:t> </a:t>
            </a:r>
            <a:r>
              <a:rPr lang="de-DE" sz="4000" i="1" dirty="0" smtClean="0"/>
              <a:t>  </a:t>
            </a:r>
            <a:r>
              <a:rPr lang="ru-RU" sz="4000" i="1" dirty="0" smtClean="0"/>
              <a:t>         винит. падеж</a:t>
            </a:r>
            <a:endParaRPr lang="ru-RU" sz="4000" i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628800"/>
            <a:ext cx="396044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6000" b="1" i="1" dirty="0" smtClean="0">
                <a:solidFill>
                  <a:srgbClr val="0070C0"/>
                </a:solidFill>
              </a:rPr>
              <a:t>m</a:t>
            </a:r>
            <a:r>
              <a:rPr lang="de-DE" sz="6000" b="1" i="1" dirty="0" smtClean="0"/>
              <a:t>  ein(der)</a:t>
            </a:r>
          </a:p>
          <a:p>
            <a:pPr marL="0" indent="0">
              <a:buNone/>
            </a:pPr>
            <a:r>
              <a:rPr lang="de-DE" sz="6000" b="1" i="1" dirty="0" smtClean="0">
                <a:solidFill>
                  <a:srgbClr val="00B050"/>
                </a:solidFill>
              </a:rPr>
              <a:t>n</a:t>
            </a:r>
            <a:r>
              <a:rPr lang="de-DE" sz="6000" b="1" i="1" dirty="0" smtClean="0"/>
              <a:t>  ein (das)</a:t>
            </a:r>
          </a:p>
          <a:p>
            <a:pPr marL="0" indent="0">
              <a:buNone/>
            </a:pPr>
            <a:r>
              <a:rPr lang="de-DE" sz="6000" b="1" i="1" dirty="0">
                <a:solidFill>
                  <a:srgbClr val="FF0000"/>
                </a:solidFill>
              </a:rPr>
              <a:t>f</a:t>
            </a:r>
            <a:r>
              <a:rPr lang="de-DE" sz="6000" b="1" i="1" dirty="0" smtClean="0"/>
              <a:t>   eine (die)</a:t>
            </a:r>
          </a:p>
          <a:p>
            <a:pPr marL="0" indent="0">
              <a:buNone/>
            </a:pPr>
            <a:r>
              <a:rPr lang="de-DE" sz="6000" b="1" i="1" dirty="0" smtClean="0">
                <a:solidFill>
                  <a:srgbClr val="FFC000"/>
                </a:solidFill>
              </a:rPr>
              <a:t>Pl.</a:t>
            </a:r>
            <a:r>
              <a:rPr lang="de-DE" sz="6000" b="1" i="1" dirty="0" smtClean="0"/>
              <a:t>  –   (die)</a:t>
            </a:r>
            <a:endParaRPr lang="ru-RU" sz="60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628800"/>
            <a:ext cx="4392488" cy="4525963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de-DE" sz="6000" b="1" i="1" dirty="0">
                <a:solidFill>
                  <a:srgbClr val="0070C0"/>
                </a:solidFill>
              </a:rPr>
              <a:t>m</a:t>
            </a:r>
            <a:r>
              <a:rPr lang="de-DE" sz="6000" b="1" i="1" dirty="0" smtClean="0">
                <a:solidFill>
                  <a:srgbClr val="0070C0"/>
                </a:solidFill>
              </a:rPr>
              <a:t> </a:t>
            </a:r>
            <a:r>
              <a:rPr lang="de-DE" sz="6000" b="1" i="1" dirty="0" smtClean="0">
                <a:solidFill>
                  <a:prstClr val="black"/>
                </a:solidFill>
              </a:rPr>
              <a:t>einen(den)</a:t>
            </a:r>
            <a:endParaRPr lang="de-DE" sz="6000" b="1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de-DE" sz="6000" b="1" i="1" dirty="0">
                <a:solidFill>
                  <a:srgbClr val="00B050"/>
                </a:solidFill>
              </a:rPr>
              <a:t>n</a:t>
            </a:r>
            <a:r>
              <a:rPr lang="de-DE" sz="6000" b="1" i="1" dirty="0">
                <a:solidFill>
                  <a:prstClr val="black"/>
                </a:solidFill>
              </a:rPr>
              <a:t>  </a:t>
            </a:r>
            <a:r>
              <a:rPr lang="de-DE" sz="6000" b="1" i="1" dirty="0" smtClean="0">
                <a:solidFill>
                  <a:prstClr val="black"/>
                </a:solidFill>
              </a:rPr>
              <a:t> ein </a:t>
            </a:r>
            <a:r>
              <a:rPr lang="de-DE" sz="6000" b="1" i="1" dirty="0">
                <a:solidFill>
                  <a:prstClr val="black"/>
                </a:solidFill>
              </a:rPr>
              <a:t>(das)</a:t>
            </a:r>
          </a:p>
          <a:p>
            <a:pPr marL="0" lvl="0" indent="0">
              <a:buNone/>
            </a:pPr>
            <a:r>
              <a:rPr lang="de-DE" sz="6000" b="1" i="1" dirty="0">
                <a:solidFill>
                  <a:srgbClr val="FF0000"/>
                </a:solidFill>
              </a:rPr>
              <a:t>f</a:t>
            </a:r>
            <a:r>
              <a:rPr lang="de-DE" sz="6000" b="1" i="1" dirty="0">
                <a:solidFill>
                  <a:prstClr val="black"/>
                </a:solidFill>
              </a:rPr>
              <a:t>  </a:t>
            </a:r>
            <a:r>
              <a:rPr lang="de-DE" sz="6000" b="1" i="1" dirty="0" smtClean="0">
                <a:solidFill>
                  <a:prstClr val="black"/>
                </a:solidFill>
              </a:rPr>
              <a:t>  eine </a:t>
            </a:r>
            <a:r>
              <a:rPr lang="de-DE" sz="6000" b="1" i="1" dirty="0">
                <a:solidFill>
                  <a:prstClr val="black"/>
                </a:solidFill>
              </a:rPr>
              <a:t>(die)</a:t>
            </a:r>
          </a:p>
          <a:p>
            <a:pPr marL="0" lvl="0" indent="0">
              <a:buNone/>
            </a:pPr>
            <a:r>
              <a:rPr lang="de-DE" sz="6000" b="1" i="1" dirty="0">
                <a:solidFill>
                  <a:srgbClr val="FFC000"/>
                </a:solidFill>
              </a:rPr>
              <a:t>Pl</a:t>
            </a:r>
            <a:r>
              <a:rPr lang="de-DE" sz="6000" b="1" i="1" dirty="0" smtClean="0">
                <a:solidFill>
                  <a:srgbClr val="FFC000"/>
                </a:solidFill>
              </a:rPr>
              <a:t>. </a:t>
            </a:r>
            <a:r>
              <a:rPr lang="de-DE" sz="6000" b="1" i="1" dirty="0" smtClean="0">
                <a:solidFill>
                  <a:prstClr val="black"/>
                </a:solidFill>
              </a:rPr>
              <a:t>  –    (</a:t>
            </a:r>
            <a:r>
              <a:rPr lang="de-DE" sz="6000" b="1" i="1" dirty="0">
                <a:solidFill>
                  <a:prstClr val="black"/>
                </a:solidFill>
              </a:rPr>
              <a:t>die)</a:t>
            </a:r>
            <a:endParaRPr lang="ru-RU" sz="6000" b="1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75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0"/>
            <a:ext cx="8424936" cy="111075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66"/>
                </a:solidFill>
              </a:rPr>
              <a:t>Отрицание</a:t>
            </a:r>
            <a:r>
              <a:rPr lang="de-DE" sz="5400" b="1" dirty="0" smtClean="0">
                <a:solidFill>
                  <a:srgbClr val="FF0066"/>
                </a:solidFill>
              </a:rPr>
              <a:t> „</a:t>
            </a:r>
            <a:r>
              <a:rPr lang="de-DE" sz="6600" b="1" dirty="0" smtClean="0">
                <a:solidFill>
                  <a:srgbClr val="FF0066"/>
                </a:solidFill>
              </a:rPr>
              <a:t>kein</a:t>
            </a:r>
            <a:r>
              <a:rPr lang="de-DE" sz="5400" b="1" dirty="0" smtClean="0">
                <a:solidFill>
                  <a:srgbClr val="FF0066"/>
                </a:solidFill>
              </a:rPr>
              <a:t>“</a:t>
            </a:r>
            <a:endParaRPr lang="ru-RU" sz="5400" b="1" dirty="0">
              <a:solidFill>
                <a:srgbClr val="FF0066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Autofit/>
          </a:bodyPr>
          <a:lstStyle/>
          <a:p>
            <a:r>
              <a:rPr lang="de-DE" sz="4800" b="1" i="1" dirty="0" smtClean="0">
                <a:solidFill>
                  <a:srgbClr val="0070C0"/>
                </a:solidFill>
              </a:rPr>
              <a:t>Ich  habe  einen  Hund.</a:t>
            </a:r>
          </a:p>
          <a:p>
            <a:r>
              <a:rPr lang="de-DE" sz="4800" b="1" i="1" dirty="0" smtClean="0">
                <a:solidFill>
                  <a:srgbClr val="0070C0"/>
                </a:solidFill>
              </a:rPr>
              <a:t>Ich  habe  kein…  Hund.</a:t>
            </a:r>
          </a:p>
          <a:p>
            <a:r>
              <a:rPr lang="de-DE" sz="4800" b="1" i="1" dirty="0">
                <a:solidFill>
                  <a:srgbClr val="00B050"/>
                </a:solidFill>
              </a:rPr>
              <a:t>Ich </a:t>
            </a:r>
            <a:r>
              <a:rPr lang="de-DE" sz="4800" b="1" i="1" dirty="0" smtClean="0">
                <a:solidFill>
                  <a:srgbClr val="00B050"/>
                </a:solidFill>
              </a:rPr>
              <a:t> habe  ein   Kaninchen</a:t>
            </a:r>
            <a:r>
              <a:rPr lang="de-DE" sz="4800" b="1" i="1" dirty="0">
                <a:solidFill>
                  <a:srgbClr val="00B050"/>
                </a:solidFill>
              </a:rPr>
              <a:t>.</a:t>
            </a:r>
          </a:p>
          <a:p>
            <a:r>
              <a:rPr lang="de-DE" sz="4800" b="1" i="1" dirty="0">
                <a:solidFill>
                  <a:srgbClr val="00B050"/>
                </a:solidFill>
              </a:rPr>
              <a:t>Ich </a:t>
            </a:r>
            <a:r>
              <a:rPr lang="de-DE" sz="4800" b="1" i="1" dirty="0" smtClean="0">
                <a:solidFill>
                  <a:srgbClr val="00B050"/>
                </a:solidFill>
              </a:rPr>
              <a:t> habe  kein  Kaninchen.</a:t>
            </a:r>
          </a:p>
          <a:p>
            <a:r>
              <a:rPr lang="de-DE" sz="4800" b="1" i="1" dirty="0" smtClean="0">
                <a:solidFill>
                  <a:srgbClr val="FF0000"/>
                </a:solidFill>
              </a:rPr>
              <a:t>Ich  habe  eine   Katze.</a:t>
            </a:r>
          </a:p>
          <a:p>
            <a:r>
              <a:rPr lang="de-DE" sz="4800" b="1" i="1" dirty="0" smtClean="0">
                <a:solidFill>
                  <a:srgbClr val="FF0000"/>
                </a:solidFill>
              </a:rPr>
              <a:t>Ich  habe  kein…  Katze.</a:t>
            </a:r>
          </a:p>
        </p:txBody>
      </p:sp>
    </p:spTree>
    <p:extLst>
      <p:ext uri="{BB962C8B-B14F-4D97-AF65-F5344CB8AC3E}">
        <p14:creationId xmlns:p14="http://schemas.microsoft.com/office/powerpoint/2010/main" val="190381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35280" cy="1080120"/>
          </a:xfrm>
        </p:spPr>
        <p:txBody>
          <a:bodyPr>
            <a:noAutofit/>
          </a:bodyPr>
          <a:lstStyle/>
          <a:p>
            <a:r>
              <a:rPr lang="de-DE" sz="6600" b="1" i="1" dirty="0">
                <a:solidFill>
                  <a:srgbClr val="0070C0"/>
                </a:solidFill>
              </a:rPr>
              <a:t>d</a:t>
            </a:r>
            <a:r>
              <a:rPr lang="de-DE" sz="6600" b="1" i="1" dirty="0" smtClean="0">
                <a:solidFill>
                  <a:srgbClr val="0070C0"/>
                </a:solidFill>
              </a:rPr>
              <a:t>er Pinguin, -e</a:t>
            </a:r>
            <a:endParaRPr lang="ru-RU" sz="6600" b="1" i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590"/>
            <a:ext cx="9144000" cy="687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63888" y="4437112"/>
            <a:ext cx="527099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600" b="1" i="1" dirty="0">
                <a:solidFill>
                  <a:srgbClr val="002060"/>
                </a:solidFill>
                <a:ea typeface="+mj-ea"/>
                <a:cs typeface="+mj-cs"/>
              </a:rPr>
              <a:t>der Pinguin, -e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91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rgbClr val="FFFF66"/>
            </a:gs>
            <a:gs pos="100000">
              <a:schemeClr val="bg1"/>
            </a:gs>
            <a:gs pos="100000">
              <a:srgbClr val="FFCC6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de-DE" sz="5400" b="1" dirty="0" smtClean="0">
                <a:solidFill>
                  <a:srgbClr val="FF0066"/>
                </a:solidFill>
                <a:latin typeface="Calibri" panose="020F0502020204030204" pitchFamily="34" charset="0"/>
              </a:rPr>
              <a:t>Aufgabe </a:t>
            </a:r>
            <a:endParaRPr lang="ru-RU" sz="5400" b="1" dirty="0">
              <a:solidFill>
                <a:srgbClr val="FF0066"/>
              </a:solidFill>
              <a:latin typeface="Calibri" panose="020F050202020403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765175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de-DE" sz="2800" b="1" dirty="0">
                <a:solidFill>
                  <a:srgbClr val="FF0000"/>
                </a:solidFill>
              </a:rPr>
              <a:t>Muster</a:t>
            </a:r>
            <a:r>
              <a:rPr lang="de-DE" sz="2800" b="1" dirty="0"/>
              <a:t>: Ich habe </a:t>
            </a:r>
            <a:r>
              <a:rPr lang="de-DE" sz="2800" b="1" dirty="0">
                <a:solidFill>
                  <a:srgbClr val="FF0000"/>
                </a:solidFill>
              </a:rPr>
              <a:t>eine</a:t>
            </a:r>
            <a:r>
              <a:rPr lang="de-DE" sz="2800" b="1" dirty="0"/>
              <a:t> Maus.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de-DE" sz="2800" b="1" dirty="0"/>
              <a:t>Du hast </a:t>
            </a:r>
            <a:r>
              <a:rPr lang="de-DE" sz="2800" b="1" dirty="0">
                <a:solidFill>
                  <a:srgbClr val="FF0000"/>
                </a:solidFill>
              </a:rPr>
              <a:t>keine</a:t>
            </a:r>
            <a:r>
              <a:rPr lang="de-DE" sz="2800" b="1" dirty="0"/>
              <a:t> </a:t>
            </a:r>
            <a:r>
              <a:rPr lang="en-US" sz="2800" b="1" dirty="0" err="1"/>
              <a:t>Maus</a:t>
            </a:r>
            <a:r>
              <a:rPr lang="de-DE" sz="2800" b="1" dirty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de-DE" sz="2800" b="1" dirty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de-DE" sz="2400" b="1" dirty="0"/>
              <a:t>Ich habe ___ Meerschweinchen. Sie hat ____ Meerschweinchen.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de-DE" sz="2400" b="1" dirty="0"/>
              <a:t>Er hat ____ Kuh. Wir haben  ____  Kuh.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de-DE" sz="2400" b="1" dirty="0"/>
              <a:t>Haben sie _____ Kanarienvogel? Nein, sie haben ______ Kanarienvogel.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de-DE" sz="2400" b="1" dirty="0"/>
              <a:t>Er hat _____ Maus. Sie hat _____ Maus.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de-DE" sz="2400" b="1" dirty="0"/>
              <a:t>Sie hat _____ Hund. Ich habe _____  Hund.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de-DE" sz="2400" b="1" dirty="0"/>
              <a:t>Du hast _____ Spinne. Sie hat _____ Spinne.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de-DE" sz="2400" b="1" dirty="0"/>
              <a:t>Ich habe ______ Hamster. Er hat ______ Hamster.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US" sz="2400" b="1" dirty="0" err="1"/>
              <a:t>Ih</a:t>
            </a:r>
            <a:r>
              <a:rPr lang="de-DE" sz="2400" b="1" dirty="0"/>
              <a:t>r habt ______ Tiger. Wir haben ______ Tiger.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de-DE" sz="2400" b="1" dirty="0"/>
              <a:t>Sie hat ______ Kaninchen. Er hat ______ Kaninchen.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de-DE" sz="2400" b="1" dirty="0"/>
              <a:t> Sie haben ______ Schildkröte. Ihr habt _______ Schildkröte.</a:t>
            </a:r>
            <a:endParaRPr lang="ru-RU" sz="2400" b="1" dirty="0"/>
          </a:p>
          <a:p>
            <a:pPr>
              <a:lnSpc>
                <a:spcPct val="80000"/>
              </a:lnSpc>
            </a:pPr>
            <a:endParaRPr lang="ru-RU" sz="2400" b="1" dirty="0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7308850" y="620713"/>
            <a:ext cx="45720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b="1">
                <a:solidFill>
                  <a:srgbClr val="009900"/>
                </a:solidFill>
              </a:rPr>
              <a:t>ein – kein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b="1">
                <a:solidFill>
                  <a:srgbClr val="FF0000"/>
                </a:solidFill>
              </a:rPr>
              <a:t>eine – keine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b="1">
                <a:solidFill>
                  <a:srgbClr val="0000FF"/>
                </a:solidFill>
              </a:rPr>
              <a:t>einen - keinen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268538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124075" y="1916113"/>
            <a:ext cx="623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009900"/>
                </a:solidFill>
              </a:rPr>
              <a:t>ein</a:t>
            </a:r>
            <a:endParaRPr lang="ru-RU" sz="2400" b="1">
              <a:solidFill>
                <a:srgbClr val="009900"/>
              </a:solidFill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6659563" y="1916113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009900"/>
                </a:solidFill>
              </a:rPr>
              <a:t>kein</a:t>
            </a:r>
            <a:endParaRPr lang="ru-RU" sz="2400" b="1">
              <a:solidFill>
                <a:srgbClr val="009900"/>
              </a:solidFill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124075" y="5445125"/>
            <a:ext cx="623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009900"/>
                </a:solidFill>
              </a:rPr>
              <a:t>ein</a:t>
            </a:r>
            <a:endParaRPr lang="ru-RU" sz="2400" b="1">
              <a:solidFill>
                <a:srgbClr val="009900"/>
              </a:solidFill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5795963" y="5445125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009900"/>
                </a:solidFill>
              </a:rPr>
              <a:t>kein</a:t>
            </a:r>
            <a:endParaRPr lang="ru-RU" sz="2400" b="1">
              <a:solidFill>
                <a:srgbClr val="009900"/>
              </a:solidFill>
            </a:endParaRP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835150" y="2565400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FF0000"/>
                </a:solidFill>
              </a:rPr>
              <a:t>eine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4859338" y="2565400"/>
            <a:ext cx="963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FF0000"/>
                </a:solidFill>
              </a:rPr>
              <a:t>keine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1908175" y="3644900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FF0000"/>
                </a:solidFill>
              </a:rPr>
              <a:t>eine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4787900" y="3644900"/>
            <a:ext cx="963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FF0000"/>
                </a:solidFill>
              </a:rPr>
              <a:t>keine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2124075" y="4365625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FF0000"/>
                </a:solidFill>
              </a:rPr>
              <a:t>eine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5292725" y="4365625"/>
            <a:ext cx="963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FF0000"/>
                </a:solidFill>
              </a:rPr>
              <a:t>keine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2700338" y="5805488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FF0000"/>
                </a:solidFill>
              </a:rPr>
              <a:t>eine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6804025" y="5805488"/>
            <a:ext cx="963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FF0000"/>
                </a:solidFill>
              </a:rPr>
              <a:t>keine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2339975" y="2997200"/>
            <a:ext cx="979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0000FF"/>
                </a:solidFill>
              </a:rPr>
              <a:t>einen</a:t>
            </a:r>
            <a:endParaRPr lang="ru-RU" sz="2400" b="1">
              <a:solidFill>
                <a:srgbClr val="0000FF"/>
              </a:solidFill>
            </a:endParaRP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827088" y="3284538"/>
            <a:ext cx="1149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0000FF"/>
                </a:solidFill>
              </a:rPr>
              <a:t>keinen</a:t>
            </a:r>
            <a:endParaRPr lang="ru-RU" sz="2400" b="1">
              <a:solidFill>
                <a:srgbClr val="0000FF"/>
              </a:solidFill>
            </a:endParaRP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1908175" y="4005263"/>
            <a:ext cx="979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0000FF"/>
                </a:solidFill>
              </a:rPr>
              <a:t>einen</a:t>
            </a:r>
            <a:endParaRPr lang="ru-RU" sz="2400" b="1">
              <a:solidFill>
                <a:srgbClr val="0000FF"/>
              </a:solidFill>
            </a:endParaRP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5076825" y="4005263"/>
            <a:ext cx="1149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0000FF"/>
                </a:solidFill>
              </a:rPr>
              <a:t>keinen</a:t>
            </a:r>
            <a:endParaRPr lang="ru-RU" sz="2400" b="1">
              <a:solidFill>
                <a:srgbClr val="0000FF"/>
              </a:solidFill>
            </a:endParaRP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2195513" y="4724400"/>
            <a:ext cx="979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0000FF"/>
                </a:solidFill>
              </a:rPr>
              <a:t>einen</a:t>
            </a:r>
            <a:endParaRPr lang="ru-RU" sz="2400" b="1">
              <a:solidFill>
                <a:srgbClr val="0000FF"/>
              </a:solidFill>
            </a:endParaRP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5580063" y="4724400"/>
            <a:ext cx="1149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0000FF"/>
                </a:solidFill>
              </a:rPr>
              <a:t>keinen</a:t>
            </a:r>
            <a:endParaRPr lang="ru-RU" sz="2400" b="1">
              <a:solidFill>
                <a:srgbClr val="0000FF"/>
              </a:solidFill>
            </a:endParaRPr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2124075" y="5084763"/>
            <a:ext cx="979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0000FF"/>
                </a:solidFill>
              </a:rPr>
              <a:t>einen</a:t>
            </a:r>
            <a:endParaRPr lang="ru-RU" sz="2400" b="1">
              <a:solidFill>
                <a:srgbClr val="0000FF"/>
              </a:solidFill>
            </a:endParaRPr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5651500" y="5084763"/>
            <a:ext cx="1149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>
                <a:solidFill>
                  <a:srgbClr val="0000FF"/>
                </a:solidFill>
              </a:rPr>
              <a:t>keinen</a:t>
            </a:r>
            <a:endParaRPr lang="ru-RU" sz="2400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4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7175" grpId="0"/>
      <p:bldP spid="7176" grpId="0"/>
      <p:bldP spid="7177" grpId="0"/>
      <p:bldP spid="7178" grpId="0"/>
      <p:bldP spid="7179" grpId="0"/>
      <p:bldP spid="7181" grpId="0"/>
      <p:bldP spid="7182" grpId="0"/>
      <p:bldP spid="7183" grpId="0"/>
      <p:bldP spid="7184" grpId="0"/>
      <p:bldP spid="7185" grpId="0"/>
      <p:bldP spid="7186" grpId="0"/>
      <p:bldP spid="7187" grpId="0"/>
      <p:bldP spid="7188" grpId="0"/>
      <p:bldP spid="7189" grpId="0"/>
      <p:bldP spid="7190" grpId="0"/>
      <p:bldP spid="7191" grpId="0"/>
      <p:bldP spid="7192" grpId="0"/>
      <p:bldP spid="7193" grpId="0"/>
      <p:bldP spid="719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 b="1" dirty="0" err="1" smtClean="0"/>
              <a:t>Tiere</a:t>
            </a:r>
            <a:r>
              <a:rPr lang="en-US" altLang="ru-RU" b="1" dirty="0" smtClean="0"/>
              <a:t> in </a:t>
            </a:r>
            <a:r>
              <a:rPr lang="de-DE" altLang="ru-RU" b="1" dirty="0" smtClean="0"/>
              <a:t>Russland</a:t>
            </a:r>
            <a:endParaRPr lang="ru-RU" altLang="ru-RU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76517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de-DE" altLang="ru-RU" sz="3600" b="1" smtClean="0"/>
              <a:t>Zentralrussland</a:t>
            </a:r>
          </a:p>
          <a:p>
            <a:pPr eaLnBrk="1" hangingPunct="1">
              <a:lnSpc>
                <a:spcPct val="90000"/>
              </a:lnSpc>
            </a:pPr>
            <a:r>
              <a:rPr lang="de-DE" altLang="ru-RU" sz="3600" b="1" smtClean="0"/>
              <a:t>Südrussland</a:t>
            </a:r>
          </a:p>
          <a:p>
            <a:pPr eaLnBrk="1" hangingPunct="1">
              <a:lnSpc>
                <a:spcPct val="90000"/>
              </a:lnSpc>
            </a:pPr>
            <a:r>
              <a:rPr lang="de-DE" altLang="ru-RU" sz="3600" b="1" smtClean="0"/>
              <a:t>Der Kaukasus</a:t>
            </a:r>
          </a:p>
          <a:p>
            <a:pPr eaLnBrk="1" hangingPunct="1">
              <a:lnSpc>
                <a:spcPct val="90000"/>
              </a:lnSpc>
            </a:pPr>
            <a:r>
              <a:rPr lang="de-DE" altLang="ru-RU" sz="3600" b="1" smtClean="0"/>
              <a:t>Der Ural</a:t>
            </a:r>
          </a:p>
          <a:p>
            <a:pPr eaLnBrk="1" hangingPunct="1">
              <a:lnSpc>
                <a:spcPct val="90000"/>
              </a:lnSpc>
            </a:pPr>
            <a:r>
              <a:rPr lang="de-DE" altLang="ru-RU" sz="3600" b="1" smtClean="0"/>
              <a:t>Sibirien</a:t>
            </a:r>
          </a:p>
          <a:p>
            <a:pPr eaLnBrk="1" hangingPunct="1">
              <a:lnSpc>
                <a:spcPct val="90000"/>
              </a:lnSpc>
            </a:pPr>
            <a:r>
              <a:rPr lang="de-DE" altLang="ru-RU" sz="3600" b="1" smtClean="0"/>
              <a:t>Westrussland</a:t>
            </a:r>
          </a:p>
          <a:p>
            <a:pPr eaLnBrk="1" hangingPunct="1">
              <a:lnSpc>
                <a:spcPct val="90000"/>
              </a:lnSpc>
            </a:pPr>
            <a:r>
              <a:rPr lang="de-DE" altLang="ru-RU" sz="3600" b="1" smtClean="0"/>
              <a:t>Ferner Osten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de-DE" altLang="ru-RU" sz="3600" b="1" smtClean="0"/>
              <a:t>Wie ist Russland?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de-DE" altLang="ru-RU" sz="3600" b="1" smtClean="0"/>
              <a:t> Russland ist groß, schön und stark.</a:t>
            </a:r>
            <a:endParaRPr lang="ru-RU" altLang="ru-RU" sz="3600" b="1" smtClean="0"/>
          </a:p>
        </p:txBody>
      </p:sp>
      <p:pic>
        <p:nvPicPr>
          <p:cNvPr id="3076" name="Picture 4" descr="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387475"/>
            <a:ext cx="3814762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80535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de-DE" altLang="ru-RU" b="1" smtClean="0">
                <a:solidFill>
                  <a:srgbClr val="FFFF00"/>
                </a:solidFill>
              </a:rPr>
              <a:t>der Fuchs – die Füchse</a:t>
            </a:r>
            <a:endParaRPr lang="ru-RU" altLang="ru-RU" b="1" smtClean="0">
              <a:solidFill>
                <a:srgbClr val="FFFF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5884866"/>
              </p:ext>
            </p:extLst>
          </p:nvPr>
        </p:nvGraphicFramePr>
        <p:xfrm>
          <a:off x="179512" y="188640"/>
          <a:ext cx="8784976" cy="6480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Слайд" r:id="rId3" imgW="4570378" imgH="3427533" progId="PowerPoint.Slide.8">
                  <p:link updateAutomatic="1"/>
                </p:oleObj>
              </mc:Choice>
              <mc:Fallback>
                <p:oleObj name="Слайд" r:id="rId3" imgW="4570378" imgH="3427533" progId="PowerPoint.Slide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188640"/>
                        <a:ext cx="8784976" cy="6480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0067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179388" y="-171450"/>
            <a:ext cx="8229600" cy="1143000"/>
          </a:xfrm>
        </p:spPr>
        <p:txBody>
          <a:bodyPr/>
          <a:lstStyle/>
          <a:p>
            <a:pPr eaLnBrk="1" hangingPunct="1"/>
            <a:r>
              <a:rPr lang="de-DE" altLang="ru-RU" b="1" smtClean="0">
                <a:solidFill>
                  <a:srgbClr val="FFFF00"/>
                </a:solidFill>
              </a:rPr>
              <a:t>der Hase – die Hasen</a:t>
            </a:r>
            <a:endParaRPr lang="ru-RU" altLang="ru-RU" b="1" smtClean="0">
              <a:solidFill>
                <a:srgbClr val="FFFF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1813956"/>
              </p:ext>
            </p:extLst>
          </p:nvPr>
        </p:nvGraphicFramePr>
        <p:xfrm>
          <a:off x="179388" y="188640"/>
          <a:ext cx="8713092" cy="6480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Слайд" r:id="rId3" imgW="4570378" imgH="3427533" progId="PowerPoint.Slide.8">
                  <p:link updateAutomatic="1"/>
                </p:oleObj>
              </mc:Choice>
              <mc:Fallback>
                <p:oleObj name="Слайд" r:id="rId3" imgW="4570378" imgH="3427533" progId="PowerPoint.Slide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388" y="188640"/>
                        <a:ext cx="8713092" cy="6480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4738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/>
          <a:lstStyle/>
          <a:p>
            <a:pPr eaLnBrk="1" hangingPunct="1"/>
            <a:r>
              <a:rPr lang="de-DE" altLang="ru-RU" b="1" dirty="0" smtClean="0">
                <a:solidFill>
                  <a:srgbClr val="FFFF00"/>
                </a:solidFill>
              </a:rPr>
              <a:t>der Bär – die Bären</a:t>
            </a:r>
            <a:endParaRPr lang="ru-RU" altLang="ru-RU" b="1" dirty="0" smtClean="0">
              <a:solidFill>
                <a:srgbClr val="FFFF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91873"/>
              </p:ext>
            </p:extLst>
          </p:nvPr>
        </p:nvGraphicFramePr>
        <p:xfrm>
          <a:off x="251520" y="188640"/>
          <a:ext cx="8640960" cy="640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Слайд" r:id="rId3" imgW="4570378" imgH="3427533" progId="PowerPoint.Slide.8">
                  <p:link updateAutomatic="1"/>
                </p:oleObj>
              </mc:Choice>
              <mc:Fallback>
                <p:oleObj name="Слайд" r:id="rId3" imgW="4570378" imgH="3427533" progId="PowerPoint.Slide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188640"/>
                        <a:ext cx="8640960" cy="6408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88308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de-DE" altLang="ru-RU" b="1" smtClean="0">
                <a:solidFill>
                  <a:srgbClr val="FFFF00"/>
                </a:solidFill>
              </a:rPr>
              <a:t>der Seelöwe – die Seelöwen</a:t>
            </a:r>
            <a:endParaRPr lang="ru-RU" altLang="ru-RU" b="1" smtClean="0">
              <a:solidFill>
                <a:srgbClr val="FFFF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804222"/>
              </p:ext>
            </p:extLst>
          </p:nvPr>
        </p:nvGraphicFramePr>
        <p:xfrm>
          <a:off x="323528" y="332656"/>
          <a:ext cx="8496944" cy="619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Слайд" r:id="rId3" imgW="4570378" imgH="3427533" progId="PowerPoint.Slide.8">
                  <p:link updateAutomatic="1"/>
                </p:oleObj>
              </mc:Choice>
              <mc:Fallback>
                <p:oleObj name="Слайд" r:id="rId3" imgW="4570378" imgH="3427533" progId="PowerPoint.Slide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332656"/>
                        <a:ext cx="8496944" cy="6192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46447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de-DE" altLang="ru-RU" b="1" smtClean="0"/>
              <a:t>das Walross – die Walrosse</a:t>
            </a:r>
            <a:endParaRPr lang="ru-RU" altLang="ru-RU" b="1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451523"/>
              </p:ext>
            </p:extLst>
          </p:nvPr>
        </p:nvGraphicFramePr>
        <p:xfrm>
          <a:off x="395288" y="332656"/>
          <a:ext cx="8353176" cy="6120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Слайд" r:id="rId3" imgW="4570378" imgH="3427533" progId="PowerPoint.Slide.8">
                  <p:link updateAutomatic="1"/>
                </p:oleObj>
              </mc:Choice>
              <mc:Fallback>
                <p:oleObj name="Слайд" r:id="rId3" imgW="4570378" imgH="3427533" progId="PowerPoint.Slide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332656"/>
                        <a:ext cx="8353176" cy="6120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6018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de-DE" altLang="ru-RU" b="1" smtClean="0"/>
              <a:t>das Rentier – die Rentiere</a:t>
            </a:r>
            <a:endParaRPr lang="ru-RU" altLang="ru-RU" b="1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4902739"/>
              </p:ext>
            </p:extLst>
          </p:nvPr>
        </p:nvGraphicFramePr>
        <p:xfrm>
          <a:off x="395288" y="332656"/>
          <a:ext cx="8353176" cy="6120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Слайд" r:id="rId3" imgW="4570378" imgH="3427533" progId="PowerPoint.Slide.8">
                  <p:link updateAutomatic="1"/>
                </p:oleObj>
              </mc:Choice>
              <mc:Fallback>
                <p:oleObj name="Слайд" r:id="rId3" imgW="4570378" imgH="3427533" progId="PowerPoint.Slide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332656"/>
                        <a:ext cx="8353176" cy="6120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0535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 b="1" smtClean="0"/>
              <a:t>die</a:t>
            </a:r>
            <a:r>
              <a:rPr lang="ru-RU" altLang="ru-RU" b="1" smtClean="0"/>
              <a:t> </a:t>
            </a:r>
            <a:r>
              <a:rPr lang="en-US" altLang="ru-RU" b="1" smtClean="0"/>
              <a:t>Robbe – die Robben</a:t>
            </a:r>
            <a:endParaRPr lang="ru-RU" altLang="ru-RU" b="1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850628"/>
              </p:ext>
            </p:extLst>
          </p:nvPr>
        </p:nvGraphicFramePr>
        <p:xfrm>
          <a:off x="468313" y="332656"/>
          <a:ext cx="8229599" cy="619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Слайд" r:id="rId3" imgW="4570378" imgH="3427533" progId="PowerPoint.Slide.8">
                  <p:link updateAutomatic="1"/>
                </p:oleObj>
              </mc:Choice>
              <mc:Fallback>
                <p:oleObj name="Слайд" r:id="rId3" imgW="4570378" imgH="3427533" progId="PowerPoint.Slide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8313" y="332656"/>
                        <a:ext cx="8229599" cy="6192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04616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de-DE" altLang="ru-RU" b="1" smtClean="0"/>
              <a:t>der Ziesel (</a:t>
            </a:r>
            <a:r>
              <a:rPr lang="ru-RU" altLang="ru-RU" b="1" smtClean="0"/>
              <a:t>=</a:t>
            </a:r>
            <a:r>
              <a:rPr lang="de-DE" altLang="ru-RU" b="1" smtClean="0"/>
              <a:t>)</a:t>
            </a:r>
            <a:endParaRPr lang="ru-RU" altLang="ru-RU" b="1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0753034"/>
              </p:ext>
            </p:extLst>
          </p:nvPr>
        </p:nvGraphicFramePr>
        <p:xfrm>
          <a:off x="468313" y="332656"/>
          <a:ext cx="8229599" cy="619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Слайд" r:id="rId3" imgW="4570378" imgH="3427533" progId="PowerPoint.Slide.8">
                  <p:link updateAutomatic="1"/>
                </p:oleObj>
              </mc:Choice>
              <mc:Fallback>
                <p:oleObj name="Слайд" r:id="rId3" imgW="4570378" imgH="3427533" progId="PowerPoint.Slide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8313" y="332656"/>
                        <a:ext cx="8229599" cy="6192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5609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r>
              <a:rPr lang="de-DE" sz="6600" b="1" i="1" dirty="0">
                <a:solidFill>
                  <a:srgbClr val="FF0000"/>
                </a:solidFill>
              </a:rPr>
              <a:t>d</a:t>
            </a:r>
            <a:r>
              <a:rPr lang="de-DE" sz="6600" b="1" i="1" dirty="0" smtClean="0">
                <a:solidFill>
                  <a:srgbClr val="FF0000"/>
                </a:solidFill>
              </a:rPr>
              <a:t>ie Schildkröte, -en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7"/>
            <a:ext cx="9144000" cy="580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19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e-DE" altLang="ru-RU" sz="4000" b="1" smtClean="0"/>
              <a:t>Wer lebt (wohnt) wo? Sage auch die richtigen Farben!</a:t>
            </a:r>
            <a:endParaRPr lang="ru-RU" altLang="ru-RU" sz="4000" b="1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229600" cy="4525962"/>
          </a:xfrm>
        </p:spPr>
        <p:txBody>
          <a:bodyPr/>
          <a:lstStyle/>
          <a:p>
            <a:pPr eaLnBrk="1" hangingPunct="1"/>
            <a:r>
              <a:rPr lang="de-DE" altLang="ru-RU" b="1" smtClean="0">
                <a:solidFill>
                  <a:srgbClr val="FF0000"/>
                </a:solidFill>
              </a:rPr>
              <a:t>Muster: Der Wolf ist grau und lebt in Sibirien.</a:t>
            </a:r>
            <a:endParaRPr lang="ru-RU" altLang="ru-RU" b="1" smtClean="0">
              <a:solidFill>
                <a:srgbClr val="FF0000"/>
              </a:solidFill>
            </a:endParaRPr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107950" y="2492375"/>
            <a:ext cx="3168650" cy="31686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ru-RU" sz="2800" b="1"/>
              <a:t>der Fuchs</a:t>
            </a:r>
          </a:p>
          <a:p>
            <a:pPr algn="ctr" eaLnBrk="1" hangingPunct="1"/>
            <a:r>
              <a:rPr lang="de-DE" altLang="ru-RU" sz="2800" b="1"/>
              <a:t>der Hase</a:t>
            </a:r>
          </a:p>
          <a:p>
            <a:pPr algn="ctr" eaLnBrk="1" hangingPunct="1"/>
            <a:r>
              <a:rPr lang="de-DE" altLang="ru-RU" sz="2800" b="1"/>
              <a:t>der Bär</a:t>
            </a:r>
          </a:p>
          <a:p>
            <a:pPr algn="ctr" eaLnBrk="1" hangingPunct="1"/>
            <a:r>
              <a:rPr lang="de-DE" altLang="ru-RU" sz="2800" b="1"/>
              <a:t>der Seelöwe</a:t>
            </a:r>
          </a:p>
          <a:p>
            <a:pPr algn="ctr" eaLnBrk="1" hangingPunct="1"/>
            <a:r>
              <a:rPr lang="de-DE" altLang="ru-RU" sz="2800" b="1"/>
              <a:t>der Eisbär</a:t>
            </a:r>
          </a:p>
          <a:p>
            <a:pPr algn="ctr" eaLnBrk="1" hangingPunct="1"/>
            <a:r>
              <a:rPr lang="de-DE" altLang="ru-RU" sz="2800" b="1"/>
              <a:t>das Eichhörnchen</a:t>
            </a:r>
            <a:endParaRPr lang="ru-RU" altLang="ru-RU" sz="2800" b="1"/>
          </a:p>
        </p:txBody>
      </p:sp>
      <p:sp>
        <p:nvSpPr>
          <p:cNvPr id="20485" name="AutoShape 7"/>
          <p:cNvSpPr>
            <a:spLocks noChangeArrowheads="1"/>
          </p:cNvSpPr>
          <p:nvPr/>
        </p:nvSpPr>
        <p:spPr bwMode="auto">
          <a:xfrm>
            <a:off x="6084888" y="1844675"/>
            <a:ext cx="2879725" cy="3240088"/>
          </a:xfrm>
          <a:prstGeom prst="roundRect">
            <a:avLst>
              <a:gd name="adj" fmla="val 16667"/>
            </a:avLst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ru-RU" sz="2800" b="1"/>
              <a:t>Zentralrussland</a:t>
            </a:r>
          </a:p>
          <a:p>
            <a:pPr algn="ctr" eaLnBrk="1" hangingPunct="1"/>
            <a:r>
              <a:rPr lang="de-DE" altLang="ru-RU" sz="2800" b="1"/>
              <a:t>Südrussland</a:t>
            </a:r>
          </a:p>
          <a:p>
            <a:pPr algn="ctr" eaLnBrk="1" hangingPunct="1"/>
            <a:r>
              <a:rPr lang="de-DE" altLang="ru-RU" sz="2800" b="1"/>
              <a:t>Der Ural</a:t>
            </a:r>
          </a:p>
          <a:p>
            <a:pPr algn="ctr" eaLnBrk="1" hangingPunct="1"/>
            <a:r>
              <a:rPr lang="de-DE" altLang="ru-RU" sz="2800" b="1"/>
              <a:t>Sibirien</a:t>
            </a:r>
          </a:p>
          <a:p>
            <a:pPr algn="ctr" eaLnBrk="1" hangingPunct="1"/>
            <a:r>
              <a:rPr lang="de-DE" altLang="ru-RU" sz="2800" b="1"/>
              <a:t>Westrussland</a:t>
            </a:r>
          </a:p>
          <a:p>
            <a:pPr algn="ctr" eaLnBrk="1" hangingPunct="1"/>
            <a:r>
              <a:rPr lang="de-DE" altLang="ru-RU" sz="2800" b="1"/>
              <a:t>Ferner Osten</a:t>
            </a:r>
          </a:p>
          <a:p>
            <a:pPr algn="ctr" eaLnBrk="1" hangingPunct="1"/>
            <a:r>
              <a:rPr lang="de-DE" altLang="ru-RU" sz="2800" b="1"/>
              <a:t>Norden</a:t>
            </a:r>
            <a:endParaRPr lang="ru-RU" altLang="ru-RU" sz="2800" b="1"/>
          </a:p>
        </p:txBody>
      </p:sp>
      <p:pic>
        <p:nvPicPr>
          <p:cNvPr id="20486" name="Picture 9" descr="pr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916113"/>
            <a:ext cx="2447925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0" descr="280046-alexfas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5373688"/>
            <a:ext cx="201612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11" descr="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3573463"/>
            <a:ext cx="1800225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12" descr="imag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300663"/>
            <a:ext cx="1928812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8349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de-DE" sz="6600" b="1" i="1" dirty="0">
                <a:solidFill>
                  <a:srgbClr val="002060"/>
                </a:solidFill>
              </a:rPr>
              <a:t>d</a:t>
            </a:r>
            <a:r>
              <a:rPr lang="de-DE" sz="6600" b="1" i="1" dirty="0" smtClean="0">
                <a:solidFill>
                  <a:srgbClr val="002060"/>
                </a:solidFill>
              </a:rPr>
              <a:t>er Schmetterling, -e</a:t>
            </a:r>
            <a:endParaRPr lang="ru-RU" sz="6600" b="1" i="1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16719"/>
            <a:ext cx="7783677" cy="55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831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2480" cy="1196752"/>
          </a:xfrm>
        </p:spPr>
        <p:txBody>
          <a:bodyPr>
            <a:noAutofit/>
          </a:bodyPr>
          <a:lstStyle/>
          <a:p>
            <a:r>
              <a:rPr lang="de-DE" sz="6600" b="1" i="1" dirty="0">
                <a:solidFill>
                  <a:srgbClr val="00B050"/>
                </a:solidFill>
              </a:rPr>
              <a:t>d</a:t>
            </a:r>
            <a:r>
              <a:rPr lang="de-DE" sz="6600" b="1" i="1" dirty="0" smtClean="0">
                <a:solidFill>
                  <a:srgbClr val="00B050"/>
                </a:solidFill>
              </a:rPr>
              <a:t>as Meerschweinchen, -</a:t>
            </a:r>
            <a:endParaRPr lang="ru-RU" sz="6600" b="1" i="1" dirty="0">
              <a:solidFill>
                <a:srgbClr val="00B05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30065"/>
            <a:ext cx="861139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600" b="1" i="1" dirty="0">
                <a:solidFill>
                  <a:srgbClr val="006600"/>
                </a:solidFill>
                <a:ea typeface="+mj-ea"/>
                <a:cs typeface="+mj-cs"/>
              </a:rPr>
              <a:t>das Meerschweinchen, -</a:t>
            </a:r>
            <a:endParaRPr lang="ru-RU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89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1143000"/>
          </a:xfrm>
        </p:spPr>
        <p:txBody>
          <a:bodyPr>
            <a:noAutofit/>
          </a:bodyPr>
          <a:lstStyle/>
          <a:p>
            <a:r>
              <a:rPr lang="de-DE" sz="6600" b="1" i="1" dirty="0">
                <a:solidFill>
                  <a:srgbClr val="0070C0"/>
                </a:solidFill>
              </a:rPr>
              <a:t>d</a:t>
            </a:r>
            <a:r>
              <a:rPr lang="de-DE" sz="6600" b="1" i="1" dirty="0" smtClean="0">
                <a:solidFill>
                  <a:srgbClr val="0070C0"/>
                </a:solidFill>
              </a:rPr>
              <a:t>er </a:t>
            </a:r>
            <a:r>
              <a:rPr lang="de-DE" sz="6600" b="1" i="1" dirty="0" err="1" smtClean="0">
                <a:solidFill>
                  <a:srgbClr val="0070C0"/>
                </a:solidFill>
              </a:rPr>
              <a:t>Kanarienvogel,Vögel</a:t>
            </a:r>
            <a:endParaRPr lang="ru-RU" sz="6600" b="1" i="1" u="sng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90" y="0"/>
            <a:ext cx="9148790" cy="687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530" y="2420888"/>
            <a:ext cx="873303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600" b="1" i="1" dirty="0">
                <a:solidFill>
                  <a:srgbClr val="002060"/>
                </a:solidFill>
                <a:ea typeface="+mj-ea"/>
                <a:cs typeface="+mj-cs"/>
              </a:rPr>
              <a:t>der </a:t>
            </a:r>
            <a:r>
              <a:rPr lang="de-DE" sz="6600" b="1" i="1" dirty="0" err="1">
                <a:solidFill>
                  <a:srgbClr val="002060"/>
                </a:solidFill>
                <a:ea typeface="+mj-ea"/>
                <a:cs typeface="+mj-cs"/>
              </a:rPr>
              <a:t>Kanarienvogel,Vögel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de-DE" sz="6600" b="1" i="1" dirty="0">
                <a:solidFill>
                  <a:srgbClr val="0070C0"/>
                </a:solidFill>
              </a:rPr>
              <a:t>d</a:t>
            </a:r>
            <a:r>
              <a:rPr lang="de-DE" sz="6600" b="1" i="1" dirty="0" smtClean="0">
                <a:solidFill>
                  <a:srgbClr val="0070C0"/>
                </a:solidFill>
              </a:rPr>
              <a:t>er Hamster, -</a:t>
            </a:r>
            <a:endParaRPr lang="ru-RU" sz="6600" b="1" i="1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03"/>
            <a:ext cx="9144000" cy="6872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5639110"/>
            <a:ext cx="55879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b="1" i="1" dirty="0">
                <a:solidFill>
                  <a:srgbClr val="002060"/>
                </a:solidFill>
                <a:ea typeface="+mj-ea"/>
                <a:cs typeface="+mj-cs"/>
              </a:rPr>
              <a:t>der Hamster, -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84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de-DE" sz="6600" b="1" i="1" dirty="0">
                <a:solidFill>
                  <a:srgbClr val="FF0000"/>
                </a:solidFill>
              </a:rPr>
              <a:t>d</a:t>
            </a:r>
            <a:r>
              <a:rPr lang="de-DE" sz="6600" b="1" i="1" dirty="0" smtClean="0">
                <a:solidFill>
                  <a:srgbClr val="FF0000"/>
                </a:solidFill>
              </a:rPr>
              <a:t>ie Maus, Mäuse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445224"/>
            <a:ext cx="1010661" cy="57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406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008112"/>
          </a:xfrm>
        </p:spPr>
        <p:txBody>
          <a:bodyPr>
            <a:noAutofit/>
          </a:bodyPr>
          <a:lstStyle/>
          <a:p>
            <a:r>
              <a:rPr lang="de-DE" sz="6600" b="1" i="1" dirty="0">
                <a:solidFill>
                  <a:srgbClr val="0070C0"/>
                </a:solidFill>
              </a:rPr>
              <a:t>d</a:t>
            </a:r>
            <a:r>
              <a:rPr lang="de-DE" sz="6600" b="1" i="1" dirty="0" smtClean="0">
                <a:solidFill>
                  <a:srgbClr val="0070C0"/>
                </a:solidFill>
              </a:rPr>
              <a:t>er Hund, -e</a:t>
            </a:r>
            <a:endParaRPr lang="ru-RU" sz="6600" b="1" i="1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4725144"/>
            <a:ext cx="54104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0" b="1" i="1" dirty="0" smtClean="0">
                <a:solidFill>
                  <a:srgbClr val="002060"/>
                </a:solidFill>
                <a:ea typeface="+mj-ea"/>
                <a:cs typeface="+mj-cs"/>
              </a:rPr>
              <a:t>der Hund, -e</a:t>
            </a:r>
            <a:endParaRPr lang="ru-RU" sz="8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87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470</Words>
  <Application>Microsoft Office PowerPoint</Application>
  <PresentationFormat>Экран (4:3)</PresentationFormat>
  <Paragraphs>123</Paragraphs>
  <Slides>30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Связи</vt:lpstr>
      </vt:variant>
      <vt:variant>
        <vt:i4>8</vt:i4>
      </vt:variant>
      <vt:variant>
        <vt:lpstr>Заголовки слайдов</vt:lpstr>
      </vt:variant>
      <vt:variant>
        <vt:i4>30</vt:i4>
      </vt:variant>
    </vt:vector>
  </HeadingPairs>
  <TitlesOfParts>
    <vt:vector size="44" baseType="lpstr">
      <vt:lpstr>Arial</vt:lpstr>
      <vt:lpstr>Calibri</vt:lpstr>
      <vt:lpstr>Times New Roman</vt:lpstr>
      <vt:lpstr>Тема Office</vt:lpstr>
      <vt:lpstr>Оформление по умолчанию</vt:lpstr>
      <vt:lpstr>1_Оформление по умолчанию</vt:lpstr>
      <vt:lpstr>file:///F:\Уроки\tiere%20in%20russland.ppt!258</vt:lpstr>
      <vt:lpstr>file:///F:\Уроки\tiere%20in%20russland.ppt!259</vt:lpstr>
      <vt:lpstr>file:///F:\Уроки\tiere%20in%20russland.ppt!260</vt:lpstr>
      <vt:lpstr>file:///F:\Уроки\tiere%20in%20russland.ppt!264</vt:lpstr>
      <vt:lpstr>file:///F:\Уроки\tiere%20in%20russland.ppt!268</vt:lpstr>
      <vt:lpstr>file:///F:\Уроки\tiere%20in%20russland.ppt!269</vt:lpstr>
      <vt:lpstr>file:///F:\Уроки\tiere%20in%20russland.ppt!266</vt:lpstr>
      <vt:lpstr>file:///F:\Уроки\tiere%20in%20russland.ppt!272</vt:lpstr>
      <vt:lpstr>  Die Tiere</vt:lpstr>
      <vt:lpstr>der Pinguin, -e</vt:lpstr>
      <vt:lpstr>die Schildkröte, -en</vt:lpstr>
      <vt:lpstr>der Schmetterling, -e</vt:lpstr>
      <vt:lpstr>das Meerschweinchen, -</vt:lpstr>
      <vt:lpstr>der Kanarienvogel,Vögel</vt:lpstr>
      <vt:lpstr>der Hamster, -</vt:lpstr>
      <vt:lpstr>die Maus, Mäuse</vt:lpstr>
      <vt:lpstr>der Hund, -e</vt:lpstr>
      <vt:lpstr>der Tiger, -</vt:lpstr>
      <vt:lpstr>der Wolf, Wölfe</vt:lpstr>
      <vt:lpstr>das Pferd, -e</vt:lpstr>
      <vt:lpstr>der Bison, -e</vt:lpstr>
      <vt:lpstr>die Kuh, Kühe</vt:lpstr>
      <vt:lpstr>die Spinne, -en</vt:lpstr>
      <vt:lpstr>das Känguru, -s</vt:lpstr>
      <vt:lpstr>haben - иметь</vt:lpstr>
      <vt:lpstr>Nominativ                  Akkusativ именит. падеж              винит. падеж</vt:lpstr>
      <vt:lpstr>Отрицание „kein“</vt:lpstr>
      <vt:lpstr>Aufgabe </vt:lpstr>
      <vt:lpstr>Tiere in Russland</vt:lpstr>
      <vt:lpstr>der Fuchs – die Füchse</vt:lpstr>
      <vt:lpstr>der Hase – die Hasen</vt:lpstr>
      <vt:lpstr>der Bär – die Bären</vt:lpstr>
      <vt:lpstr>der Seelöwe – die Seelöwen</vt:lpstr>
      <vt:lpstr>das Walross – die Walrosse</vt:lpstr>
      <vt:lpstr>das Rentier – die Rentiere</vt:lpstr>
      <vt:lpstr>die Robbe – die Robben</vt:lpstr>
      <vt:lpstr>der Ziesel (=)</vt:lpstr>
      <vt:lpstr>Wer lebt (wohnt) wo? Sage auch die richtigen Farben!</vt:lpstr>
    </vt:vector>
  </TitlesOfParts>
  <Company>KOMP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Tiere</dc:title>
  <dc:creator>GYPNORION</dc:creator>
  <cp:lastModifiedBy>Пользователь Windows</cp:lastModifiedBy>
  <cp:revision>61</cp:revision>
  <dcterms:created xsi:type="dcterms:W3CDTF">2015-11-15T17:09:39Z</dcterms:created>
  <dcterms:modified xsi:type="dcterms:W3CDTF">2021-06-08T05:17:30Z</dcterms:modified>
</cp:coreProperties>
</file>