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29" autoAdjust="0"/>
  </p:normalViewPr>
  <p:slideViewPr>
    <p:cSldViewPr>
      <p:cViewPr varScale="1">
        <p:scale>
          <a:sx n="83" d="100"/>
          <a:sy n="83" d="100"/>
        </p:scale>
        <p:origin x="-45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D35041-FF50-477B-A054-29DAB5694F6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4BD9C486-1D2F-453D-BFA6-360E9C6BF777}">
      <dgm:prSet phldrT="[Текст]"/>
      <dgm:spPr>
        <a:ln>
          <a:solidFill>
            <a:schemeClr val="tx1"/>
          </a:solidFill>
        </a:ln>
      </dgm:spPr>
      <dgm:t>
        <a:bodyPr/>
        <a:lstStyle/>
        <a:p>
          <a:r>
            <a:rPr lang="en-US" b="1" dirty="0" smtClean="0"/>
            <a:t>carbohydrates</a:t>
          </a:r>
          <a:endParaRPr lang="ru-RU" b="1" dirty="0"/>
        </a:p>
      </dgm:t>
    </dgm:pt>
    <dgm:pt modelId="{64339CA7-9C10-4185-8720-E3BAA8EB122F}" type="parTrans" cxnId="{CB9A1D37-3025-4207-860E-DE6B7B517B80}">
      <dgm:prSet/>
      <dgm:spPr/>
      <dgm:t>
        <a:bodyPr/>
        <a:lstStyle/>
        <a:p>
          <a:endParaRPr lang="ru-RU"/>
        </a:p>
      </dgm:t>
    </dgm:pt>
    <dgm:pt modelId="{73F05149-BE42-4862-8ABD-3AD71B6361FA}" type="sibTrans" cxnId="{CB9A1D37-3025-4207-860E-DE6B7B517B80}">
      <dgm:prSet/>
      <dgm:spPr/>
      <dgm:t>
        <a:bodyPr/>
        <a:lstStyle/>
        <a:p>
          <a:endParaRPr lang="ru-RU"/>
        </a:p>
      </dgm:t>
    </dgm:pt>
    <dgm:pt modelId="{B731AC45-685F-4A56-9761-F2D2C9F62F8C}">
      <dgm:prSet phldrT="[Текст]"/>
      <dgm:spPr>
        <a:ln>
          <a:solidFill>
            <a:schemeClr val="tx1"/>
          </a:solidFill>
        </a:ln>
      </dgm:spPr>
      <dgm:t>
        <a:bodyPr/>
        <a:lstStyle/>
        <a:p>
          <a:r>
            <a:rPr lang="en-US" b="1" dirty="0" smtClean="0"/>
            <a:t>proteins</a:t>
          </a:r>
          <a:endParaRPr lang="ru-RU" b="1" dirty="0"/>
        </a:p>
      </dgm:t>
    </dgm:pt>
    <dgm:pt modelId="{58308C29-78ED-4986-BA2D-13D7CF101495}" type="parTrans" cxnId="{6859C824-61AC-4E5A-AE03-8330EBA2DC06}">
      <dgm:prSet/>
      <dgm:spPr/>
      <dgm:t>
        <a:bodyPr/>
        <a:lstStyle/>
        <a:p>
          <a:endParaRPr lang="ru-RU"/>
        </a:p>
      </dgm:t>
    </dgm:pt>
    <dgm:pt modelId="{254C719D-89DD-4964-9F7A-8F3AFE14DB6A}" type="sibTrans" cxnId="{6859C824-61AC-4E5A-AE03-8330EBA2DC06}">
      <dgm:prSet/>
      <dgm:spPr/>
      <dgm:t>
        <a:bodyPr/>
        <a:lstStyle/>
        <a:p>
          <a:endParaRPr lang="ru-RU"/>
        </a:p>
      </dgm:t>
    </dgm:pt>
    <dgm:pt modelId="{D80A85B3-ED12-4188-989A-636C18E94D2E}">
      <dgm:prSet phldrT="[Текст]"/>
      <dgm:spPr>
        <a:ln>
          <a:solidFill>
            <a:schemeClr val="tx1"/>
          </a:solidFill>
        </a:ln>
      </dgm:spPr>
      <dgm:t>
        <a:bodyPr/>
        <a:lstStyle/>
        <a:p>
          <a:r>
            <a:rPr lang="en-US" b="1" dirty="0" smtClean="0"/>
            <a:t>fats</a:t>
          </a:r>
          <a:endParaRPr lang="ru-RU" b="1" dirty="0"/>
        </a:p>
      </dgm:t>
    </dgm:pt>
    <dgm:pt modelId="{CF23D3FB-AACF-4EC0-998D-C49E1797609B}" type="parTrans" cxnId="{483AECEC-9FD5-48D7-AB0D-397ADCABCFAE}">
      <dgm:prSet/>
      <dgm:spPr/>
      <dgm:t>
        <a:bodyPr/>
        <a:lstStyle/>
        <a:p>
          <a:endParaRPr lang="ru-RU"/>
        </a:p>
      </dgm:t>
    </dgm:pt>
    <dgm:pt modelId="{C5C04E0D-6057-476E-922E-80161D4AA8DC}" type="sibTrans" cxnId="{483AECEC-9FD5-48D7-AB0D-397ADCABCFAE}">
      <dgm:prSet/>
      <dgm:spPr/>
      <dgm:t>
        <a:bodyPr/>
        <a:lstStyle/>
        <a:p>
          <a:endParaRPr lang="ru-RU"/>
        </a:p>
      </dgm:t>
    </dgm:pt>
    <dgm:pt modelId="{D7A400AA-4640-4F96-BBC2-FACF3BDDC840}" type="pres">
      <dgm:prSet presAssocID="{40D35041-FF50-477B-A054-29DAB5694F66}" presName="linearFlow" presStyleCnt="0">
        <dgm:presLayoutVars>
          <dgm:dir/>
          <dgm:resizeHandles val="exact"/>
        </dgm:presLayoutVars>
      </dgm:prSet>
      <dgm:spPr/>
    </dgm:pt>
    <dgm:pt modelId="{AD4D8E40-E585-469B-B5CD-FA0E4E034745}" type="pres">
      <dgm:prSet presAssocID="{4BD9C486-1D2F-453D-BFA6-360E9C6BF777}" presName="composite" presStyleCnt="0"/>
      <dgm:spPr/>
    </dgm:pt>
    <dgm:pt modelId="{BAEE23E4-5A43-43D7-85B4-509882D858D1}" type="pres">
      <dgm:prSet presAssocID="{4BD9C486-1D2F-453D-BFA6-360E9C6BF777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/>
          </a:solidFill>
        </a:ln>
      </dgm:spPr>
    </dgm:pt>
    <dgm:pt modelId="{2DDD115D-A358-40DF-9226-1CCB8C7BC7A9}" type="pres">
      <dgm:prSet presAssocID="{4BD9C486-1D2F-453D-BFA6-360E9C6BF777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DCFAA2-B02F-4B00-AE32-E4505BF6B91C}" type="pres">
      <dgm:prSet presAssocID="{73F05149-BE42-4862-8ABD-3AD71B6361FA}" presName="spacing" presStyleCnt="0"/>
      <dgm:spPr/>
    </dgm:pt>
    <dgm:pt modelId="{45921FC3-C7D2-4D09-A189-50B598CA30FC}" type="pres">
      <dgm:prSet presAssocID="{B731AC45-685F-4A56-9761-F2D2C9F62F8C}" presName="composite" presStyleCnt="0"/>
      <dgm:spPr/>
    </dgm:pt>
    <dgm:pt modelId="{4F4F46F9-1C11-48C1-8FCE-7EB21E68EBB8}" type="pres">
      <dgm:prSet presAssocID="{B731AC45-685F-4A56-9761-F2D2C9F62F8C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tx1"/>
          </a:solidFill>
        </a:ln>
      </dgm:spPr>
    </dgm:pt>
    <dgm:pt modelId="{5A4B4B16-56BB-47EA-920A-7A1128EBED88}" type="pres">
      <dgm:prSet presAssocID="{B731AC45-685F-4A56-9761-F2D2C9F62F8C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4878F2-94F6-48CD-A412-B64302AA54D7}" type="pres">
      <dgm:prSet presAssocID="{254C719D-89DD-4964-9F7A-8F3AFE14DB6A}" presName="spacing" presStyleCnt="0"/>
      <dgm:spPr/>
    </dgm:pt>
    <dgm:pt modelId="{1E02245D-D222-45CC-B826-E3626E1DA5B6}" type="pres">
      <dgm:prSet presAssocID="{D80A85B3-ED12-4188-989A-636C18E94D2E}" presName="composite" presStyleCnt="0"/>
      <dgm:spPr/>
    </dgm:pt>
    <dgm:pt modelId="{16955D78-FB40-451A-A408-A6255814653C}" type="pres">
      <dgm:prSet presAssocID="{D80A85B3-ED12-4188-989A-636C18E94D2E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chemeClr val="tx1"/>
          </a:solidFill>
        </a:ln>
      </dgm:spPr>
    </dgm:pt>
    <dgm:pt modelId="{E3ED2CA3-1BF7-42E9-B610-04A81EDEB5B5}" type="pres">
      <dgm:prSet presAssocID="{D80A85B3-ED12-4188-989A-636C18E94D2E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E10981-65D9-4461-86E6-4D7F4393EFF5}" type="presOf" srcId="{40D35041-FF50-477B-A054-29DAB5694F66}" destId="{D7A400AA-4640-4F96-BBC2-FACF3BDDC840}" srcOrd="0" destOrd="0" presId="urn:microsoft.com/office/officeart/2005/8/layout/vList3"/>
    <dgm:cxn modelId="{483AECEC-9FD5-48D7-AB0D-397ADCABCFAE}" srcId="{40D35041-FF50-477B-A054-29DAB5694F66}" destId="{D80A85B3-ED12-4188-989A-636C18E94D2E}" srcOrd="2" destOrd="0" parTransId="{CF23D3FB-AACF-4EC0-998D-C49E1797609B}" sibTransId="{C5C04E0D-6057-476E-922E-80161D4AA8DC}"/>
    <dgm:cxn modelId="{A88D2E19-60A9-4992-B810-170A5F2F5A95}" type="presOf" srcId="{4BD9C486-1D2F-453D-BFA6-360E9C6BF777}" destId="{2DDD115D-A358-40DF-9226-1CCB8C7BC7A9}" srcOrd="0" destOrd="0" presId="urn:microsoft.com/office/officeart/2005/8/layout/vList3"/>
    <dgm:cxn modelId="{6859C824-61AC-4E5A-AE03-8330EBA2DC06}" srcId="{40D35041-FF50-477B-A054-29DAB5694F66}" destId="{B731AC45-685F-4A56-9761-F2D2C9F62F8C}" srcOrd="1" destOrd="0" parTransId="{58308C29-78ED-4986-BA2D-13D7CF101495}" sibTransId="{254C719D-89DD-4964-9F7A-8F3AFE14DB6A}"/>
    <dgm:cxn modelId="{BE5EC10F-A6AD-4CDD-9CB3-AD1EDBFAEC58}" type="presOf" srcId="{B731AC45-685F-4A56-9761-F2D2C9F62F8C}" destId="{5A4B4B16-56BB-47EA-920A-7A1128EBED88}" srcOrd="0" destOrd="0" presId="urn:microsoft.com/office/officeart/2005/8/layout/vList3"/>
    <dgm:cxn modelId="{524935B6-A12D-4233-AEA3-784207095CB2}" type="presOf" srcId="{D80A85B3-ED12-4188-989A-636C18E94D2E}" destId="{E3ED2CA3-1BF7-42E9-B610-04A81EDEB5B5}" srcOrd="0" destOrd="0" presId="urn:microsoft.com/office/officeart/2005/8/layout/vList3"/>
    <dgm:cxn modelId="{CB9A1D37-3025-4207-860E-DE6B7B517B80}" srcId="{40D35041-FF50-477B-A054-29DAB5694F66}" destId="{4BD9C486-1D2F-453D-BFA6-360E9C6BF777}" srcOrd="0" destOrd="0" parTransId="{64339CA7-9C10-4185-8720-E3BAA8EB122F}" sibTransId="{73F05149-BE42-4862-8ABD-3AD71B6361FA}"/>
    <dgm:cxn modelId="{59026F7D-8978-40D3-BB9A-97558C621D2A}" type="presParOf" srcId="{D7A400AA-4640-4F96-BBC2-FACF3BDDC840}" destId="{AD4D8E40-E585-469B-B5CD-FA0E4E034745}" srcOrd="0" destOrd="0" presId="urn:microsoft.com/office/officeart/2005/8/layout/vList3"/>
    <dgm:cxn modelId="{18629920-A279-45AF-9E93-C7370A311621}" type="presParOf" srcId="{AD4D8E40-E585-469B-B5CD-FA0E4E034745}" destId="{BAEE23E4-5A43-43D7-85B4-509882D858D1}" srcOrd="0" destOrd="0" presId="urn:microsoft.com/office/officeart/2005/8/layout/vList3"/>
    <dgm:cxn modelId="{C46DF7BB-EE06-4F15-9B18-0151F5FD3694}" type="presParOf" srcId="{AD4D8E40-E585-469B-B5CD-FA0E4E034745}" destId="{2DDD115D-A358-40DF-9226-1CCB8C7BC7A9}" srcOrd="1" destOrd="0" presId="urn:microsoft.com/office/officeart/2005/8/layout/vList3"/>
    <dgm:cxn modelId="{EF764AFA-170B-4E4C-B6E5-F70C330CD875}" type="presParOf" srcId="{D7A400AA-4640-4F96-BBC2-FACF3BDDC840}" destId="{F9DCFAA2-B02F-4B00-AE32-E4505BF6B91C}" srcOrd="1" destOrd="0" presId="urn:microsoft.com/office/officeart/2005/8/layout/vList3"/>
    <dgm:cxn modelId="{1A6A64EE-84F6-44F3-9960-79036CC4AA7A}" type="presParOf" srcId="{D7A400AA-4640-4F96-BBC2-FACF3BDDC840}" destId="{45921FC3-C7D2-4D09-A189-50B598CA30FC}" srcOrd="2" destOrd="0" presId="urn:microsoft.com/office/officeart/2005/8/layout/vList3"/>
    <dgm:cxn modelId="{D7C96D52-B263-4F62-9326-97FC38E978E1}" type="presParOf" srcId="{45921FC3-C7D2-4D09-A189-50B598CA30FC}" destId="{4F4F46F9-1C11-48C1-8FCE-7EB21E68EBB8}" srcOrd="0" destOrd="0" presId="urn:microsoft.com/office/officeart/2005/8/layout/vList3"/>
    <dgm:cxn modelId="{90FD7BFD-D9CA-454A-81FF-8248E325061A}" type="presParOf" srcId="{45921FC3-C7D2-4D09-A189-50B598CA30FC}" destId="{5A4B4B16-56BB-47EA-920A-7A1128EBED88}" srcOrd="1" destOrd="0" presId="urn:microsoft.com/office/officeart/2005/8/layout/vList3"/>
    <dgm:cxn modelId="{317D719D-AB39-4A23-B38D-C44617DBD426}" type="presParOf" srcId="{D7A400AA-4640-4F96-BBC2-FACF3BDDC840}" destId="{7B4878F2-94F6-48CD-A412-B64302AA54D7}" srcOrd="3" destOrd="0" presId="urn:microsoft.com/office/officeart/2005/8/layout/vList3"/>
    <dgm:cxn modelId="{23D6D363-522D-4E08-835C-8576029F0491}" type="presParOf" srcId="{D7A400AA-4640-4F96-BBC2-FACF3BDDC840}" destId="{1E02245D-D222-45CC-B826-E3626E1DA5B6}" srcOrd="4" destOrd="0" presId="urn:microsoft.com/office/officeart/2005/8/layout/vList3"/>
    <dgm:cxn modelId="{031CE896-A9D3-4933-ABFE-5900435D6D5B}" type="presParOf" srcId="{1E02245D-D222-45CC-B826-E3626E1DA5B6}" destId="{16955D78-FB40-451A-A408-A6255814653C}" srcOrd="0" destOrd="0" presId="urn:microsoft.com/office/officeart/2005/8/layout/vList3"/>
    <dgm:cxn modelId="{D240CF21-9386-43AE-9D74-B9A1F2165084}" type="presParOf" srcId="{1E02245D-D222-45CC-B826-E3626E1DA5B6}" destId="{E3ED2CA3-1BF7-42E9-B610-04A81EDEB5B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DDD115D-A358-40DF-9226-1CCB8C7BC7A9}">
      <dsp:nvSpPr>
        <dsp:cNvPr id="0" name=""/>
        <dsp:cNvSpPr/>
      </dsp:nvSpPr>
      <dsp:spPr>
        <a:xfrm rot="10800000">
          <a:off x="1705572" y="1288"/>
          <a:ext cx="5472684" cy="130845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6994" tIns="163830" rIns="305816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b="1" kern="1200" dirty="0" smtClean="0"/>
            <a:t>carbohydrates</a:t>
          </a:r>
          <a:endParaRPr lang="ru-RU" sz="4300" b="1" kern="1200" dirty="0"/>
        </a:p>
      </dsp:txBody>
      <dsp:txXfrm rot="10800000">
        <a:off x="1705572" y="1288"/>
        <a:ext cx="5472684" cy="1308458"/>
      </dsp:txXfrm>
    </dsp:sp>
    <dsp:sp modelId="{BAEE23E4-5A43-43D7-85B4-509882D858D1}">
      <dsp:nvSpPr>
        <dsp:cNvPr id="0" name=""/>
        <dsp:cNvSpPr/>
      </dsp:nvSpPr>
      <dsp:spPr>
        <a:xfrm>
          <a:off x="1051343" y="1288"/>
          <a:ext cx="1308458" cy="130845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4B4B16-56BB-47EA-920A-7A1128EBED88}">
      <dsp:nvSpPr>
        <dsp:cNvPr id="0" name=""/>
        <dsp:cNvSpPr/>
      </dsp:nvSpPr>
      <dsp:spPr>
        <a:xfrm rot="10800000">
          <a:off x="1705572" y="1700330"/>
          <a:ext cx="5472684" cy="130845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6994" tIns="163830" rIns="305816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b="1" kern="1200" dirty="0" smtClean="0"/>
            <a:t>proteins</a:t>
          </a:r>
          <a:endParaRPr lang="ru-RU" sz="4300" b="1" kern="1200" dirty="0"/>
        </a:p>
      </dsp:txBody>
      <dsp:txXfrm rot="10800000">
        <a:off x="1705572" y="1700330"/>
        <a:ext cx="5472684" cy="1308458"/>
      </dsp:txXfrm>
    </dsp:sp>
    <dsp:sp modelId="{4F4F46F9-1C11-48C1-8FCE-7EB21E68EBB8}">
      <dsp:nvSpPr>
        <dsp:cNvPr id="0" name=""/>
        <dsp:cNvSpPr/>
      </dsp:nvSpPr>
      <dsp:spPr>
        <a:xfrm>
          <a:off x="1051343" y="1700330"/>
          <a:ext cx="1308458" cy="130845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D2CA3-1BF7-42E9-B610-04A81EDEB5B5}">
      <dsp:nvSpPr>
        <dsp:cNvPr id="0" name=""/>
        <dsp:cNvSpPr/>
      </dsp:nvSpPr>
      <dsp:spPr>
        <a:xfrm rot="10800000">
          <a:off x="1705572" y="3399373"/>
          <a:ext cx="5472684" cy="130845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6994" tIns="163830" rIns="305816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b="1" kern="1200" dirty="0" smtClean="0"/>
            <a:t>fats</a:t>
          </a:r>
          <a:endParaRPr lang="ru-RU" sz="4300" b="1" kern="1200" dirty="0"/>
        </a:p>
      </dsp:txBody>
      <dsp:txXfrm rot="10800000">
        <a:off x="1705572" y="3399373"/>
        <a:ext cx="5472684" cy="1308458"/>
      </dsp:txXfrm>
    </dsp:sp>
    <dsp:sp modelId="{16955D78-FB40-451A-A408-A6255814653C}">
      <dsp:nvSpPr>
        <dsp:cNvPr id="0" name=""/>
        <dsp:cNvSpPr/>
      </dsp:nvSpPr>
      <dsp:spPr>
        <a:xfrm>
          <a:off x="1051343" y="3399373"/>
          <a:ext cx="1308458" cy="130845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2B5F-9822-4FE5-AFD3-7535236C105C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80B4-37F9-4C2E-9C44-A429BB031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2B5F-9822-4FE5-AFD3-7535236C105C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80B4-37F9-4C2E-9C44-A429BB031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2B5F-9822-4FE5-AFD3-7535236C105C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80B4-37F9-4C2E-9C44-A429BB031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2B5F-9822-4FE5-AFD3-7535236C105C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80B4-37F9-4C2E-9C44-A429BB031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2B5F-9822-4FE5-AFD3-7535236C105C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80B4-37F9-4C2E-9C44-A429BB031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2B5F-9822-4FE5-AFD3-7535236C105C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80B4-37F9-4C2E-9C44-A429BB031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2B5F-9822-4FE5-AFD3-7535236C105C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80B4-37F9-4C2E-9C44-A429BB031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2B5F-9822-4FE5-AFD3-7535236C105C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80B4-37F9-4C2E-9C44-A429BB031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2B5F-9822-4FE5-AFD3-7535236C105C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80B4-37F9-4C2E-9C44-A429BB031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2B5F-9822-4FE5-AFD3-7535236C105C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80B4-37F9-4C2E-9C44-A429BB031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2B5F-9822-4FE5-AFD3-7535236C105C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80B4-37F9-4C2E-9C44-A429BB031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22B5F-9822-4FE5-AFD3-7535236C105C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C80B4-37F9-4C2E-9C44-A429BB031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60649"/>
            <a:ext cx="7200800" cy="1800199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Летина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Татьяна Константиновна, учитель английского языка МБОУ «Лицей №2»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г.о. Мытищи Московской области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3140968"/>
            <a:ext cx="7056784" cy="3096344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Презентация к уроку по учебному предмету «Английский язык» в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классе на тему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«Еда и здоровье /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Food &amp; Health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 на базе УМК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Spotlight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10, Афанасьева О.В., Дули Д., Михеева И.В. – М.: Просвещение, 201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Give your piece of advice. </a:t>
            </a:r>
            <a:br>
              <a:rPr lang="en-US" sz="3600" dirty="0" smtClean="0">
                <a:solidFill>
                  <a:srgbClr val="002060"/>
                </a:solidFill>
              </a:rPr>
            </a:br>
            <a:r>
              <a:rPr lang="en-US" sz="3600" dirty="0" smtClean="0">
                <a:solidFill>
                  <a:srgbClr val="002060"/>
                </a:solidFill>
              </a:rPr>
              <a:t>What should Sarah do?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bigstock-teen-woman-having-a-terrible-t-13706803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412776"/>
            <a:ext cx="4169954" cy="4896544"/>
          </a:xfrm>
        </p:spPr>
      </p:pic>
      <p:grpSp>
        <p:nvGrpSpPr>
          <p:cNvPr id="7" name="Группа 6"/>
          <p:cNvGrpSpPr/>
          <p:nvPr/>
        </p:nvGrpSpPr>
        <p:grpSpPr>
          <a:xfrm>
            <a:off x="4932041" y="1700808"/>
            <a:ext cx="3654762" cy="2520280"/>
            <a:chOff x="5196806" y="1713900"/>
            <a:chExt cx="3380513" cy="2062047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6" name="Прямоугольный треугольник 5"/>
            <p:cNvSpPr/>
            <p:nvPr/>
          </p:nvSpPr>
          <p:spPr>
            <a:xfrm rot="15150756">
              <a:off x="5376826" y="2587536"/>
              <a:ext cx="792088" cy="1152128"/>
            </a:xfrm>
            <a:prstGeom prst="rtTriangle">
              <a:avLst/>
            </a:prstGeom>
            <a:gradFill>
              <a:gsLst>
                <a:gs pos="0">
                  <a:srgbClr val="92D05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5463224" y="1713900"/>
              <a:ext cx="3114095" cy="2062047"/>
            </a:xfrm>
            <a:prstGeom prst="ellipse">
              <a:avLst/>
            </a:prstGeom>
            <a:gradFill>
              <a:gsLst>
                <a:gs pos="0">
                  <a:srgbClr val="92D05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chemeClr val="tx1"/>
                  </a:solidFill>
                </a:rPr>
                <a:t>I’ve got a terrible toothache!</a:t>
              </a:r>
              <a:endParaRPr lang="ru-RU" sz="36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can you recommend to Joshua?</a:t>
            </a:r>
            <a:endParaRPr lang="ru-RU" dirty="0"/>
          </a:p>
        </p:txBody>
      </p:sp>
      <p:pic>
        <p:nvPicPr>
          <p:cNvPr id="4" name="Содержимое 3" descr="content_31__econet_r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71800" y="1556792"/>
            <a:ext cx="6136899" cy="4525963"/>
          </a:xfrm>
        </p:spPr>
      </p:pic>
      <p:grpSp>
        <p:nvGrpSpPr>
          <p:cNvPr id="7" name="Группа 6"/>
          <p:cNvGrpSpPr/>
          <p:nvPr/>
        </p:nvGrpSpPr>
        <p:grpSpPr>
          <a:xfrm>
            <a:off x="971600" y="1616328"/>
            <a:ext cx="2664296" cy="1956688"/>
            <a:chOff x="1115616" y="2060848"/>
            <a:chExt cx="2520280" cy="193174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6" name="Прямоугольный треугольник 5"/>
            <p:cNvSpPr/>
            <p:nvPr/>
          </p:nvSpPr>
          <p:spPr>
            <a:xfrm rot="9030580">
              <a:off x="2903344" y="3416527"/>
              <a:ext cx="576064" cy="576064"/>
            </a:xfrm>
            <a:prstGeom prst="rt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1115616" y="2060848"/>
              <a:ext cx="2520280" cy="18002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I’ve been feeling so tired recently.</a:t>
              </a:r>
              <a:endPara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would you do if you were Liza? </a:t>
            </a:r>
            <a:endParaRPr lang="ru-RU" dirty="0"/>
          </a:p>
        </p:txBody>
      </p:sp>
      <p:pic>
        <p:nvPicPr>
          <p:cNvPr id="4" name="Содержимое 3" descr="origin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844824"/>
            <a:ext cx="5616624" cy="3740432"/>
          </a:xfrm>
        </p:spPr>
      </p:pic>
      <p:sp>
        <p:nvSpPr>
          <p:cNvPr id="6" name="Прямоугольный треугольник 5"/>
          <p:cNvSpPr/>
          <p:nvPr/>
        </p:nvSpPr>
        <p:spPr>
          <a:xfrm rot="14305234">
            <a:off x="6133316" y="2903185"/>
            <a:ext cx="432048" cy="864096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516216" y="1772816"/>
            <a:ext cx="2016224" cy="18722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My skin is too dry.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What’s your piece of advice for</a:t>
            </a:r>
            <a:r>
              <a:rPr lang="ru-RU" dirty="0" smtClean="0"/>
              <a:t> </a:t>
            </a:r>
            <a:r>
              <a:rPr lang="en-US" dirty="0" smtClean="0"/>
              <a:t>Grace?</a:t>
            </a:r>
            <a:endParaRPr lang="ru-RU" dirty="0"/>
          </a:p>
        </p:txBody>
      </p:sp>
      <p:pic>
        <p:nvPicPr>
          <p:cNvPr id="4" name="Содержимое 3" descr="84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07904" y="1412776"/>
            <a:ext cx="4041038" cy="4525963"/>
          </a:xfrm>
        </p:spPr>
      </p:pic>
      <p:sp>
        <p:nvSpPr>
          <p:cNvPr id="6" name="Прямоугольный треугольник 5"/>
          <p:cNvSpPr/>
          <p:nvPr/>
        </p:nvSpPr>
        <p:spPr>
          <a:xfrm rot="8310412">
            <a:off x="3163558" y="2812646"/>
            <a:ext cx="504056" cy="50405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27584" y="1628800"/>
            <a:ext cx="2880320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I often catch a cold</a:t>
            </a:r>
            <a:r>
              <a:rPr lang="ru-RU" sz="3600" dirty="0" smtClean="0">
                <a:solidFill>
                  <a:srgbClr val="FFFF00"/>
                </a:solidFill>
              </a:rPr>
              <a:t>!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en-US" dirty="0" smtClean="0"/>
              <a:t>What’s you tip for Sam? </a:t>
            </a:r>
            <a:endParaRPr lang="ru-RU" dirty="0"/>
          </a:p>
        </p:txBody>
      </p:sp>
      <p:pic>
        <p:nvPicPr>
          <p:cNvPr id="4" name="Содержимое 3" descr="1971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412776"/>
            <a:ext cx="4474238" cy="4525963"/>
          </a:xfrm>
        </p:spPr>
      </p:pic>
      <p:sp>
        <p:nvSpPr>
          <p:cNvPr id="6" name="Прямоугольный треугольник 5"/>
          <p:cNvSpPr/>
          <p:nvPr/>
        </p:nvSpPr>
        <p:spPr>
          <a:xfrm rot="8594024">
            <a:off x="4615426" y="3198065"/>
            <a:ext cx="1080120" cy="504056"/>
          </a:xfrm>
          <a:prstGeom prst="rtTriangle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788024" y="1700808"/>
            <a:ext cx="3888432" cy="1800200"/>
          </a:xfrm>
          <a:prstGeom prst="ellipse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I’ve got stomachache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002060"/>
                </a:solidFill>
              </a:rPr>
              <a:t>Group work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Compare </a:t>
            </a:r>
            <a:r>
              <a:rPr lang="en-US" sz="3200" dirty="0" smtClean="0"/>
              <a:t>and decide which </a:t>
            </a:r>
            <a:r>
              <a:rPr lang="en-US" sz="3200" dirty="0" smtClean="0"/>
              <a:t>dish is healthier. Prove you point and give reasons</a:t>
            </a:r>
            <a:endParaRPr lang="ru-RU" sz="3200" dirty="0"/>
          </a:p>
        </p:txBody>
      </p:sp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95736" y="1700808"/>
            <a:ext cx="5110264" cy="49713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002060"/>
                </a:solidFill>
              </a:rPr>
              <a:t>Group work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Compare </a:t>
            </a:r>
            <a:r>
              <a:rPr lang="en-US" sz="3200" dirty="0" smtClean="0"/>
              <a:t>and decide which </a:t>
            </a:r>
            <a:r>
              <a:rPr lang="en-US" sz="3200" dirty="0" smtClean="0"/>
              <a:t>dish is healthier. Prove you point and give reasons</a:t>
            </a:r>
            <a:endParaRPr lang="ru-RU" sz="3200" dirty="0"/>
          </a:p>
        </p:txBody>
      </p:sp>
      <p:pic>
        <p:nvPicPr>
          <p:cNvPr id="4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67744" y="1628800"/>
            <a:ext cx="4896544" cy="48589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7000"/>
            <a:lum/>
          </a:blip>
          <a:srcRect/>
          <a:stretch>
            <a:fillRect l="-24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/>
          <a:lstStyle/>
          <a:p>
            <a:r>
              <a:rPr lang="en-US" b="1" dirty="0" smtClean="0"/>
              <a:t>Let’s sum up: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600400"/>
          </a:xfrm>
        </p:spPr>
        <p:txBody>
          <a:bodyPr/>
          <a:lstStyle/>
          <a:p>
            <a:pPr algn="ctr"/>
            <a:r>
              <a:rPr lang="en-US" sz="3600" dirty="0" smtClean="0"/>
              <a:t>What have we done today? </a:t>
            </a:r>
          </a:p>
          <a:p>
            <a:pPr algn="ctr"/>
            <a:r>
              <a:rPr lang="en-US" sz="3600" dirty="0" smtClean="0"/>
              <a:t>Which activities did you like most?</a:t>
            </a:r>
          </a:p>
          <a:p>
            <a:pPr algn="ctr"/>
            <a:r>
              <a:rPr lang="en-US" sz="3600" dirty="0" smtClean="0"/>
              <a:t>Which activities did you hate?</a:t>
            </a:r>
          </a:p>
          <a:p>
            <a:pPr algn="ctr"/>
            <a:r>
              <a:rPr lang="en-US" sz="3600" dirty="0" smtClean="0"/>
              <a:t>What was interesting / useful / tiring / hard?</a:t>
            </a:r>
          </a:p>
          <a:p>
            <a:endParaRPr lang="en-US" sz="36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2016224"/>
          </a:xfrm>
          <a:gradFill flip="none" rotWithShape="1">
            <a:gsLst>
              <a:gs pos="0">
                <a:schemeClr val="accent3">
                  <a:lumMod val="75000"/>
                  <a:alpha val="86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smtClean="0"/>
              <a:t>Thanks for your work! </a:t>
            </a:r>
          </a:p>
          <a:p>
            <a:pPr algn="ctr">
              <a:buNone/>
            </a:pPr>
            <a:r>
              <a:rPr lang="en-US" sz="4400" b="1" dirty="0" smtClean="0"/>
              <a:t>Stay healthy and optimistic </a:t>
            </a:r>
            <a:r>
              <a:rPr lang="en-US" sz="4400" dirty="0" smtClean="0">
                <a:sym typeface="Wingdings" pitchFamily="2" charset="2"/>
              </a:rPr>
              <a:t>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bbb0d7e9-1667-438c-9ae5-e4f27054c2a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155453" y="339545"/>
            <a:ext cx="6440884" cy="4025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259632" y="4581128"/>
            <a:ext cx="63367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/>
              <a:t>"</a:t>
            </a:r>
            <a:r>
              <a:rPr lang="en-US" sz="2800" b="1" i="1" dirty="0" smtClean="0"/>
              <a:t>The wise man should consider that health is the greatest of human blessings. Let food be your medicine</a:t>
            </a:r>
            <a:r>
              <a:rPr lang="en-US" sz="2800" b="1" dirty="0" smtClean="0"/>
              <a:t>" </a:t>
            </a:r>
          </a:p>
          <a:p>
            <a:pPr algn="ctr"/>
            <a:r>
              <a:rPr lang="en-US" sz="2800" dirty="0" smtClean="0"/>
              <a:t>Hippocrates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64096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What’s your favorite food? </a:t>
            </a:r>
            <a:b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Do you think it’s healthy? 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Содержимое 5" descr="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00888" y="1340768"/>
            <a:ext cx="5586382" cy="51394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6000"/>
            <a:lum/>
          </a:blip>
          <a:srcRect/>
          <a:stretch>
            <a:fillRect l="-32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6696744" cy="1143000"/>
          </a:xfrm>
          <a:gradFill>
            <a:gsLst>
              <a:gs pos="97000">
                <a:schemeClr val="accent5">
                  <a:lumMod val="60000"/>
                  <a:lumOff val="40000"/>
                  <a:alpha val="6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b="1" dirty="0" smtClean="0"/>
              <a:t>Fruits or vegetables?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24536"/>
          </a:xfrm>
        </p:spPr>
        <p:txBody>
          <a:bodyPr>
            <a:noAutofit/>
          </a:bodyPr>
          <a:lstStyle/>
          <a:p>
            <a:pPr algn="ctr">
              <a:lnSpc>
                <a:spcPct val="170000"/>
              </a:lnSpc>
              <a:buNone/>
            </a:pPr>
            <a:r>
              <a:rPr lang="en-US" b="1" dirty="0" smtClean="0"/>
              <a:t>lettuce    </a:t>
            </a:r>
            <a:r>
              <a:rPr lang="en-US" b="1" dirty="0" smtClean="0">
                <a:solidFill>
                  <a:srgbClr val="002060"/>
                </a:solidFill>
              </a:rPr>
              <a:t>cucumber</a:t>
            </a:r>
            <a:r>
              <a:rPr lang="en-US" b="1" dirty="0" smtClean="0"/>
              <a:t>   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orange </a:t>
            </a:r>
            <a:r>
              <a:rPr lang="en-US" b="1" dirty="0" smtClean="0"/>
              <a:t>   fig     </a:t>
            </a:r>
            <a:r>
              <a:rPr lang="en-US" b="1" i="1" dirty="0" smtClean="0"/>
              <a:t>grapes</a:t>
            </a:r>
            <a:r>
              <a:rPr lang="en-US" b="1" dirty="0" smtClean="0"/>
              <a:t>   </a:t>
            </a:r>
          </a:p>
          <a:p>
            <a:pPr algn="ctr">
              <a:lnSpc>
                <a:spcPct val="170000"/>
              </a:lnSpc>
              <a:buNone/>
            </a:pPr>
            <a:r>
              <a:rPr lang="en-US" b="1" dirty="0">
                <a:solidFill>
                  <a:schemeClr val="bg2">
                    <a:lumMod val="25000"/>
                  </a:schemeClr>
                </a:solidFill>
              </a:rPr>
              <a:t>t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omato</a:t>
            </a:r>
            <a:r>
              <a:rPr lang="en-US" b="1" dirty="0" smtClean="0"/>
              <a:t>    </a:t>
            </a:r>
            <a:r>
              <a:rPr lang="en-US" b="1" i="1" dirty="0" smtClean="0"/>
              <a:t>banana </a:t>
            </a:r>
            <a:r>
              <a:rPr lang="en-US" b="1" dirty="0" smtClean="0"/>
              <a:t>   watermelon   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pineapple</a:t>
            </a:r>
          </a:p>
          <a:p>
            <a:pPr algn="ctr">
              <a:lnSpc>
                <a:spcPct val="170000"/>
              </a:lnSpc>
              <a:buNone/>
            </a:pPr>
            <a:r>
              <a:rPr lang="en-US" b="1" dirty="0"/>
              <a:t>c</a:t>
            </a:r>
            <a:r>
              <a:rPr lang="en-US" b="1" dirty="0" smtClean="0"/>
              <a:t>abbage   cherry   pea    </a:t>
            </a:r>
            <a:r>
              <a:rPr lang="en-US" b="1" dirty="0" smtClean="0">
                <a:solidFill>
                  <a:srgbClr val="002060"/>
                </a:solidFill>
              </a:rPr>
              <a:t>carrot 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b="1" dirty="0" smtClean="0"/>
              <a:t>   pear </a:t>
            </a:r>
          </a:p>
          <a:p>
            <a:pPr algn="ctr">
              <a:lnSpc>
                <a:spcPct val="170000"/>
              </a:lnSpc>
              <a:buNone/>
            </a:pPr>
            <a:r>
              <a:rPr lang="en-US" b="1" dirty="0">
                <a:solidFill>
                  <a:srgbClr val="002060"/>
                </a:solidFill>
              </a:rPr>
              <a:t>c</a:t>
            </a:r>
            <a:r>
              <a:rPr lang="en-US" b="1" dirty="0" smtClean="0">
                <a:solidFill>
                  <a:srgbClr val="002060"/>
                </a:solidFill>
              </a:rPr>
              <a:t>orn</a:t>
            </a:r>
            <a:r>
              <a:rPr lang="en-US" b="1" dirty="0" smtClean="0"/>
              <a:t>     </a:t>
            </a:r>
            <a:r>
              <a:rPr lang="en-US" sz="2800" b="1" dirty="0" smtClean="0">
                <a:latin typeface="Comic Sans MS" pitchFamily="66" charset="0"/>
              </a:rPr>
              <a:t>broccoli</a:t>
            </a:r>
            <a:r>
              <a:rPr lang="en-US" b="1" dirty="0" smtClean="0"/>
              <a:t>    apple      </a:t>
            </a:r>
            <a:r>
              <a:rPr lang="en-US" b="1" i="1" dirty="0" smtClean="0"/>
              <a:t>cauliflower</a:t>
            </a:r>
          </a:p>
          <a:p>
            <a:pPr algn="ctr">
              <a:lnSpc>
                <a:spcPct val="170000"/>
              </a:lnSpc>
              <a:buNone/>
            </a:pPr>
            <a:r>
              <a:rPr lang="en-US" b="1" i="1" dirty="0"/>
              <a:t>c</a:t>
            </a:r>
            <a:r>
              <a:rPr lang="en-US" b="1" i="1" dirty="0" smtClean="0"/>
              <a:t>elery</a:t>
            </a:r>
            <a:r>
              <a:rPr lang="en-US" b="1" dirty="0" smtClean="0"/>
              <a:t>   </a:t>
            </a:r>
            <a:r>
              <a:rPr lang="en-US" b="1" dirty="0" smtClean="0">
                <a:solidFill>
                  <a:srgbClr val="7030A0"/>
                </a:solidFill>
              </a:rPr>
              <a:t> lime    </a:t>
            </a:r>
            <a:r>
              <a:rPr lang="en-US" b="1" dirty="0" smtClean="0"/>
              <a:t>strawberry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6624736" cy="1143000"/>
          </a:xfrm>
          <a:gradFill>
            <a:gsLst>
              <a:gs pos="0">
                <a:schemeClr val="accent1">
                  <a:tint val="66000"/>
                  <a:satMod val="160000"/>
                  <a:alpha val="6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en-US" dirty="0" smtClean="0"/>
              <a:t>Match the words with their definitions: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11560" y="1484786"/>
          <a:ext cx="8064896" cy="5171482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831323"/>
                <a:gridCol w="6233573"/>
              </a:tblGrid>
              <a:tr h="703083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Comic Sans MS" pitchFamily="66" charset="0"/>
                        </a:rPr>
                        <a:t>Brain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b="0" dirty="0" smtClean="0"/>
                        <a:t>To increase,</a:t>
                      </a:r>
                      <a:r>
                        <a:rPr lang="en-US" sz="2200" b="0" baseline="0" dirty="0" smtClean="0"/>
                        <a:t> to enhance</a:t>
                      </a:r>
                      <a:endParaRPr lang="ru-RU" sz="2200" b="0" dirty="0"/>
                    </a:p>
                  </a:txBody>
                  <a:tcPr/>
                </a:tc>
              </a:tr>
              <a:tr h="703083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latin typeface="Comic Sans MS" pitchFamily="66" charset="0"/>
                        </a:rPr>
                        <a:t>Infection</a:t>
                      </a:r>
                      <a:endParaRPr lang="ru-RU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b="0" dirty="0" smtClean="0"/>
                        <a:t>The</a:t>
                      </a:r>
                      <a:r>
                        <a:rPr lang="en-US" sz="2200" b="0" baseline="0" dirty="0" smtClean="0"/>
                        <a:t> ability to see</a:t>
                      </a:r>
                      <a:endParaRPr lang="ru-RU" sz="2200" b="0" dirty="0"/>
                    </a:p>
                  </a:txBody>
                  <a:tcPr/>
                </a:tc>
              </a:tr>
              <a:tr h="703083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latin typeface="Comic Sans MS" pitchFamily="66" charset="0"/>
                        </a:rPr>
                        <a:t>Concentration</a:t>
                      </a:r>
                      <a:endParaRPr lang="ru-RU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b="0" dirty="0" smtClean="0"/>
                        <a:t>A disease that is caused by bacteria</a:t>
                      </a:r>
                      <a:r>
                        <a:rPr lang="en-US" sz="2200" b="0" baseline="0" dirty="0" smtClean="0"/>
                        <a:t> or a virus</a:t>
                      </a:r>
                      <a:endParaRPr lang="ru-RU" sz="2200" b="0" dirty="0"/>
                    </a:p>
                  </a:txBody>
                  <a:tcPr/>
                </a:tc>
              </a:tr>
              <a:tr h="798575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latin typeface="Comic Sans MS" pitchFamily="66" charset="0"/>
                        </a:rPr>
                        <a:t>Eyesight</a:t>
                      </a:r>
                      <a:endParaRPr lang="ru-RU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b="0" dirty="0" smtClean="0"/>
                        <a:t>To say that something</a:t>
                      </a:r>
                      <a:r>
                        <a:rPr lang="en-US" sz="2200" b="0" baseline="0" dirty="0" smtClean="0"/>
                        <a:t> is wrong or that you are annoyed about something</a:t>
                      </a:r>
                      <a:endParaRPr lang="ru-RU" sz="2200" b="0" dirty="0"/>
                    </a:p>
                  </a:txBody>
                  <a:tcPr/>
                </a:tc>
              </a:tr>
              <a:tr h="798575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latin typeface="Comic Sans MS" pitchFamily="66" charset="0"/>
                        </a:rPr>
                        <a:t>Soothe</a:t>
                      </a:r>
                      <a:endParaRPr lang="ru-RU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b="0" dirty="0" smtClean="0"/>
                        <a:t>An organ inside your head</a:t>
                      </a:r>
                      <a:r>
                        <a:rPr lang="en-US" sz="2200" b="0" baseline="0" dirty="0" smtClean="0"/>
                        <a:t> that controls your thoughts, movements and feelings</a:t>
                      </a:r>
                      <a:endParaRPr lang="ru-RU" sz="2200" b="0" dirty="0"/>
                    </a:p>
                  </a:txBody>
                  <a:tcPr/>
                </a:tc>
              </a:tr>
              <a:tr h="703083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latin typeface="Comic Sans MS" pitchFamily="66" charset="0"/>
                        </a:rPr>
                        <a:t>To boost</a:t>
                      </a:r>
                      <a:endParaRPr lang="ru-RU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b="0" dirty="0" smtClean="0"/>
                        <a:t>The ability to</a:t>
                      </a:r>
                      <a:r>
                        <a:rPr lang="en-US" sz="2200" b="0" baseline="0" dirty="0" smtClean="0"/>
                        <a:t> think / work carefully without distractions </a:t>
                      </a:r>
                      <a:endParaRPr lang="ru-RU" sz="2200" b="0" dirty="0"/>
                    </a:p>
                  </a:txBody>
                  <a:tcPr/>
                </a:tc>
              </a:tr>
              <a:tr h="703083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latin typeface="Comic Sans MS" pitchFamily="66" charset="0"/>
                        </a:rPr>
                        <a:t>Complain</a:t>
                      </a:r>
                      <a:endParaRPr lang="ru-RU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b="0" dirty="0" smtClean="0"/>
                        <a:t>To make somebody</a:t>
                      </a:r>
                      <a:r>
                        <a:rPr lang="en-US" sz="2200" b="0" baseline="0" dirty="0" smtClean="0"/>
                        <a:t> feel calm and less worried</a:t>
                      </a:r>
                      <a:endParaRPr lang="ru-RU" sz="2200" b="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>
            <a:off x="1835696" y="1700808"/>
            <a:ext cx="792088" cy="28803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763688" y="2492896"/>
            <a:ext cx="792088" cy="6480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1979712" y="3284984"/>
            <a:ext cx="576064" cy="20882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1691680" y="2636912"/>
            <a:ext cx="936104" cy="15121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475656" y="4725144"/>
            <a:ext cx="1152128" cy="16561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1691680" y="1916832"/>
            <a:ext cx="936104" cy="3600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1763688" y="3933056"/>
            <a:ext cx="792088" cy="2304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What substances do we get from food?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7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Which foods contain these substances?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40840"/>
          <a:ext cx="8229600" cy="420624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743200"/>
                <a:gridCol w="2743200"/>
                <a:gridCol w="2743200"/>
              </a:tblGrid>
              <a:tr h="484549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carbohydrates</a:t>
                      </a:r>
                      <a:endParaRPr lang="ru-RU" sz="32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proteins</a:t>
                      </a:r>
                      <a:endParaRPr lang="ru-RU" sz="32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fats</a:t>
                      </a:r>
                      <a:endParaRPr lang="ru-RU" sz="3200" b="1" i="0" dirty="0"/>
                    </a:p>
                  </a:txBody>
                  <a:tcPr/>
                </a:tc>
              </a:tr>
              <a:tr h="48454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Eggs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Chicken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Sugar</a:t>
                      </a:r>
                      <a:endParaRPr lang="ru-RU" sz="2800" dirty="0"/>
                    </a:p>
                  </a:txBody>
                  <a:tcPr/>
                </a:tc>
              </a:tr>
              <a:tr h="48454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Rice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Beef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Butter</a:t>
                      </a:r>
                      <a:endParaRPr lang="ru-RU" sz="2800" dirty="0"/>
                    </a:p>
                  </a:txBody>
                  <a:tcPr/>
                </a:tc>
              </a:tr>
              <a:tr h="48454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Potato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Pork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Nuts</a:t>
                      </a:r>
                      <a:endParaRPr lang="ru-RU" sz="2800" dirty="0"/>
                    </a:p>
                  </a:txBody>
                  <a:tcPr/>
                </a:tc>
              </a:tr>
              <a:tr h="48454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Cereal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Fish</a:t>
                      </a:r>
                      <a:endParaRPr lang="ru-RU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Sausages</a:t>
                      </a:r>
                      <a:endParaRPr lang="ru-RU" sz="2800" dirty="0"/>
                    </a:p>
                  </a:txBody>
                  <a:tcPr/>
                </a:tc>
              </a:tr>
              <a:tr h="48454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Bread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Milk</a:t>
                      </a:r>
                      <a:endParaRPr lang="ru-RU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Oil</a:t>
                      </a:r>
                      <a:endParaRPr lang="ru-RU" sz="2800" dirty="0"/>
                    </a:p>
                  </a:txBody>
                  <a:tcPr/>
                </a:tc>
              </a:tr>
              <a:tr h="48454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Corn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Cheese</a:t>
                      </a:r>
                      <a:endParaRPr lang="ru-RU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Lard</a:t>
                      </a:r>
                      <a:endParaRPr lang="ru-RU" sz="2800" dirty="0"/>
                    </a:p>
                  </a:txBody>
                  <a:tcPr/>
                </a:tc>
              </a:tr>
              <a:tr h="48454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Pasta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Yoghurt</a:t>
                      </a:r>
                      <a:endParaRPr lang="ru-RU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Ice-cream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about fruit and vegetables?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endParaRPr lang="en-US" b="1" dirty="0" smtClean="0"/>
          </a:p>
          <a:p>
            <a:pPr algn="ctr">
              <a:buNone/>
            </a:pPr>
            <a:r>
              <a:rPr lang="en-US" b="1" dirty="0" smtClean="0"/>
              <a:t>They are rich in vitamins and minerals and are an inseparable part of healthy eating</a:t>
            </a:r>
            <a:endParaRPr lang="ru-RU" b="1" dirty="0"/>
          </a:p>
        </p:txBody>
      </p:sp>
      <p:pic>
        <p:nvPicPr>
          <p:cNvPr id="1027" name="Picture 3" descr="C:\Users\User\Desktop\Food and Health\kak-lechit-glaukomu-narodnymi-sredstvami-i-metodami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196752"/>
            <a:ext cx="5868144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576064"/>
          </a:xfrm>
        </p:spPr>
        <p:txBody>
          <a:bodyPr>
            <a:noAutofit/>
          </a:bodyPr>
          <a:lstStyle/>
          <a:p>
            <a:r>
              <a:rPr lang="en-US" sz="2200" dirty="0" smtClean="0"/>
              <a:t>How can food help us stay healthy? Find a solution to each problem</a:t>
            </a:r>
            <a:endParaRPr lang="ru-RU" sz="2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692698"/>
          <a:ext cx="8229600" cy="6048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4680"/>
                <a:gridCol w="5194920"/>
              </a:tblGrid>
              <a:tr h="36651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problem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solution</a:t>
                      </a:r>
                      <a:endParaRPr lang="ru-RU" dirty="0"/>
                    </a:p>
                  </a:txBody>
                  <a:tcPr/>
                </a:tc>
              </a:tr>
              <a:tr h="82465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Overweight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Eat more</a:t>
                      </a:r>
                      <a:r>
                        <a:rPr lang="en-US" sz="2400" baseline="0" dirty="0" smtClean="0"/>
                        <a:t> fresh fruit and vegetables and take regular exercise</a:t>
                      </a:r>
                      <a:endParaRPr lang="ru-RU" sz="2400" dirty="0"/>
                    </a:p>
                  </a:txBody>
                  <a:tcPr/>
                </a:tc>
              </a:tr>
              <a:tr h="82465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Underweight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Drink more water and eat more oily fish, nuts, and seeds</a:t>
                      </a:r>
                      <a:endParaRPr lang="ru-RU" sz="2400" dirty="0" smtClean="0"/>
                    </a:p>
                  </a:txBody>
                  <a:tcPr/>
                </a:tc>
              </a:tr>
              <a:tr h="82465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Lack of</a:t>
                      </a:r>
                      <a:r>
                        <a:rPr lang="en-US" sz="2000" b="1" baseline="0" dirty="0" smtClean="0">
                          <a:solidFill>
                            <a:srgbClr val="002060"/>
                          </a:solidFill>
                        </a:rPr>
                        <a:t> concentration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Eat</a:t>
                      </a:r>
                      <a:r>
                        <a:rPr lang="en-US" sz="2400" baseline="0" dirty="0" smtClean="0"/>
                        <a:t> a lot of iron-rich foods and have a good breakfast</a:t>
                      </a:r>
                      <a:endParaRPr lang="ru-RU" sz="2400" dirty="0"/>
                    </a:p>
                  </a:txBody>
                  <a:tcPr/>
                </a:tc>
              </a:tr>
              <a:tr h="82465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Tiredness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Eat three well-balanced</a:t>
                      </a:r>
                      <a:r>
                        <a:rPr lang="en-US" sz="2400" baseline="0" dirty="0" smtClean="0"/>
                        <a:t> meals and some snacks per day</a:t>
                      </a:r>
                      <a:endParaRPr lang="ru-RU" sz="2400" dirty="0" smtClean="0"/>
                    </a:p>
                  </a:txBody>
                  <a:tcPr/>
                </a:tc>
              </a:tr>
              <a:tr h="82465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Tooth decay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Avoid spicy foods</a:t>
                      </a:r>
                      <a:r>
                        <a:rPr lang="en-US" sz="2400" baseline="0" dirty="0" smtClean="0"/>
                        <a:t> and eating fast or late at night </a:t>
                      </a:r>
                      <a:endParaRPr lang="ru-RU" sz="2400" dirty="0"/>
                    </a:p>
                  </a:txBody>
                  <a:tcPr/>
                </a:tc>
              </a:tr>
              <a:tr h="458144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Frequent flu and cold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Eat foods rich</a:t>
                      </a:r>
                      <a:r>
                        <a:rPr lang="en-US" sz="2400" baseline="0" dirty="0" smtClean="0"/>
                        <a:t> in vitamin C</a:t>
                      </a:r>
                      <a:endParaRPr lang="ru-RU" sz="2400" dirty="0"/>
                    </a:p>
                  </a:txBody>
                  <a:tcPr/>
                </a:tc>
              </a:tr>
              <a:tr h="458144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Indigestion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Cut out sugary</a:t>
                      </a:r>
                      <a:r>
                        <a:rPr lang="en-US" sz="2400" baseline="0" dirty="0" smtClean="0"/>
                        <a:t> drinks or snacks</a:t>
                      </a:r>
                      <a:endParaRPr lang="ru-RU" sz="2400" dirty="0" smtClean="0"/>
                    </a:p>
                  </a:txBody>
                  <a:tcPr/>
                </a:tc>
              </a:tr>
              <a:tr h="642572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Dry</a:t>
                      </a:r>
                      <a:r>
                        <a:rPr lang="en-US" sz="2000" b="1" baseline="0" dirty="0" smtClean="0">
                          <a:solidFill>
                            <a:srgbClr val="002060"/>
                          </a:solidFill>
                        </a:rPr>
                        <a:t> skin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Follow</a:t>
                      </a:r>
                      <a:r>
                        <a:rPr lang="en-US" sz="2400" baseline="0" dirty="0" smtClean="0"/>
                        <a:t> a low-carbohydrate diet 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835</TotalTime>
  <Words>464</Words>
  <Application>Microsoft Office PowerPoint</Application>
  <PresentationFormat>Экран (4:3)</PresentationFormat>
  <Paragraphs>107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Автор: Летина Татьяна Константиновна, учитель английского языка МБОУ «Лицей №2»  г.о. Мытищи Московской области</vt:lpstr>
      <vt:lpstr>Слайд 2</vt:lpstr>
      <vt:lpstr>What’s your favorite food?  Do you think it’s healthy? </vt:lpstr>
      <vt:lpstr>Fruits or vegetables?</vt:lpstr>
      <vt:lpstr>Match the words with their definitions:</vt:lpstr>
      <vt:lpstr>What substances do we get from food?</vt:lpstr>
      <vt:lpstr>Which foods contain these substances?</vt:lpstr>
      <vt:lpstr>What about fruit and vegetables? </vt:lpstr>
      <vt:lpstr>How can food help us stay healthy? Find a solution to each problem</vt:lpstr>
      <vt:lpstr>Give your piece of advice.  What should Sarah do?</vt:lpstr>
      <vt:lpstr>What can you recommend to Joshua?</vt:lpstr>
      <vt:lpstr>What would you do if you were Liza? </vt:lpstr>
      <vt:lpstr>What’s your piece of advice for Grace?</vt:lpstr>
      <vt:lpstr>What’s you tip for Sam? </vt:lpstr>
      <vt:lpstr>Group work Compare and decide which dish is healthier. Prove you point and give reasons</vt:lpstr>
      <vt:lpstr>Group work Compare and decide which dish is healthier. Prove you point and give reasons</vt:lpstr>
      <vt:lpstr>Let’s sum up:</vt:lpstr>
      <vt:lpstr>Слайд 18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Таня</cp:lastModifiedBy>
  <cp:revision>92</cp:revision>
  <dcterms:created xsi:type="dcterms:W3CDTF">2017-11-17T14:26:32Z</dcterms:created>
  <dcterms:modified xsi:type="dcterms:W3CDTF">2017-12-17T10:37:14Z</dcterms:modified>
</cp:coreProperties>
</file>