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unknown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4"/>
  </p:notesMasterIdLst>
  <p:sldIdLst>
    <p:sldId id="259" r:id="rId2"/>
    <p:sldId id="256" r:id="rId3"/>
    <p:sldId id="257" r:id="rId4"/>
    <p:sldId id="260" r:id="rId5"/>
    <p:sldId id="261" r:id="rId6"/>
    <p:sldId id="262" r:id="rId7"/>
    <p:sldId id="263" r:id="rId8"/>
    <p:sldId id="265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8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663300"/>
    <a:srgbClr val="FF6600"/>
    <a:srgbClr val="BA4678"/>
    <a:srgbClr val="00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717" autoAdjust="0"/>
  </p:normalViewPr>
  <p:slideViewPr>
    <p:cSldViewPr>
      <p:cViewPr>
        <p:scale>
          <a:sx n="100" d="100"/>
          <a:sy n="100" d="100"/>
        </p:scale>
        <p:origin x="-288" y="-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5D4613-6ED6-4B0A-985C-F1B1A4258C71}" type="datetimeFigureOut">
              <a:rPr lang="ru-RU" smtClean="0"/>
              <a:pPr/>
              <a:t>09.04.2019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4A5DAE-9593-4619-8C8A-323BEC2C71A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982902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4A5DAE-9593-4619-8C8A-323BEC2C71A0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A9846-A587-45E1-9F9C-0BB6A24DCABC}" type="slidenum">
              <a:rPr lang="es-ES" altLang="ru-RU"/>
              <a:pPr/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xmlns="" val="27045498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309695-5418-4D35-81CB-9E093AF9261A}" type="slidenum">
              <a:rPr lang="es-ES" altLang="ru-RU"/>
              <a:pPr/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xmlns="" val="41243118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5B860D-ED63-4D97-8196-ED328B86511A}" type="slidenum">
              <a:rPr lang="es-ES" altLang="ru-RU"/>
              <a:pPr/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xmlns="" val="32840677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690557-BAB2-4E3C-A3EB-F59D12844E60}" type="slidenum">
              <a:rPr lang="es-ES" altLang="ru-RU"/>
              <a:pPr/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xmlns="" val="4008916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401B3-4274-49FC-90D4-39E22E21C7B9}" type="slidenum">
              <a:rPr lang="es-ES" altLang="ru-RU"/>
              <a:pPr/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xmlns="" val="16623631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7684D6-4091-4331-9A83-08ECDAC4A07B}" type="slidenum">
              <a:rPr lang="es-ES" altLang="ru-RU"/>
              <a:pPr/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xmlns="" val="8296451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9D9106-847D-451E-AFC0-2E89EF740E51}" type="slidenum">
              <a:rPr lang="es-ES" altLang="ru-RU"/>
              <a:pPr/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xmlns="" val="4956739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A155E7-180E-4FC2-81CB-25B14D8ED870}" type="slidenum">
              <a:rPr lang="es-ES" altLang="ru-RU"/>
              <a:pPr/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xmlns="" val="20708170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34B1BD-3B56-4052-8B4A-B92D6857392B}" type="slidenum">
              <a:rPr lang="es-ES" altLang="ru-RU"/>
              <a:pPr/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xmlns="" val="23614623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AE01CE-6595-4F22-95AC-1714F0114E77}" type="slidenum">
              <a:rPr lang="es-ES" altLang="ru-RU"/>
              <a:pPr/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xmlns="" val="25924593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EAE48A-0A31-4807-96BE-B8BEFEA7E0B6}" type="slidenum">
              <a:rPr lang="es-ES" altLang="ru-RU"/>
              <a:pPr/>
              <a:t>‹#›</a:t>
            </a:fld>
            <a:endParaRPr lang="es-ES" altLang="ru-RU"/>
          </a:p>
        </p:txBody>
      </p:sp>
    </p:spTree>
    <p:extLst>
      <p:ext uri="{BB962C8B-B14F-4D97-AF65-F5344CB8AC3E}">
        <p14:creationId xmlns:p14="http://schemas.microsoft.com/office/powerpoint/2010/main" xmlns="" val="30666718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ru-RU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ru-RU" smtClean="0"/>
              <a:t>Haga clic para modificar el estilo de texto del patrón</a:t>
            </a:r>
          </a:p>
          <a:p>
            <a:pPr lvl="1"/>
            <a:r>
              <a:rPr lang="es-ES" altLang="ru-RU" smtClean="0"/>
              <a:t>Segundo nivel</a:t>
            </a:r>
          </a:p>
          <a:p>
            <a:pPr lvl="2"/>
            <a:r>
              <a:rPr lang="es-ES" altLang="ru-RU" smtClean="0"/>
              <a:t>Tercer nivel</a:t>
            </a:r>
          </a:p>
          <a:p>
            <a:pPr lvl="3"/>
            <a:r>
              <a:rPr lang="es-ES" altLang="ru-RU" smtClean="0"/>
              <a:t>Cuarto nivel</a:t>
            </a:r>
          </a:p>
          <a:p>
            <a:pPr lvl="4"/>
            <a:r>
              <a:rPr lang="es-ES" altLang="ru-RU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374319F-4A3B-4BD6-9F4E-D071C924C028}" type="slidenum">
              <a:rPr lang="es-ES" altLang="ru-RU"/>
              <a:pPr/>
              <a:t>‹#›</a:t>
            </a:fld>
            <a:endParaRPr lang="es-ES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ideo" Target="../media/media1.mp4"/><Relationship Id="rId5" Type="http://schemas.openxmlformats.org/officeDocument/2006/relationships/image" Target="../media/image2.png"/><Relationship Id="rId4" Type="http://schemas.microsoft.com/office/2007/relationships/media" Target="../media/media1.mp4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764704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2800" dirty="0" smtClean="0"/>
              <a:t>Презентация к уроку по учебному предмету «Английский язык» в 4 классе.</a:t>
            </a:r>
            <a:br>
              <a:rPr lang="ru-RU" sz="2800" dirty="0" smtClean="0"/>
            </a:br>
            <a:r>
              <a:rPr lang="ru-RU" sz="2800" dirty="0" smtClean="0"/>
              <a:t>Тема: «</a:t>
            </a:r>
            <a:r>
              <a:rPr lang="ru-RU" sz="2800" dirty="0" err="1" smtClean="0"/>
              <a:t>Златовласка</a:t>
            </a:r>
            <a:r>
              <a:rPr lang="ru-RU" sz="2800" dirty="0" smtClean="0"/>
              <a:t> и три медведя».</a:t>
            </a:r>
            <a:br>
              <a:rPr lang="ru-RU" sz="2800" dirty="0" smtClean="0"/>
            </a:br>
            <a:r>
              <a:rPr lang="ru-RU" sz="2800" dirty="0" smtClean="0"/>
              <a:t>Цель: Развитие личностных УУД в процессе обучения чтению и переводу художественной литературы.</a:t>
            </a:r>
            <a:br>
              <a:rPr lang="ru-RU" sz="2800" dirty="0" smtClean="0"/>
            </a:br>
            <a:r>
              <a:rPr lang="ru-RU" sz="2800" dirty="0" smtClean="0"/>
              <a:t>Автор: Степанова Екатерина Олеговна, учитель английского языка ГБОУ Лицей 101 Выборгского района Санкт-Петербурга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304661165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 smtClean="0">
                <a:solidFill>
                  <a:srgbClr val="C00000"/>
                </a:solidFill>
                <a:latin typeface="Brush Script Std" pitchFamily="66" charset="0"/>
              </a:rPr>
              <a:t>The tale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>
                <a:solidFill>
                  <a:srgbClr val="663300"/>
                </a:solidFill>
                <a:latin typeface="Algerian" pitchFamily="82" charset="0"/>
              </a:rPr>
              <a:t>Now in the wood there live three bears: Mummy, Daddy and Baby. Mummy says: “I’ve got some porridge in this pot. It’s very nice – but it’s very hot!” </a:t>
            </a:r>
          </a:p>
          <a:p>
            <a:pPr algn="ctr">
              <a:buNone/>
            </a:pPr>
            <a:r>
              <a:rPr lang="en-US" dirty="0" smtClean="0">
                <a:solidFill>
                  <a:srgbClr val="663300"/>
                </a:solidFill>
                <a:latin typeface="Algerian" pitchFamily="82" charset="0"/>
              </a:rPr>
              <a:t>And they go for a walk…</a:t>
            </a:r>
            <a:endParaRPr lang="ru-RU" dirty="0">
              <a:solidFill>
                <a:srgbClr val="663300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 smtClean="0">
                <a:solidFill>
                  <a:srgbClr val="C00000"/>
                </a:solidFill>
                <a:latin typeface="Brush Script Std" pitchFamily="66" charset="0"/>
              </a:rPr>
              <a:t>How to translate?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>
                <a:solidFill>
                  <a:srgbClr val="663300"/>
                </a:solidFill>
                <a:latin typeface="Algerian" pitchFamily="82" charset="0"/>
              </a:rPr>
              <a:t>Mummy </a:t>
            </a:r>
            <a:r>
              <a:rPr lang="en-US" sz="2800" dirty="0" smtClean="0">
                <a:solidFill>
                  <a:srgbClr val="002060"/>
                </a:solidFill>
              </a:rPr>
              <a:t>– </a:t>
            </a:r>
            <a:r>
              <a:rPr lang="ru-RU" sz="2800" dirty="0" smtClean="0">
                <a:solidFill>
                  <a:srgbClr val="002060"/>
                </a:solidFill>
              </a:rPr>
              <a:t>мама, </a:t>
            </a:r>
            <a:r>
              <a:rPr lang="ru-RU" sz="2800" dirty="0" err="1" smtClean="0">
                <a:solidFill>
                  <a:srgbClr val="002060"/>
                </a:solidFill>
              </a:rPr>
              <a:t>мамочка,а</a:t>
            </a:r>
            <a:r>
              <a:rPr lang="ru-RU" sz="2800" dirty="0" smtClean="0">
                <a:solidFill>
                  <a:srgbClr val="002060"/>
                </a:solidFill>
              </a:rPr>
              <a:t> в русских вариантах – Настасья </a:t>
            </a:r>
            <a:r>
              <a:rPr lang="ru-RU" sz="2800" dirty="0" smtClean="0">
                <a:solidFill>
                  <a:srgbClr val="002060"/>
                </a:solidFill>
              </a:rPr>
              <a:t>Петровна</a:t>
            </a:r>
            <a:endParaRPr lang="ru-RU" sz="2800" dirty="0" smtClean="0">
              <a:solidFill>
                <a:srgbClr val="002060"/>
              </a:solidFill>
            </a:endParaRPr>
          </a:p>
          <a:p>
            <a:r>
              <a:rPr lang="en-US" sz="2800" dirty="0" smtClean="0">
                <a:solidFill>
                  <a:srgbClr val="663300"/>
                </a:solidFill>
                <a:latin typeface="Algerian" pitchFamily="82" charset="0"/>
              </a:rPr>
              <a:t>Daddy</a:t>
            </a:r>
            <a:r>
              <a:rPr lang="en-US" sz="2800" dirty="0" smtClean="0"/>
              <a:t> </a:t>
            </a:r>
            <a:r>
              <a:rPr lang="en-US" sz="2800" dirty="0" smtClean="0">
                <a:solidFill>
                  <a:srgbClr val="002060"/>
                </a:solidFill>
              </a:rPr>
              <a:t>– </a:t>
            </a:r>
            <a:r>
              <a:rPr lang="ru-RU" sz="2800" dirty="0" smtClean="0">
                <a:solidFill>
                  <a:srgbClr val="002060"/>
                </a:solidFill>
              </a:rPr>
              <a:t>папа, папочка, Михайло </a:t>
            </a:r>
            <a:r>
              <a:rPr lang="ru-RU" sz="2800" dirty="0" err="1" smtClean="0">
                <a:solidFill>
                  <a:srgbClr val="002060"/>
                </a:solidFill>
              </a:rPr>
              <a:t>Потапыч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endParaRPr lang="ru-RU" sz="2800" dirty="0" smtClean="0">
              <a:solidFill>
                <a:srgbClr val="002060"/>
              </a:solidFill>
            </a:endParaRPr>
          </a:p>
          <a:p>
            <a:r>
              <a:rPr lang="en-US" sz="2800" dirty="0" smtClean="0">
                <a:solidFill>
                  <a:srgbClr val="663300"/>
                </a:solidFill>
                <a:latin typeface="Algerian" pitchFamily="82" charset="0"/>
              </a:rPr>
              <a:t>Baby</a:t>
            </a:r>
            <a:r>
              <a:rPr lang="en-US" sz="2800" dirty="0" smtClean="0"/>
              <a:t> </a:t>
            </a:r>
            <a:r>
              <a:rPr lang="en-US" sz="2800" dirty="0" smtClean="0">
                <a:solidFill>
                  <a:srgbClr val="002060"/>
                </a:solidFill>
              </a:rPr>
              <a:t>– </a:t>
            </a:r>
            <a:r>
              <a:rPr lang="ru-RU" sz="2800" dirty="0" smtClean="0">
                <a:solidFill>
                  <a:srgbClr val="002060"/>
                </a:solidFill>
              </a:rPr>
              <a:t>малыш, Мишутка, медвежонок</a:t>
            </a:r>
          </a:p>
          <a:p>
            <a:r>
              <a:rPr lang="en-US" sz="2800" dirty="0" smtClean="0">
                <a:solidFill>
                  <a:srgbClr val="663300"/>
                </a:solidFill>
                <a:latin typeface="Algerian" pitchFamily="82" charset="0"/>
              </a:rPr>
              <a:t>Porridge</a:t>
            </a:r>
            <a:r>
              <a:rPr lang="en-US" sz="2800" dirty="0" smtClean="0">
                <a:solidFill>
                  <a:srgbClr val="002060"/>
                </a:solidFill>
              </a:rPr>
              <a:t> – </a:t>
            </a:r>
            <a:r>
              <a:rPr lang="ru-RU" sz="2800" dirty="0" smtClean="0">
                <a:solidFill>
                  <a:srgbClr val="002060"/>
                </a:solidFill>
              </a:rPr>
              <a:t>каша, овсяная каша (овсянка)</a:t>
            </a:r>
          </a:p>
          <a:p>
            <a:r>
              <a:rPr lang="en-US" sz="2800" dirty="0" smtClean="0">
                <a:solidFill>
                  <a:srgbClr val="663300"/>
                </a:solidFill>
                <a:latin typeface="Algerian" pitchFamily="82" charset="0"/>
              </a:rPr>
              <a:t>Pot </a:t>
            </a:r>
            <a:r>
              <a:rPr lang="en-US" sz="2800" dirty="0" smtClean="0">
                <a:solidFill>
                  <a:srgbClr val="002060"/>
                </a:solidFill>
              </a:rPr>
              <a:t>– </a:t>
            </a:r>
            <a:r>
              <a:rPr lang="ru-RU" sz="2800" dirty="0" smtClean="0">
                <a:solidFill>
                  <a:srgbClr val="002060"/>
                </a:solidFill>
              </a:rPr>
              <a:t>горшок, котелок</a:t>
            </a:r>
          </a:p>
          <a:p>
            <a:r>
              <a:rPr lang="en-US" sz="2800" dirty="0" smtClean="0">
                <a:solidFill>
                  <a:srgbClr val="663300"/>
                </a:solidFill>
                <a:latin typeface="Algerian" pitchFamily="82" charset="0"/>
              </a:rPr>
              <a:t>Nice</a:t>
            </a:r>
            <a:r>
              <a:rPr lang="en-US" sz="2800" dirty="0" smtClean="0">
                <a:solidFill>
                  <a:srgbClr val="002060"/>
                </a:solidFill>
              </a:rPr>
              <a:t> – </a:t>
            </a:r>
            <a:r>
              <a:rPr lang="ru-RU" sz="2800" dirty="0" smtClean="0">
                <a:solidFill>
                  <a:srgbClr val="002060"/>
                </a:solidFill>
              </a:rPr>
              <a:t>хороший, вкусный</a:t>
            </a:r>
          </a:p>
          <a:p>
            <a:pPr algn="ctr">
              <a:buNone/>
            </a:pPr>
            <a:r>
              <a:rPr lang="en-US" sz="2800" b="1" i="1" dirty="0" smtClean="0">
                <a:solidFill>
                  <a:srgbClr val="FF6600"/>
                </a:solidFill>
              </a:rPr>
              <a:t>You can </a:t>
            </a:r>
            <a:r>
              <a:rPr lang="en-US" sz="2800" b="1" i="1" dirty="0" smtClean="0">
                <a:solidFill>
                  <a:srgbClr val="FF6600"/>
                </a:solidFill>
              </a:rPr>
              <a:t>choose </a:t>
            </a:r>
            <a:r>
              <a:rPr lang="en-US" sz="2800" b="1" i="1" dirty="0" smtClean="0">
                <a:solidFill>
                  <a:srgbClr val="FF6600"/>
                </a:solidFill>
              </a:rPr>
              <a:t>one variant.</a:t>
            </a:r>
            <a:endParaRPr lang="ru-RU" sz="2800" b="1" i="1" dirty="0" smtClean="0">
              <a:solidFill>
                <a:srgbClr val="FF6600"/>
              </a:solidFill>
            </a:endParaRPr>
          </a:p>
          <a:p>
            <a:endParaRPr lang="ru-RU" sz="2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 smtClean="0">
                <a:solidFill>
                  <a:srgbClr val="C00000"/>
                </a:solidFill>
                <a:latin typeface="Brush Script Std" pitchFamily="66" charset="0"/>
              </a:rPr>
              <a:t>Translation variant</a:t>
            </a:r>
            <a:r>
              <a:rPr lang="ru-RU" sz="6000" dirty="0" smtClean="0">
                <a:solidFill>
                  <a:srgbClr val="C00000"/>
                </a:solidFill>
                <a:latin typeface="Brush Script Std" pitchFamily="66" charset="0"/>
              </a:rPr>
              <a:t> 1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i="1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лесу 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живут три медведя – </a:t>
            </a:r>
            <a:r>
              <a:rPr lang="ru-RU" b="1" i="1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Мама, Папа и Малыш. </a:t>
            </a:r>
          </a:p>
          <a:p>
            <a:pPr algn="ctr">
              <a:buNone/>
            </a:pPr>
            <a:r>
              <a:rPr lang="ru-RU" b="1" i="1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Мама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говорит: « Я сварила </a:t>
            </a:r>
            <a:r>
              <a:rPr lang="ru-RU" b="1" i="1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кашу 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i="1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горшке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Она очень </a:t>
            </a:r>
            <a:r>
              <a:rPr lang="ru-RU" b="1" i="1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вкусная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но очень горячая». </a:t>
            </a:r>
          </a:p>
          <a:p>
            <a:pPr algn="ctr">
              <a:buNone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они пошли погулять…</a:t>
            </a:r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 smtClean="0">
                <a:solidFill>
                  <a:srgbClr val="C00000"/>
                </a:solidFill>
                <a:latin typeface="Brush Script Std" pitchFamily="66" charset="0"/>
              </a:rPr>
              <a:t>Translation variant</a:t>
            </a:r>
            <a:r>
              <a:rPr lang="ru-RU" sz="6000" dirty="0" smtClean="0">
                <a:solidFill>
                  <a:srgbClr val="C00000"/>
                </a:solidFill>
                <a:latin typeface="Brush Script Std" pitchFamily="66" charset="0"/>
              </a:rPr>
              <a:t> 2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i="1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роще 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живут три медведя – </a:t>
            </a:r>
            <a:r>
              <a:rPr lang="ru-RU" b="1" i="1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Настасья </a:t>
            </a:r>
            <a:r>
              <a:rPr lang="ru-RU" b="1" i="1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Петро</a:t>
            </a:r>
            <a:r>
              <a:rPr lang="ru-RU" b="1" i="1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вна</a:t>
            </a:r>
            <a:r>
              <a:rPr lang="ru-RU" b="1" i="1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, Михайло </a:t>
            </a:r>
            <a:r>
              <a:rPr lang="ru-RU" b="1" i="1" dirty="0" err="1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Потапыч</a:t>
            </a:r>
            <a:r>
              <a:rPr lang="ru-RU" b="1" i="1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 и Мишутка.</a:t>
            </a:r>
          </a:p>
          <a:p>
            <a:pPr algn="ctr">
              <a:buNone/>
            </a:pPr>
            <a:r>
              <a:rPr lang="ru-RU" b="1" i="1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Настасья </a:t>
            </a:r>
            <a:r>
              <a:rPr lang="ru-RU" b="1" i="1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Петр</a:t>
            </a:r>
            <a:r>
              <a:rPr lang="ru-RU" b="1" i="1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овна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говорит: « Я сварила </a:t>
            </a:r>
            <a:r>
              <a:rPr lang="ru-RU" b="1" i="1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овсянку 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i="1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котелке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Она очень </a:t>
            </a:r>
            <a:r>
              <a:rPr lang="ru-RU" b="1" i="1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хорошая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но очень горячая». </a:t>
            </a:r>
          </a:p>
          <a:p>
            <a:pPr algn="ctr">
              <a:buNone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они пошли погулять…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 smtClean="0">
                <a:solidFill>
                  <a:srgbClr val="C00000"/>
                </a:solidFill>
                <a:latin typeface="Brush Script Std" pitchFamily="66" charset="0"/>
              </a:rPr>
              <a:t>The task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>
                <a:solidFill>
                  <a:srgbClr val="003300"/>
                </a:solidFill>
                <a:latin typeface="Aharoni" pitchFamily="2" charset="-79"/>
                <a:cs typeface="Aharoni" pitchFamily="2" charset="-79"/>
              </a:rPr>
              <a:t>Write your own variant </a:t>
            </a:r>
          </a:p>
          <a:p>
            <a:pPr algn="ctr">
              <a:buNone/>
            </a:pPr>
            <a:r>
              <a:rPr lang="en-US" dirty="0" smtClean="0">
                <a:solidFill>
                  <a:srgbClr val="003300"/>
                </a:solidFill>
                <a:latin typeface="Aharoni" pitchFamily="2" charset="-79"/>
                <a:cs typeface="Aharoni" pitchFamily="2" charset="-79"/>
              </a:rPr>
              <a:t>in your copybook</a:t>
            </a:r>
            <a:r>
              <a:rPr lang="en-US" dirty="0" smtClean="0">
                <a:latin typeface="Aharoni" pitchFamily="2" charset="-79"/>
                <a:cs typeface="Aharoni" pitchFamily="2" charset="-79"/>
              </a:rPr>
              <a:t>.</a:t>
            </a:r>
          </a:p>
          <a:p>
            <a:endParaRPr lang="ru-RU" dirty="0"/>
          </a:p>
        </p:txBody>
      </p:sp>
      <p:pic>
        <p:nvPicPr>
          <p:cNvPr id="4" name="Рисунок 3" descr="златовласка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15816" y="2996952"/>
            <a:ext cx="3456384" cy="2304256"/>
          </a:xfrm>
          <a:prstGeom prst="rect">
            <a:avLst/>
          </a:prstGeo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 smtClean="0">
                <a:solidFill>
                  <a:srgbClr val="C00000"/>
                </a:solidFill>
                <a:latin typeface="Brush Script Std" pitchFamily="66" charset="0"/>
              </a:rPr>
              <a:t>The tale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>
                <a:solidFill>
                  <a:srgbClr val="663300"/>
                </a:solidFill>
                <a:latin typeface="Algerian" pitchFamily="82" charset="0"/>
              </a:rPr>
              <a:t> Now, to the house comes goldilocks and on the door she gives three knocks! </a:t>
            </a:r>
            <a:endParaRPr lang="en-US" dirty="0" smtClean="0">
              <a:solidFill>
                <a:srgbClr val="663300"/>
              </a:solidFill>
              <a:latin typeface="Algerian" pitchFamily="82" charset="0"/>
            </a:endParaRPr>
          </a:p>
          <a:p>
            <a:pPr algn="ctr">
              <a:buNone/>
            </a:pPr>
            <a:r>
              <a:rPr lang="en-US" dirty="0" smtClean="0">
                <a:solidFill>
                  <a:srgbClr val="663300"/>
                </a:solidFill>
                <a:latin typeface="Algerian" pitchFamily="82" charset="0"/>
              </a:rPr>
              <a:t>“</a:t>
            </a:r>
            <a:r>
              <a:rPr lang="en-US" dirty="0" smtClean="0">
                <a:solidFill>
                  <a:srgbClr val="663300"/>
                </a:solidFill>
                <a:latin typeface="Algerian" pitchFamily="82" charset="0"/>
              </a:rPr>
              <a:t>No one home. What a luck – I’ll go inside and have a look!..</a:t>
            </a:r>
            <a:endParaRPr lang="ru-RU" dirty="0">
              <a:solidFill>
                <a:srgbClr val="663300"/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 smtClean="0">
                <a:solidFill>
                  <a:srgbClr val="C00000"/>
                </a:solidFill>
                <a:latin typeface="Brush Script Std" pitchFamily="66" charset="0"/>
              </a:rPr>
              <a:t>How to translate?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>
                <a:solidFill>
                  <a:srgbClr val="663300"/>
                </a:solidFill>
                <a:latin typeface="Algerian" pitchFamily="82" charset="0"/>
              </a:rPr>
              <a:t>House</a:t>
            </a:r>
            <a:r>
              <a:rPr lang="en-US" sz="2800" dirty="0" smtClean="0"/>
              <a:t> </a:t>
            </a:r>
            <a:r>
              <a:rPr lang="en-US" sz="2800" dirty="0" smtClean="0">
                <a:solidFill>
                  <a:srgbClr val="002060"/>
                </a:solidFill>
              </a:rPr>
              <a:t>– </a:t>
            </a:r>
            <a:r>
              <a:rPr lang="ru-RU" sz="2800" dirty="0" smtClean="0">
                <a:solidFill>
                  <a:srgbClr val="002060"/>
                </a:solidFill>
              </a:rPr>
              <a:t>дом, жилище</a:t>
            </a:r>
          </a:p>
          <a:p>
            <a:r>
              <a:rPr lang="en-US" sz="2800" dirty="0" smtClean="0">
                <a:solidFill>
                  <a:srgbClr val="663300"/>
                </a:solidFill>
                <a:latin typeface="Algerian" pitchFamily="82" charset="0"/>
              </a:rPr>
              <a:t>Knock</a:t>
            </a:r>
            <a:r>
              <a:rPr lang="en-US" sz="2800" dirty="0" smtClean="0"/>
              <a:t> </a:t>
            </a:r>
            <a:r>
              <a:rPr lang="en-US" sz="2800" dirty="0" smtClean="0">
                <a:solidFill>
                  <a:srgbClr val="002060"/>
                </a:solidFill>
              </a:rPr>
              <a:t>– </a:t>
            </a:r>
            <a:r>
              <a:rPr lang="ru-RU" sz="2800" dirty="0" smtClean="0">
                <a:solidFill>
                  <a:srgbClr val="002060"/>
                </a:solidFill>
              </a:rPr>
              <a:t>стук, тук – </a:t>
            </a:r>
            <a:r>
              <a:rPr lang="ru-RU" sz="2800" dirty="0" err="1" smtClean="0">
                <a:solidFill>
                  <a:srgbClr val="002060"/>
                </a:solidFill>
              </a:rPr>
              <a:t>тук</a:t>
            </a:r>
            <a:endParaRPr lang="ru-RU" sz="2800" dirty="0" smtClean="0">
              <a:solidFill>
                <a:srgbClr val="002060"/>
              </a:solidFill>
            </a:endParaRPr>
          </a:p>
          <a:p>
            <a:r>
              <a:rPr lang="en-US" sz="2800" dirty="0" smtClean="0">
                <a:solidFill>
                  <a:srgbClr val="663300"/>
                </a:solidFill>
                <a:latin typeface="Algerian" pitchFamily="82" charset="0"/>
              </a:rPr>
              <a:t>No one </a:t>
            </a:r>
            <a:r>
              <a:rPr lang="en-US" sz="2800" dirty="0" smtClean="0">
                <a:solidFill>
                  <a:srgbClr val="002060"/>
                </a:solidFill>
              </a:rPr>
              <a:t>– </a:t>
            </a:r>
            <a:r>
              <a:rPr lang="ru-RU" sz="2800" dirty="0" smtClean="0">
                <a:solidFill>
                  <a:srgbClr val="002060"/>
                </a:solidFill>
              </a:rPr>
              <a:t>никого нет, пусто</a:t>
            </a:r>
          </a:p>
          <a:p>
            <a:r>
              <a:rPr lang="en-US" sz="2800" dirty="0" smtClean="0">
                <a:solidFill>
                  <a:srgbClr val="663300"/>
                </a:solidFill>
                <a:latin typeface="Algerian" pitchFamily="82" charset="0"/>
              </a:rPr>
              <a:t>Luck</a:t>
            </a:r>
            <a:r>
              <a:rPr lang="en-US" sz="2800" dirty="0" smtClean="0"/>
              <a:t> </a:t>
            </a:r>
            <a:r>
              <a:rPr lang="en-US" sz="2800" dirty="0" smtClean="0">
                <a:solidFill>
                  <a:srgbClr val="002060"/>
                </a:solidFill>
              </a:rPr>
              <a:t>– </a:t>
            </a:r>
            <a:r>
              <a:rPr lang="ru-RU" sz="2800" dirty="0" smtClean="0">
                <a:solidFill>
                  <a:srgbClr val="002060"/>
                </a:solidFill>
              </a:rPr>
              <a:t>удача, везение</a:t>
            </a:r>
          </a:p>
          <a:p>
            <a:r>
              <a:rPr lang="en-US" sz="2800" dirty="0" smtClean="0">
                <a:solidFill>
                  <a:srgbClr val="663300"/>
                </a:solidFill>
                <a:latin typeface="Algerian" pitchFamily="82" charset="0"/>
              </a:rPr>
              <a:t>Inside</a:t>
            </a:r>
            <a:r>
              <a:rPr lang="en-US" sz="2800" dirty="0" smtClean="0"/>
              <a:t> </a:t>
            </a:r>
            <a:r>
              <a:rPr lang="en-US" sz="2800" dirty="0" smtClean="0">
                <a:solidFill>
                  <a:srgbClr val="002060"/>
                </a:solidFill>
              </a:rPr>
              <a:t>– </a:t>
            </a:r>
            <a:r>
              <a:rPr lang="ru-RU" sz="2800" dirty="0" smtClean="0">
                <a:solidFill>
                  <a:srgbClr val="002060"/>
                </a:solidFill>
              </a:rPr>
              <a:t>внутри, в доме</a:t>
            </a:r>
            <a:endParaRPr lang="en-US" sz="2800" dirty="0" smtClean="0">
              <a:solidFill>
                <a:srgbClr val="002060"/>
              </a:solidFill>
            </a:endParaRPr>
          </a:p>
          <a:p>
            <a:r>
              <a:rPr lang="en-US" sz="2800" dirty="0" smtClean="0">
                <a:solidFill>
                  <a:srgbClr val="663300"/>
                </a:solidFill>
                <a:latin typeface="Algerian" pitchFamily="82" charset="0"/>
              </a:rPr>
              <a:t>Have a look</a:t>
            </a:r>
            <a:r>
              <a:rPr lang="ru-RU" sz="2800" dirty="0" smtClean="0"/>
              <a:t> </a:t>
            </a:r>
            <a:r>
              <a:rPr lang="ru-RU" sz="2800" dirty="0" smtClean="0">
                <a:solidFill>
                  <a:srgbClr val="002060"/>
                </a:solidFill>
              </a:rPr>
              <a:t>– посмотреть, взглянуть</a:t>
            </a:r>
            <a:endParaRPr lang="en-US" sz="2800" dirty="0" smtClean="0">
              <a:solidFill>
                <a:srgbClr val="002060"/>
              </a:solidFill>
            </a:endParaRPr>
          </a:p>
          <a:p>
            <a:pPr algn="ctr">
              <a:buNone/>
            </a:pPr>
            <a:r>
              <a:rPr lang="en-US" sz="2800" b="1" i="1" dirty="0" smtClean="0">
                <a:solidFill>
                  <a:srgbClr val="FF6600"/>
                </a:solidFill>
              </a:rPr>
              <a:t>You can </a:t>
            </a:r>
            <a:r>
              <a:rPr lang="en-US" sz="2800" b="1" i="1" dirty="0" smtClean="0">
                <a:solidFill>
                  <a:srgbClr val="FF6600"/>
                </a:solidFill>
              </a:rPr>
              <a:t>choose </a:t>
            </a:r>
            <a:r>
              <a:rPr lang="en-US" sz="2800" b="1" i="1" dirty="0" smtClean="0">
                <a:solidFill>
                  <a:srgbClr val="FF6600"/>
                </a:solidFill>
              </a:rPr>
              <a:t>one variant.</a:t>
            </a:r>
            <a:endParaRPr lang="ru-RU" sz="2800" b="1" i="1" dirty="0" smtClean="0">
              <a:solidFill>
                <a:srgbClr val="FF6600"/>
              </a:solidFill>
            </a:endParaRPr>
          </a:p>
          <a:p>
            <a:pPr>
              <a:buNone/>
            </a:pPr>
            <a:endParaRPr lang="ru-RU" sz="2800" dirty="0" smtClean="0">
              <a:solidFill>
                <a:srgbClr val="002060"/>
              </a:solidFill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 smtClean="0">
                <a:solidFill>
                  <a:srgbClr val="C00000"/>
                </a:solidFill>
                <a:latin typeface="Brush Script Std" pitchFamily="66" charset="0"/>
              </a:rPr>
              <a:t>Translation variant</a:t>
            </a:r>
            <a:r>
              <a:rPr lang="ru-RU" sz="6000" dirty="0" smtClean="0">
                <a:solidFill>
                  <a:srgbClr val="C00000"/>
                </a:solidFill>
                <a:latin typeface="Brush Script Std" pitchFamily="66" charset="0"/>
              </a:rPr>
              <a:t> 1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i="1" dirty="0" err="1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Златовласка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подходит к </a:t>
            </a:r>
            <a:r>
              <a:rPr lang="ru-RU" b="1" i="1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дому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b="1" i="1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стучит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дверь три раза. </a:t>
            </a:r>
          </a:p>
          <a:p>
            <a:pPr algn="ctr">
              <a:buNone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i="1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Дома никого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! </a:t>
            </a:r>
            <a:r>
              <a:rPr lang="ru-RU" b="1" i="1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Какая удача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! Я зайду и </a:t>
            </a:r>
            <a:r>
              <a:rPr lang="ru-RU" b="1" i="1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взгляну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…»</a:t>
            </a:r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 smtClean="0">
                <a:solidFill>
                  <a:srgbClr val="C00000"/>
                </a:solidFill>
                <a:latin typeface="Brush Script Std" pitchFamily="66" charset="0"/>
              </a:rPr>
              <a:t>Translation variant</a:t>
            </a:r>
            <a:r>
              <a:rPr lang="ru-RU" sz="6000" dirty="0" smtClean="0">
                <a:solidFill>
                  <a:srgbClr val="C00000"/>
                </a:solidFill>
                <a:latin typeface="Brush Script Std" pitchFamily="66" charset="0"/>
              </a:rPr>
              <a:t> 2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i="1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Златокудрая девочка 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подходит к </a:t>
            </a:r>
            <a:r>
              <a:rPr lang="ru-RU" b="1" i="1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жилищу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b="1" i="1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стучится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дверь. </a:t>
            </a:r>
          </a:p>
          <a:p>
            <a:pPr algn="ctr">
              <a:buNone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i="1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Там пусто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! </a:t>
            </a:r>
            <a:r>
              <a:rPr lang="ru-RU" b="1" i="1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Вот везение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! Я зайду и </a:t>
            </a:r>
            <a:r>
              <a:rPr lang="ru-RU" b="1" i="1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посмотрю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…»</a:t>
            </a:r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 smtClean="0">
                <a:solidFill>
                  <a:srgbClr val="C00000"/>
                </a:solidFill>
                <a:latin typeface="Brush Script Std" pitchFamily="66" charset="0"/>
              </a:rPr>
              <a:t>The task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>
                <a:solidFill>
                  <a:srgbClr val="003300"/>
                </a:solidFill>
                <a:latin typeface="Aharoni" pitchFamily="2" charset="-79"/>
                <a:cs typeface="Aharoni" pitchFamily="2" charset="-79"/>
              </a:rPr>
              <a:t>Write your own variant </a:t>
            </a:r>
          </a:p>
          <a:p>
            <a:pPr algn="ctr">
              <a:buNone/>
            </a:pPr>
            <a:r>
              <a:rPr lang="en-US" dirty="0" smtClean="0">
                <a:solidFill>
                  <a:srgbClr val="003300"/>
                </a:solidFill>
                <a:latin typeface="Aharoni" pitchFamily="2" charset="-79"/>
                <a:cs typeface="Aharoni" pitchFamily="2" charset="-79"/>
              </a:rPr>
              <a:t>in your copybook</a:t>
            </a:r>
            <a:r>
              <a:rPr lang="en-US" dirty="0" smtClean="0">
                <a:latin typeface="Aharoni" pitchFamily="2" charset="-79"/>
                <a:cs typeface="Aharoni" pitchFamily="2" charset="-79"/>
              </a:rPr>
              <a:t>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златовласка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71800" y="2996952"/>
            <a:ext cx="3491488" cy="2325782"/>
          </a:xfrm>
          <a:prstGeom prst="rect">
            <a:avLst/>
          </a:prstGeo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ldiLocks5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0" y="733772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6309221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sz="6000" dirty="0" smtClean="0">
                <a:solidFill>
                  <a:srgbClr val="C00000"/>
                </a:solidFill>
                <a:latin typeface="Brush Script Std" pitchFamily="66" charset="0"/>
              </a:rPr>
              <a:t>Sum up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en-US" dirty="0" smtClean="0">
                <a:solidFill>
                  <a:srgbClr val="663300"/>
                </a:solidFill>
                <a:latin typeface="Algerian" pitchFamily="82" charset="0"/>
              </a:rPr>
              <a:t>Do you like this fairy tale?</a:t>
            </a:r>
          </a:p>
          <a:p>
            <a:pPr algn="ctr">
              <a:buNone/>
            </a:pPr>
            <a:r>
              <a:rPr lang="en-US" dirty="0" smtClean="0">
                <a:solidFill>
                  <a:srgbClr val="663300"/>
                </a:solidFill>
                <a:latin typeface="Algerian" pitchFamily="82" charset="0"/>
              </a:rPr>
              <a:t> Would you like to know what’ll happen after?</a:t>
            </a:r>
            <a:endParaRPr lang="ru-RU" dirty="0">
              <a:solidFill>
                <a:srgbClr val="663300"/>
              </a:solidFill>
            </a:endParaRPr>
          </a:p>
        </p:txBody>
      </p:sp>
      <p:pic>
        <p:nvPicPr>
          <p:cNvPr id="4" name="Рисунок 3" descr="The Story of Goldilocks and the Three Bears.mp4_snapshot_06.08.9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636912"/>
            <a:ext cx="2206530" cy="1584176"/>
          </a:xfrm>
          <a:prstGeom prst="rect">
            <a:avLst/>
          </a:prstGeom>
        </p:spPr>
      </p:pic>
      <p:pic>
        <p:nvPicPr>
          <p:cNvPr id="5" name="Рисунок 4" descr="The Story of Goldilocks and the Three Bears.mp4_snapshot_06.43.08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19872" y="3789040"/>
            <a:ext cx="2326804" cy="1512168"/>
          </a:xfrm>
          <a:prstGeom prst="rect">
            <a:avLst/>
          </a:prstGeom>
        </p:spPr>
      </p:pic>
      <p:pic>
        <p:nvPicPr>
          <p:cNvPr id="6" name="Рисунок 5" descr="The Story of Goldilocks and the Three Bears.mp4_snapshot_07.50.39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5013176"/>
            <a:ext cx="2188810" cy="1493912"/>
          </a:xfrm>
          <a:prstGeom prst="rect">
            <a:avLst/>
          </a:prstGeom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 smtClean="0">
                <a:solidFill>
                  <a:srgbClr val="C00000"/>
                </a:solidFill>
                <a:latin typeface="Brush Script Std" pitchFamily="66" charset="0"/>
              </a:rPr>
              <a:t>Now we can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663300"/>
                </a:solidFill>
                <a:latin typeface="Algerian" pitchFamily="82" charset="0"/>
              </a:rPr>
              <a:t>read in English</a:t>
            </a:r>
          </a:p>
          <a:p>
            <a:r>
              <a:rPr lang="en-US" dirty="0" smtClean="0">
                <a:solidFill>
                  <a:srgbClr val="663300"/>
                </a:solidFill>
                <a:latin typeface="Algerian" pitchFamily="82" charset="0"/>
              </a:rPr>
              <a:t>Translate new words</a:t>
            </a:r>
          </a:p>
          <a:p>
            <a:r>
              <a:rPr lang="en-US" dirty="0" smtClean="0">
                <a:solidFill>
                  <a:srgbClr val="663300"/>
                </a:solidFill>
                <a:latin typeface="Algerian" pitchFamily="82" charset="0"/>
              </a:rPr>
              <a:t>Make and </a:t>
            </a:r>
            <a:r>
              <a:rPr lang="en-US" dirty="0" smtClean="0">
                <a:solidFill>
                  <a:srgbClr val="663300"/>
                </a:solidFill>
                <a:latin typeface="Algerian" pitchFamily="82" charset="0"/>
              </a:rPr>
              <a:t>choose </a:t>
            </a:r>
            <a:r>
              <a:rPr lang="en-US" dirty="0" smtClean="0">
                <a:solidFill>
                  <a:srgbClr val="663300"/>
                </a:solidFill>
                <a:latin typeface="Algerian" pitchFamily="82" charset="0"/>
              </a:rPr>
              <a:t>translation variants</a:t>
            </a:r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1143000"/>
          </a:xfrm>
        </p:spPr>
        <p:txBody>
          <a:bodyPr/>
          <a:lstStyle/>
          <a:p>
            <a:r>
              <a:rPr lang="en-US" sz="6000" dirty="0" err="1" smtClean="0">
                <a:solidFill>
                  <a:srgbClr val="C00000"/>
                </a:solidFill>
                <a:latin typeface="Brush Script Std" pitchFamily="66" charset="0"/>
              </a:rPr>
              <a:t>Hometask</a:t>
            </a:r>
            <a:r>
              <a:rPr lang="en-US" sz="6000" dirty="0" smtClean="0">
                <a:solidFill>
                  <a:srgbClr val="C00000"/>
                </a:solidFill>
                <a:latin typeface="Brush Script Std" pitchFamily="66" charset="0"/>
              </a:rPr>
              <a:t> </a:t>
            </a:r>
            <a:br>
              <a:rPr lang="en-US" sz="6000" dirty="0" smtClean="0">
                <a:solidFill>
                  <a:srgbClr val="C00000"/>
                </a:solidFill>
                <a:latin typeface="Brush Script Std" pitchFamily="66" charset="0"/>
              </a:rPr>
            </a:br>
            <a:r>
              <a:rPr lang="en-US" sz="2800" b="1" i="1" dirty="0" smtClean="0">
                <a:solidFill>
                  <a:srgbClr val="FF6600"/>
                </a:solidFill>
              </a:rPr>
              <a:t>You can </a:t>
            </a:r>
            <a:r>
              <a:rPr lang="en-US" sz="2800" b="1" i="1" dirty="0" smtClean="0">
                <a:solidFill>
                  <a:srgbClr val="FF6600"/>
                </a:solidFill>
              </a:rPr>
              <a:t>choose </a:t>
            </a:r>
            <a:r>
              <a:rPr lang="en-US" sz="2800" b="1" i="1" dirty="0" smtClean="0">
                <a:solidFill>
                  <a:srgbClr val="FF6600"/>
                </a:solidFill>
              </a:rPr>
              <a:t>one variant</a:t>
            </a:r>
            <a:r>
              <a:rPr lang="ru-RU" sz="6000" b="1" i="1" dirty="0" smtClean="0">
                <a:solidFill>
                  <a:srgbClr val="FF6600"/>
                </a:solidFill>
              </a:rPr>
              <a:t/>
            </a:r>
            <a:br>
              <a:rPr lang="ru-RU" sz="6000" b="1" i="1" dirty="0" smtClean="0">
                <a:solidFill>
                  <a:srgbClr val="FF6600"/>
                </a:solidFill>
              </a:rPr>
            </a:b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663300"/>
                </a:solidFill>
                <a:latin typeface="Algerian" pitchFamily="82" charset="0"/>
              </a:rPr>
              <a:t>Make your own translation </a:t>
            </a:r>
          </a:p>
          <a:p>
            <a:r>
              <a:rPr lang="en-US" dirty="0" smtClean="0">
                <a:solidFill>
                  <a:srgbClr val="663300"/>
                </a:solidFill>
                <a:latin typeface="Algerian" pitchFamily="82" charset="0"/>
              </a:rPr>
              <a:t>Draw a picture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2" descr="E:\Downloads\The Story of Goldilock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140968"/>
            <a:ext cx="3584398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Downloads\The Story of Goldilock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90" y="764704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1947445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684784"/>
          </a:xfrm>
        </p:spPr>
        <p:txBody>
          <a:bodyPr/>
          <a:lstStyle/>
          <a:p>
            <a:pPr algn="ctr">
              <a:buNone/>
            </a:pPr>
            <a:r>
              <a:rPr lang="en-US" dirty="0" smtClean="0">
                <a:solidFill>
                  <a:srgbClr val="663300"/>
                </a:solidFill>
                <a:latin typeface="Algerian" pitchFamily="82" charset="0"/>
              </a:rPr>
              <a:t>It’s a popular English fairy tale, but </a:t>
            </a:r>
          </a:p>
          <a:p>
            <a:pPr algn="ctr">
              <a:buNone/>
            </a:pPr>
            <a:r>
              <a:rPr lang="en-US" dirty="0" smtClean="0">
                <a:solidFill>
                  <a:srgbClr val="663300"/>
                </a:solidFill>
                <a:latin typeface="Algerian" pitchFamily="82" charset="0"/>
              </a:rPr>
              <a:t>can you name the Russian one?</a:t>
            </a:r>
          </a:p>
          <a:p>
            <a:pPr>
              <a:buNone/>
            </a:pPr>
            <a:endParaRPr lang="en-US" dirty="0" smtClean="0">
              <a:solidFill>
                <a:srgbClr val="663300"/>
              </a:solidFill>
              <a:latin typeface="Algerian" pitchFamily="82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467544" y="3284984"/>
            <a:ext cx="8229600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algn="ctr">
              <a:buNone/>
            </a:pPr>
            <a:r>
              <a:rPr lang="ru-RU" dirty="0">
                <a:solidFill>
                  <a:srgbClr val="002060"/>
                </a:solidFill>
              </a:rPr>
              <a:t>«Три медведя» автор: Лев Толстой</a:t>
            </a:r>
          </a:p>
          <a:p>
            <a:pPr>
              <a:buFontTx/>
              <a:buNone/>
            </a:pPr>
            <a:endParaRPr lang="en-US" kern="0" dirty="0" smtClean="0">
              <a:solidFill>
                <a:srgbClr val="663300"/>
              </a:solidFill>
              <a:latin typeface="Algerian" pitchFamily="82" charset="0"/>
            </a:endParaRPr>
          </a:p>
          <a:p>
            <a:pPr>
              <a:buFontTx/>
              <a:buNone/>
            </a:pPr>
            <a:endParaRPr lang="ru-RU" kern="0" dirty="0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 smtClean="0">
                <a:solidFill>
                  <a:srgbClr val="C00000"/>
                </a:solidFill>
                <a:latin typeface="Brush Script Std" pitchFamily="66" charset="0"/>
              </a:rPr>
              <a:t>The tale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>
                <a:solidFill>
                  <a:srgbClr val="663300"/>
                </a:solidFill>
                <a:latin typeface="Algerian" pitchFamily="82" charset="0"/>
              </a:rPr>
              <a:t>Goldilocks, a little girl, has big blue eyes and golden curls. </a:t>
            </a:r>
          </a:p>
          <a:p>
            <a:pPr algn="ctr">
              <a:buNone/>
            </a:pPr>
            <a:r>
              <a:rPr lang="en-US" dirty="0" smtClean="0">
                <a:solidFill>
                  <a:srgbClr val="663300"/>
                </a:solidFill>
                <a:latin typeface="Algerian" pitchFamily="82" charset="0"/>
              </a:rPr>
              <a:t>Her mother tells her: </a:t>
            </a:r>
          </a:p>
          <a:p>
            <a:pPr algn="ctr">
              <a:buNone/>
            </a:pPr>
            <a:r>
              <a:rPr lang="en-US" dirty="0" smtClean="0">
                <a:solidFill>
                  <a:srgbClr val="663300"/>
                </a:solidFill>
                <a:latin typeface="Algerian" pitchFamily="82" charset="0"/>
              </a:rPr>
              <a:t>“Now, be good! Don’t go walking in the wood!”</a:t>
            </a:r>
            <a:endParaRPr lang="ru-RU" dirty="0">
              <a:solidFill>
                <a:srgbClr val="663300"/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 smtClean="0">
                <a:solidFill>
                  <a:srgbClr val="C00000"/>
                </a:solidFill>
                <a:latin typeface="Brush Script Std" pitchFamily="66" charset="0"/>
              </a:rPr>
              <a:t>How to translate?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268760"/>
            <a:ext cx="8229600" cy="4525963"/>
          </a:xfrm>
        </p:spPr>
        <p:txBody>
          <a:bodyPr/>
          <a:lstStyle/>
          <a:p>
            <a:r>
              <a:rPr lang="en-US" sz="2800" dirty="0" smtClean="0">
                <a:solidFill>
                  <a:srgbClr val="663300"/>
                </a:solidFill>
                <a:latin typeface="Algerian" pitchFamily="82" charset="0"/>
              </a:rPr>
              <a:t>Goldilocks</a:t>
            </a:r>
            <a:r>
              <a:rPr lang="en-US" sz="2800" dirty="0" smtClean="0"/>
              <a:t> 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</a:rPr>
              <a:t>– (</a:t>
            </a:r>
            <a:r>
              <a:rPr lang="en-US" sz="2800" dirty="0" smtClean="0">
                <a:solidFill>
                  <a:srgbClr val="663300"/>
                </a:solidFill>
                <a:latin typeface="Algerian" pitchFamily="82" charset="0"/>
              </a:rPr>
              <a:t>gold</a:t>
            </a:r>
            <a:r>
              <a:rPr lang="en-US" sz="2800" dirty="0" smtClean="0"/>
              <a:t> 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</a:rPr>
              <a:t>–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золото), (</a:t>
            </a:r>
            <a:r>
              <a:rPr lang="en-US" sz="2800" dirty="0" smtClean="0">
                <a:solidFill>
                  <a:srgbClr val="663300"/>
                </a:solidFill>
                <a:latin typeface="Algerian" pitchFamily="82" charset="0"/>
              </a:rPr>
              <a:t>locks</a:t>
            </a:r>
            <a:r>
              <a:rPr lang="en-US" sz="2800" dirty="0" smtClean="0"/>
              <a:t> 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</a:rPr>
              <a:t>–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локоны, кудри) – </a:t>
            </a:r>
            <a:r>
              <a:rPr lang="ru-RU" sz="2800" dirty="0" err="1" smtClean="0">
                <a:solidFill>
                  <a:schemeClr val="accent2">
                    <a:lumMod val="75000"/>
                  </a:schemeClr>
                </a:solidFill>
              </a:rPr>
              <a:t>Златовласка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, Златокудрая, светловолосая девочка.</a:t>
            </a:r>
          </a:p>
          <a:p>
            <a:r>
              <a:rPr lang="en-US" sz="2800" dirty="0" smtClean="0">
                <a:solidFill>
                  <a:srgbClr val="663300"/>
                </a:solidFill>
                <a:latin typeface="Algerian" pitchFamily="82" charset="0"/>
              </a:rPr>
              <a:t>Golden 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</a:rPr>
              <a:t>–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золотистый, светлый.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endParaRPr lang="ru-RU" sz="2800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sz="2800" dirty="0" smtClean="0">
                <a:solidFill>
                  <a:srgbClr val="663300"/>
                </a:solidFill>
                <a:latin typeface="Algerian" pitchFamily="82" charset="0"/>
              </a:rPr>
              <a:t>Curls 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</a:rPr>
              <a:t>–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кудри, вьющиеся волосы, завитки</a:t>
            </a:r>
          </a:p>
          <a:p>
            <a:r>
              <a:rPr lang="en-US" sz="2800" dirty="0" smtClean="0">
                <a:solidFill>
                  <a:srgbClr val="663300"/>
                </a:solidFill>
                <a:latin typeface="Algerian" pitchFamily="82" charset="0"/>
              </a:rPr>
              <a:t>Be good! 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</a:rPr>
              <a:t>–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Веди себя хорошо!, Будь умницей! </a:t>
            </a:r>
          </a:p>
          <a:p>
            <a:r>
              <a:rPr lang="en-US" sz="2800" dirty="0" smtClean="0">
                <a:solidFill>
                  <a:srgbClr val="663300"/>
                </a:solidFill>
                <a:latin typeface="Algerian" pitchFamily="82" charset="0"/>
              </a:rPr>
              <a:t>Wood</a:t>
            </a:r>
            <a:r>
              <a:rPr lang="en-US" sz="2800" dirty="0" smtClean="0"/>
              <a:t> 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</a:rPr>
              <a:t>–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дерево, лес,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лесок, роща</a:t>
            </a:r>
            <a:endParaRPr lang="en-US" sz="28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en-US" sz="2800" b="1" i="1" dirty="0" smtClean="0">
                <a:solidFill>
                  <a:srgbClr val="FF6600"/>
                </a:solidFill>
              </a:rPr>
              <a:t>You can </a:t>
            </a:r>
            <a:r>
              <a:rPr lang="en-US" sz="2800" b="1" i="1" dirty="0" smtClean="0">
                <a:solidFill>
                  <a:srgbClr val="FF6600"/>
                </a:solidFill>
              </a:rPr>
              <a:t>choose </a:t>
            </a:r>
            <a:r>
              <a:rPr lang="en-US" sz="2800" b="1" i="1" dirty="0" smtClean="0">
                <a:solidFill>
                  <a:srgbClr val="FF6600"/>
                </a:solidFill>
              </a:rPr>
              <a:t>one variant.</a:t>
            </a:r>
            <a:endParaRPr lang="ru-RU" sz="2800" b="1" i="1" dirty="0">
              <a:solidFill>
                <a:srgbClr val="FF6600"/>
              </a:solidFill>
            </a:endParaRPr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 smtClean="0">
                <a:solidFill>
                  <a:srgbClr val="C00000"/>
                </a:solidFill>
                <a:latin typeface="Brush Script Std" pitchFamily="66" charset="0"/>
              </a:rPr>
              <a:t>Translation variant</a:t>
            </a:r>
            <a:r>
              <a:rPr lang="ru-RU" sz="6000" dirty="0" smtClean="0">
                <a:solidFill>
                  <a:srgbClr val="C00000"/>
                </a:solidFill>
                <a:latin typeface="Brush Script Std" pitchFamily="66" charset="0"/>
              </a:rPr>
              <a:t> 1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маленькой </a:t>
            </a:r>
            <a:r>
              <a:rPr lang="ru-RU" b="1" i="1" dirty="0" err="1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Златовласки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были большие голубые глаза и </a:t>
            </a:r>
            <a:r>
              <a:rPr lang="ru-RU" b="1" i="1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золотистые кудри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ctr">
              <a:buNone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Говорит ей мама: « </a:t>
            </a:r>
            <a:r>
              <a:rPr lang="ru-RU" b="1" i="1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Будь умницей! </a:t>
            </a:r>
          </a:p>
          <a:p>
            <a:pPr algn="ctr">
              <a:buNone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ходи гулять в </a:t>
            </a:r>
            <a:r>
              <a:rPr lang="ru-RU" b="1" i="1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лес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».</a:t>
            </a:r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 smtClean="0">
                <a:solidFill>
                  <a:srgbClr val="C00000"/>
                </a:solidFill>
                <a:latin typeface="Brush Script Std" pitchFamily="66" charset="0"/>
              </a:rPr>
              <a:t>Translation variant</a:t>
            </a:r>
            <a:r>
              <a:rPr lang="ru-RU" sz="6000" dirty="0" smtClean="0">
                <a:solidFill>
                  <a:srgbClr val="C00000"/>
                </a:solidFill>
                <a:latin typeface="Brush Script Std" pitchFamily="66" charset="0"/>
              </a:rPr>
              <a:t> 2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маленькой </a:t>
            </a:r>
            <a:r>
              <a:rPr lang="ru-RU" b="1" i="1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златокудрой девочки 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были большие голубые глаза и </a:t>
            </a:r>
            <a:r>
              <a:rPr lang="ru-RU" b="1" i="1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золотистые волосы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ctr">
              <a:buNone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Говорит ей мама: </a:t>
            </a:r>
            <a:r>
              <a:rPr lang="ru-RU" b="1" i="1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« Веди себя хорошо! </a:t>
            </a:r>
          </a:p>
          <a:p>
            <a:pPr algn="ctr">
              <a:buNone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ходи гулять в </a:t>
            </a:r>
            <a:r>
              <a:rPr lang="ru-RU" b="1" i="1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рощу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 smtClean="0">
                <a:solidFill>
                  <a:srgbClr val="C00000"/>
                </a:solidFill>
                <a:latin typeface="Brush Script Std" pitchFamily="66" charset="0"/>
              </a:rPr>
              <a:t>The task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>
                <a:solidFill>
                  <a:srgbClr val="003300"/>
                </a:solidFill>
                <a:latin typeface="Aharoni" pitchFamily="2" charset="-79"/>
                <a:cs typeface="Aharoni" pitchFamily="2" charset="-79"/>
              </a:rPr>
              <a:t>Write your own variant </a:t>
            </a:r>
          </a:p>
          <a:p>
            <a:pPr algn="ctr">
              <a:buNone/>
            </a:pPr>
            <a:r>
              <a:rPr lang="en-US" dirty="0" smtClean="0">
                <a:solidFill>
                  <a:srgbClr val="003300"/>
                </a:solidFill>
                <a:latin typeface="Aharoni" pitchFamily="2" charset="-79"/>
                <a:cs typeface="Aharoni" pitchFamily="2" charset="-79"/>
              </a:rPr>
              <a:t>in your copybook</a:t>
            </a:r>
            <a:r>
              <a:rPr lang="en-US" dirty="0" smtClean="0">
                <a:latin typeface="Aharoni" pitchFamily="2" charset="-79"/>
                <a:cs typeface="Aharoni" pitchFamily="2" charset="-79"/>
              </a:rPr>
              <a:t>.</a:t>
            </a:r>
          </a:p>
          <a:p>
            <a:pPr algn="ctr">
              <a:buNone/>
            </a:pPr>
            <a:endParaRPr lang="en-US" dirty="0" smtClean="0">
              <a:latin typeface="Aharoni" pitchFamily="2" charset="-79"/>
              <a:cs typeface="Aharoni" pitchFamily="2" charset="-79"/>
            </a:endParaRPr>
          </a:p>
          <a:p>
            <a:pPr algn="ctr">
              <a:buNone/>
            </a:pPr>
            <a:endParaRPr lang="ru-RU" dirty="0">
              <a:cs typeface="Aharoni" pitchFamily="2" charset="-79"/>
            </a:endParaRPr>
          </a:p>
        </p:txBody>
      </p:sp>
      <p:pic>
        <p:nvPicPr>
          <p:cNvPr id="4" name="Рисунок 3" descr="для златовласки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99792" y="2924944"/>
            <a:ext cx="3528392" cy="2352261"/>
          </a:xfrm>
          <a:prstGeom prst="rect">
            <a:avLst/>
          </a:prstGeo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721</Template>
  <TotalTime>317</TotalTime>
  <Words>581</Words>
  <Application>Microsoft Office PowerPoint</Application>
  <PresentationFormat>Экран (4:3)</PresentationFormat>
  <Paragraphs>82</Paragraphs>
  <Slides>22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Diseño predeterminado</vt:lpstr>
      <vt:lpstr>Слайд 1</vt:lpstr>
      <vt:lpstr>Слайд 2</vt:lpstr>
      <vt:lpstr>Слайд 3</vt:lpstr>
      <vt:lpstr>Слайд 4</vt:lpstr>
      <vt:lpstr>The tale</vt:lpstr>
      <vt:lpstr>How to translate?</vt:lpstr>
      <vt:lpstr>Translation variant 1</vt:lpstr>
      <vt:lpstr>Translation variant 2</vt:lpstr>
      <vt:lpstr>The task</vt:lpstr>
      <vt:lpstr>The tale</vt:lpstr>
      <vt:lpstr>How to translate?</vt:lpstr>
      <vt:lpstr>Translation variant 1</vt:lpstr>
      <vt:lpstr>Translation variant 2</vt:lpstr>
      <vt:lpstr>The task</vt:lpstr>
      <vt:lpstr>The tale</vt:lpstr>
      <vt:lpstr>How to translate?</vt:lpstr>
      <vt:lpstr>Translation variant 1</vt:lpstr>
      <vt:lpstr>Translation variant 2</vt:lpstr>
      <vt:lpstr>The task</vt:lpstr>
      <vt:lpstr>Sum up</vt:lpstr>
      <vt:lpstr>Now we can</vt:lpstr>
      <vt:lpstr>Hometask  You can choose one variant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Roger</dc:creator>
  <cp:lastModifiedBy>1</cp:lastModifiedBy>
  <cp:revision>41</cp:revision>
  <dcterms:created xsi:type="dcterms:W3CDTF">2019-04-08T15:58:01Z</dcterms:created>
  <dcterms:modified xsi:type="dcterms:W3CDTF">2019-04-09T19:40:01Z</dcterms:modified>
</cp:coreProperties>
</file>