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Montserrat Medium"/>
      <p:regular r:id="rId39"/>
      <p:bold r:id="rId40"/>
      <p:italic r:id="rId41"/>
      <p:boldItalic r:id="rId42"/>
    </p:embeddedFont>
    <p:embeddedFont>
      <p:font typeface="Montserrat ExtraBold"/>
      <p:bold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jKepnkUWUACPfxPFsuel863iS+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Medium-boldItalic.fntdata"/><Relationship Id="rId41" Type="http://schemas.openxmlformats.org/officeDocument/2006/relationships/font" Target="fonts/MontserratMedium-italic.fntdata"/><Relationship Id="rId22" Type="http://schemas.openxmlformats.org/officeDocument/2006/relationships/slide" Target="slides/slide17.xml"/><Relationship Id="rId44" Type="http://schemas.openxmlformats.org/officeDocument/2006/relationships/font" Target="fonts/MontserratExtraBold-boldItalic.fntdata"/><Relationship Id="rId21" Type="http://schemas.openxmlformats.org/officeDocument/2006/relationships/slide" Target="slides/slide16.xml"/><Relationship Id="rId43" Type="http://schemas.openxmlformats.org/officeDocument/2006/relationships/font" Target="fonts/MontserratExtraBold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71957ffc37_0_129"/>
          <p:cNvSpPr/>
          <p:nvPr/>
        </p:nvSpPr>
        <p:spPr>
          <a:xfrm flipH="1">
            <a:off x="8246400" y="5661233"/>
            <a:ext cx="8976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g171957ffc37_0_129"/>
          <p:cNvSpPr/>
          <p:nvPr/>
        </p:nvSpPr>
        <p:spPr>
          <a:xfrm flipH="1">
            <a:off x="8246400" y="5661167"/>
            <a:ext cx="897600" cy="11967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g171957ffc37_0_129"/>
          <p:cNvSpPr txBox="1"/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g171957ffc37_0_129"/>
          <p:cNvSpPr txBox="1"/>
          <p:nvPr>
            <p:ph idx="1" type="subTitle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g171957ffc37_0_129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71957ffc37_0_177"/>
          <p:cNvSpPr txBox="1"/>
          <p:nvPr>
            <p:ph hasCustomPrompt="1" type="title"/>
          </p:nvPr>
        </p:nvSpPr>
        <p:spPr>
          <a:xfrm>
            <a:off x="475500" y="1678033"/>
            <a:ext cx="82221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g171957ffc37_0_177"/>
          <p:cNvSpPr txBox="1"/>
          <p:nvPr>
            <p:ph idx="1" type="body"/>
          </p:nvPr>
        </p:nvSpPr>
        <p:spPr>
          <a:xfrm>
            <a:off x="475500" y="4406167"/>
            <a:ext cx="82221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g171957ffc37_0_177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71957ffc37_0_181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71957ffc37_0_1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5" name="Google Shape;65;g171957ffc37_0_18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6" name="Google Shape;66;g171957ffc37_0_18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171957ffc37_0_18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171957ffc37_0_18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71957ffc37_0_135"/>
          <p:cNvSpPr txBox="1"/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g171957ffc37_0_135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71957ffc37_0_138"/>
          <p:cNvSpPr/>
          <p:nvPr/>
        </p:nvSpPr>
        <p:spPr>
          <a:xfrm flipH="1" rot="10800000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g171957ffc37_0_138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g171957ffc37_0_138"/>
          <p:cNvSpPr txBox="1"/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g171957ffc37_0_138"/>
          <p:cNvSpPr txBox="1"/>
          <p:nvPr>
            <p:ph idx="1" type="body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171957ffc37_0_138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71957ffc37_0_144"/>
          <p:cNvSpPr/>
          <p:nvPr/>
        </p:nvSpPr>
        <p:spPr>
          <a:xfrm flipH="1" rot="10800000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g171957ffc37_0_144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g171957ffc37_0_144"/>
          <p:cNvSpPr txBox="1"/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g171957ffc37_0_144"/>
          <p:cNvSpPr txBox="1"/>
          <p:nvPr>
            <p:ph idx="1" type="body"/>
          </p:nvPr>
        </p:nvSpPr>
        <p:spPr>
          <a:xfrm>
            <a:off x="471900" y="2558767"/>
            <a:ext cx="3999900" cy="3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g171957ffc37_0_144"/>
          <p:cNvSpPr txBox="1"/>
          <p:nvPr>
            <p:ph idx="2" type="body"/>
          </p:nvPr>
        </p:nvSpPr>
        <p:spPr>
          <a:xfrm>
            <a:off x="4694250" y="2558767"/>
            <a:ext cx="3999900" cy="3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g171957ffc37_0_144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71957ffc37_0_151"/>
          <p:cNvSpPr/>
          <p:nvPr/>
        </p:nvSpPr>
        <p:spPr>
          <a:xfrm flipH="1" rot="10800000">
            <a:off x="0" y="875100"/>
            <a:ext cx="9144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171957ffc37_0_151"/>
          <p:cNvSpPr/>
          <p:nvPr/>
        </p:nvSpPr>
        <p:spPr>
          <a:xfrm>
            <a:off x="0" y="875133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g171957ffc37_0_151"/>
          <p:cNvSpPr txBox="1"/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g171957ffc37_0_151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71957ffc37_0_156"/>
          <p:cNvSpPr txBox="1"/>
          <p:nvPr/>
        </p:nvSpPr>
        <p:spPr>
          <a:xfrm flipH="1" rot="10800000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g171957ffc37_0_156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g171957ffc37_0_156"/>
          <p:cNvSpPr txBox="1"/>
          <p:nvPr>
            <p:ph type="title"/>
          </p:nvPr>
        </p:nvSpPr>
        <p:spPr>
          <a:xfrm>
            <a:off x="226078" y="477067"/>
            <a:ext cx="2808000" cy="127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g171957ffc37_0_156"/>
          <p:cNvSpPr txBox="1"/>
          <p:nvPr>
            <p:ph idx="1" type="body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g171957ffc37_0_156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71957ffc37_0_162"/>
          <p:cNvSpPr txBox="1"/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g171957ffc37_0_162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71957ffc37_0_165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g171957ffc37_0_165"/>
          <p:cNvSpPr/>
          <p:nvPr/>
        </p:nvSpPr>
        <p:spPr>
          <a:xfrm rot="5400000">
            <a:off x="1089325" y="3375050"/>
            <a:ext cx="68571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g171957ffc37_0_165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g171957ffc37_0_165"/>
          <p:cNvSpPr txBox="1"/>
          <p:nvPr>
            <p:ph idx="1" type="subTitle"/>
          </p:nvPr>
        </p:nvSpPr>
        <p:spPr>
          <a:xfrm>
            <a:off x="265500" y="3705956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g171957ffc37_0_165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g171957ffc37_0_165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71957ffc37_0_172"/>
          <p:cNvSpPr txBox="1"/>
          <p:nvPr/>
        </p:nvSpPr>
        <p:spPr>
          <a:xfrm flipH="1" rot="10800000">
            <a:off x="0" y="-100"/>
            <a:ext cx="9144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71957ffc37_0_172"/>
          <p:cNvSpPr/>
          <p:nvPr/>
        </p:nvSpPr>
        <p:spPr>
          <a:xfrm flipH="1" rot="10800000">
            <a:off x="0" y="6163733"/>
            <a:ext cx="9144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171957ffc37_0_172"/>
          <p:cNvSpPr txBox="1"/>
          <p:nvPr>
            <p:ph idx="1" type="body"/>
          </p:nvPr>
        </p:nvSpPr>
        <p:spPr>
          <a:xfrm>
            <a:off x="57150" y="6262433"/>
            <a:ext cx="83820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g171957ffc37_0_172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71957ffc37_0_125"/>
          <p:cNvSpPr txBox="1"/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g171957ffc37_0_125"/>
          <p:cNvSpPr txBox="1"/>
          <p:nvPr>
            <p:ph idx="1" type="body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171957ffc37_0_125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10.jpg"/><Relationship Id="rId6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/>
          <p:nvPr>
            <p:ph type="ctrTitle"/>
          </p:nvPr>
        </p:nvSpPr>
        <p:spPr>
          <a:xfrm>
            <a:off x="268250" y="5725000"/>
            <a:ext cx="46482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2200">
                <a:latin typeface="Montserrat"/>
                <a:ea typeface="Montserrat"/>
                <a:cs typeface="Montserrat"/>
                <a:sym typeface="Montserrat"/>
              </a:rPr>
              <a:t>Семенюк Т.В.</a:t>
            </a:r>
            <a:br>
              <a:rPr lang="ru-RU" sz="2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200">
                <a:latin typeface="Montserrat"/>
                <a:ea typeface="Montserrat"/>
                <a:cs typeface="Montserrat"/>
                <a:sym typeface="Montserrat"/>
              </a:rPr>
              <a:t>Учитель начальных классов</a:t>
            </a:r>
            <a:br>
              <a:rPr lang="ru-RU" sz="2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200">
                <a:latin typeface="Montserrat"/>
                <a:ea typeface="Montserrat"/>
                <a:cs typeface="Montserrat"/>
                <a:sym typeface="Montserrat"/>
              </a:rPr>
              <a:t>ГБОУ Школа №1363</a:t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"/>
          <p:cNvSpPr txBox="1"/>
          <p:nvPr>
            <p:ph idx="1" type="subTitle"/>
          </p:nvPr>
        </p:nvSpPr>
        <p:spPr>
          <a:xfrm>
            <a:off x="1295400" y="601550"/>
            <a:ext cx="68580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600">
                <a:latin typeface="Montserrat"/>
                <a:ea typeface="Montserrat"/>
                <a:cs typeface="Montserrat"/>
                <a:sym typeface="Montserrat"/>
              </a:rPr>
              <a:t>Презентация к уроку по учебному предмету «Математика» в 1-ом классе «Морское путешествие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600">
                <a:latin typeface="Montserrat"/>
                <a:ea typeface="Montserrat"/>
                <a:cs typeface="Montserrat"/>
                <a:sym typeface="Montserrat"/>
              </a:rPr>
              <a:t>в страну математика»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600">
                <a:latin typeface="Montserrat"/>
                <a:ea typeface="Montserrat"/>
                <a:cs typeface="Montserrat"/>
                <a:sym typeface="Montserrat"/>
              </a:rPr>
              <a:t>Урок-закрепление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0" y="3302962"/>
            <a:ext cx="3276600" cy="256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art-on.ru/wp-content/uploads/2011/11/world_map_10.jpg" id="132" name="Google Shape;132;p10"/>
          <p:cNvPicPr preferRelativeResize="0"/>
          <p:nvPr/>
        </p:nvPicPr>
        <p:blipFill rotWithShape="1">
          <a:blip r:embed="rId3">
            <a:alphaModFix/>
          </a:blip>
          <a:srcRect b="20569" l="0" r="0" t="0"/>
          <a:stretch/>
        </p:blipFill>
        <p:spPr>
          <a:xfrm>
            <a:off x="0" y="0"/>
            <a:ext cx="9677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0"/>
          <p:cNvSpPr/>
          <p:nvPr/>
        </p:nvSpPr>
        <p:spPr>
          <a:xfrm>
            <a:off x="6248400" y="609600"/>
            <a:ext cx="5132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4267200" y="685800"/>
            <a:ext cx="5132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3352800" y="2438400"/>
            <a:ext cx="5132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6781800" y="5638800"/>
            <a:ext cx="5132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/>
          <p:nvPr/>
        </p:nvSpPr>
        <p:spPr>
          <a:xfrm>
            <a:off x="5029200" y="3429000"/>
            <a:ext cx="990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138" name="Google Shape;138;p10"/>
          <p:cNvSpPr/>
          <p:nvPr/>
        </p:nvSpPr>
        <p:spPr>
          <a:xfrm>
            <a:off x="7848600" y="3657600"/>
            <a:ext cx="5132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8630709" y="4876800"/>
            <a:ext cx="5132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/>
          <p:nvPr/>
        </p:nvSpPr>
        <p:spPr>
          <a:xfrm>
            <a:off x="457200" y="5257800"/>
            <a:ext cx="5132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"/>
          <p:cNvSpPr/>
          <p:nvPr/>
        </p:nvSpPr>
        <p:spPr>
          <a:xfrm>
            <a:off x="8153401" y="457200"/>
            <a:ext cx="7619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4419600" y="5638800"/>
            <a:ext cx="5132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2971800" y="4038600"/>
            <a:ext cx="5132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990600" y="1143000"/>
            <a:ext cx="5132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304800" y="2438400"/>
            <a:ext cx="5132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1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ru-RU" sz="4000">
                <a:latin typeface="Montserrat"/>
                <a:ea typeface="Montserrat"/>
                <a:cs typeface="Montserrat"/>
                <a:sym typeface="Montserrat"/>
              </a:rPr>
              <a:t>Второе задание.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-"/>
            </a:pPr>
            <a:r>
              <a:rPr lang="ru-RU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Назовите числа в порядке уменьшения (10,9,8,7,5,3,2,1,0)</a:t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-"/>
            </a:pPr>
            <a:r>
              <a:rPr lang="ru-RU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Назовите числа, которые повторяются (7,9)</a:t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-"/>
            </a:pPr>
            <a:r>
              <a:rPr lang="ru-RU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Назовите числа в порядке возрастания (0,1,2,3,4,5,6,7,8,9,10)</a:t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-"/>
            </a:pPr>
            <a:r>
              <a:rPr lang="ru-RU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Назовите числа, которые больше 7 (8,9,10)</a:t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-"/>
            </a:pPr>
            <a:r>
              <a:rPr lang="ru-RU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Назовите числа, которые меньше 3 (1,2,0)</a:t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   </a:t>
            </a:r>
            <a:endParaRPr/>
          </a:p>
          <a:p>
            <a:pPr indent="0" lvl="0" marL="0" rtl="0" algn="ctr">
              <a:spcBef>
                <a:spcPts val="592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ru-RU" sz="21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Молодцы ребята и с этим заданием вы справились. </a:t>
            </a:r>
            <a:endParaRPr sz="21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>
            <p:ph type="title"/>
          </p:nvPr>
        </p:nvSpPr>
        <p:spPr>
          <a:xfrm>
            <a:off x="457200" y="478674"/>
            <a:ext cx="8229600" cy="17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lang="ru-RU" sz="4000">
                <a:latin typeface="Montserrat"/>
                <a:ea typeface="Montserrat"/>
                <a:cs typeface="Montserrat"/>
                <a:sym typeface="Montserrat"/>
              </a:rPr>
              <a:t>Третье задание</a:t>
            </a:r>
            <a:endParaRPr sz="2400">
              <a:solidFill>
                <a:srgbClr val="00B0F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i="1" lang="ru-RU" sz="2400">
                <a:latin typeface="Montserrat Medium"/>
                <a:ea typeface="Montserrat Medium"/>
                <a:cs typeface="Montserrat Medium"/>
                <a:sym typeface="Montserrat Medium"/>
              </a:rPr>
              <a:t>Карта такая старая, вода попала в бутылку  и смыла знаки и цифры. Давайте восстановим их. Карта на ней примеры. Нужно вставить необходимое число.</a:t>
            </a:r>
            <a:endParaRPr i="1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7" name="Google Shape;157;p12"/>
          <p:cNvSpPr txBox="1"/>
          <p:nvPr>
            <p:ph idx="1" type="body"/>
          </p:nvPr>
        </p:nvSpPr>
        <p:spPr>
          <a:xfrm>
            <a:off x="457200" y="2887050"/>
            <a:ext cx="8229600" cy="3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0C0910"/>
              </a:buClr>
              <a:buSzPts val="5400"/>
              <a:buNone/>
            </a:pPr>
            <a:r>
              <a:rPr b="1" lang="ru-RU" sz="5400">
                <a:solidFill>
                  <a:schemeClr val="lt1"/>
                </a:solidFill>
              </a:rPr>
              <a:t>    3+…=               8+…= 9</a:t>
            </a:r>
            <a:endParaRPr sz="5400">
              <a:solidFill>
                <a:schemeClr val="lt1"/>
              </a:solidFill>
            </a:endParaRPr>
          </a:p>
          <a:p>
            <a:pPr indent="-342900" lvl="0" marL="342900" rtl="0" algn="ctr">
              <a:spcBef>
                <a:spcPts val="1080"/>
              </a:spcBef>
              <a:spcAft>
                <a:spcPts val="0"/>
              </a:spcAft>
              <a:buClr>
                <a:srgbClr val="0C0910"/>
              </a:buClr>
              <a:buSzPts val="5400"/>
              <a:buNone/>
            </a:pPr>
            <a:r>
              <a:rPr b="1" lang="ru-RU" sz="5400">
                <a:solidFill>
                  <a:schemeClr val="lt1"/>
                </a:solidFill>
              </a:rPr>
              <a:t>4-…= 1             6-…= </a:t>
            </a:r>
            <a:endParaRPr sz="5400">
              <a:solidFill>
                <a:schemeClr val="lt1"/>
              </a:solidFill>
            </a:endParaRPr>
          </a:p>
          <a:p>
            <a:pPr indent="-342900" lvl="0" marL="342900" rtl="0" algn="ctr">
              <a:spcBef>
                <a:spcPts val="1080"/>
              </a:spcBef>
              <a:spcAft>
                <a:spcPts val="0"/>
              </a:spcAft>
              <a:buClr>
                <a:srgbClr val="0C0910"/>
              </a:buClr>
              <a:buSzPts val="5400"/>
              <a:buNone/>
            </a:pPr>
            <a:r>
              <a:rPr b="1" lang="ru-RU" sz="5400">
                <a:solidFill>
                  <a:schemeClr val="lt1"/>
                </a:solidFill>
              </a:rPr>
              <a:t>  5-…=                7-…= 6   </a:t>
            </a:r>
            <a:r>
              <a:rPr b="1" lang="ru-RU" sz="5400">
                <a:solidFill>
                  <a:srgbClr val="0C0910"/>
                </a:solidFill>
              </a:rPr>
              <a:t> </a:t>
            </a:r>
            <a:endParaRPr sz="5400">
              <a:solidFill>
                <a:srgbClr val="0C0910"/>
              </a:solidFill>
            </a:endParaRPr>
          </a:p>
          <a:p>
            <a:pPr indent="0" lvl="0" marL="342900" rtl="0" algn="l">
              <a:spcBef>
                <a:spcPts val="1080"/>
              </a:spcBef>
              <a:spcAft>
                <a:spcPts val="120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>
              <a:solidFill>
                <a:srgbClr val="0C091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4"/>
          <p:cNvPicPr preferRelativeResize="0"/>
          <p:nvPr/>
        </p:nvPicPr>
        <p:blipFill rotWithShape="1">
          <a:blip r:embed="rId3">
            <a:alphaModFix amt="81000"/>
          </a:blip>
          <a:srcRect b="0" l="0" r="0" t="0"/>
          <a:stretch/>
        </p:blipFill>
        <p:spPr>
          <a:xfrm>
            <a:off x="1295400" y="2090221"/>
            <a:ext cx="6084335" cy="44931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8" name="Google Shape;16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500"/>
              <a:buFont typeface="Calibri"/>
              <a:buNone/>
            </a:pPr>
            <a:br>
              <a:rPr i="1" lang="ru-RU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ru-RU">
                <a:latin typeface="Montserrat"/>
                <a:ea typeface="Montserrat"/>
                <a:cs typeface="Montserrat"/>
                <a:sym typeface="Montserrat"/>
              </a:rPr>
              <a:t>Пока вы отдыхали мне пришло смс сообщение..</a:t>
            </a:r>
            <a:br>
              <a:rPr lang="ru-RU"/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>
            <p:ph type="title"/>
          </p:nvPr>
        </p:nvSpPr>
        <p:spPr>
          <a:xfrm>
            <a:off x="2133600" y="533400"/>
            <a:ext cx="6324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000">
                <a:latin typeface="Montserrat"/>
                <a:ea typeface="Montserrat"/>
                <a:cs typeface="Montserrat"/>
                <a:sym typeface="Montserrat"/>
              </a:rPr>
              <a:t> «Реши задачку»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5"/>
          <p:cNvSpPr txBox="1"/>
          <p:nvPr>
            <p:ph idx="1" type="body"/>
          </p:nvPr>
        </p:nvSpPr>
        <p:spPr>
          <a:xfrm>
            <a:off x="914400" y="23320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i="1" lang="ru-RU">
                <a:latin typeface="Montserrat"/>
                <a:ea typeface="Montserrat"/>
                <a:cs typeface="Montserrat"/>
                <a:sym typeface="Montserrat"/>
              </a:rPr>
              <a:t>          </a:t>
            </a:r>
            <a:r>
              <a:rPr b="1" i="1"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А теперь нас ждет удача,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i="1"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Солнышко прислало нам задачу!</a:t>
            </a:r>
            <a: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На мачте сидело 8 чаек. К ним прилетело еще  2 чайки. Сколько всего чаек стало?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descr="C:\Users\Исш\Desktop\78858456_264549cb7f64.png" id="175" name="Google Shape;1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19400" cy="231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000">
                <a:latin typeface="Montserrat"/>
                <a:ea typeface="Montserrat"/>
                <a:cs typeface="Montserrat"/>
                <a:sym typeface="Montserrat"/>
              </a:rPr>
              <a:t>ПРОВЕРКА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Условие: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Сидело – 8 чаек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Прилетело – 2 чайки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 Вопрос: Сколько чаек стало?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 Решение: 8 + 2 = 10 (ч.)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4. Ответ: всего 10 чаек  стало на мачте.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i="1" lang="ru-RU"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Вот и новое испытание,</a:t>
            </a:r>
            <a:br>
              <a:rPr i="1" lang="ru-RU"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i="1" lang="ru-RU"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перед нами геометрическое задание.</a:t>
            </a:r>
            <a:br>
              <a:rPr i="1" lang="ru-RU"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endParaRPr i="1" sz="4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4400"/>
              <a:buNone/>
            </a:pPr>
            <a:r>
              <a:rPr i="1" lang="ru-RU"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такое тут у нас?</a:t>
            </a:r>
            <a:br>
              <a:rPr i="1" lang="ru-RU"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i="1" lang="ru-RU"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Разберемся мы сейчас.</a:t>
            </a:r>
            <a:br>
              <a:rPr lang="ru-RU" sz="4400"/>
            </a:b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ru-RU" sz="40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Геометрическое задание</a:t>
            </a:r>
            <a:endParaRPr b="1" sz="400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Исш\Desktop\imgpreview.jpg" id="192" name="Google Shape;19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76400"/>
            <a:ext cx="1828800" cy="1722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Исш\Desktop\1-krug.jpg" id="193" name="Google Shape;19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1600200"/>
            <a:ext cx="225777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Исш\Desktop\isosceles_triangle.jpg" id="194" name="Google Shape;19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200" y="1295400"/>
            <a:ext cx="3017480" cy="2321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Исш\Desktop\imgpreview.jpg" id="195" name="Google Shape;19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657600"/>
            <a:ext cx="2667000" cy="266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18"/>
          <p:cNvGrpSpPr/>
          <p:nvPr/>
        </p:nvGrpSpPr>
        <p:grpSpPr>
          <a:xfrm>
            <a:off x="3200400" y="4191000"/>
            <a:ext cx="2133600" cy="1219200"/>
            <a:chOff x="3276600" y="4191000"/>
            <a:chExt cx="2133600" cy="1219200"/>
          </a:xfrm>
        </p:grpSpPr>
        <p:cxnSp>
          <p:nvCxnSpPr>
            <p:cNvPr id="197" name="Google Shape;197;p18"/>
            <p:cNvCxnSpPr/>
            <p:nvPr/>
          </p:nvCxnSpPr>
          <p:spPr>
            <a:xfrm flipH="1" rot="10800000">
              <a:off x="3352800" y="4267200"/>
              <a:ext cx="1981200" cy="10668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98" name="Google Shape;198;p18"/>
            <p:cNvSpPr/>
            <p:nvPr/>
          </p:nvSpPr>
          <p:spPr>
            <a:xfrm>
              <a:off x="5257800" y="4191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3276600" y="5257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18"/>
          <p:cNvSpPr/>
          <p:nvPr/>
        </p:nvSpPr>
        <p:spPr>
          <a:xfrm rot="844983">
            <a:off x="5858890" y="4279296"/>
            <a:ext cx="2793380" cy="1527717"/>
          </a:xfrm>
          <a:custGeom>
            <a:rect b="b" l="l" r="r" t="t"/>
            <a:pathLst>
              <a:path extrusionOk="0" h="973873" w="1906858">
                <a:moveTo>
                  <a:pt x="0" y="628185"/>
                </a:moveTo>
                <a:cubicBezTo>
                  <a:pt x="152400" y="314092"/>
                  <a:pt x="304800" y="0"/>
                  <a:pt x="434897" y="48322"/>
                </a:cubicBezTo>
                <a:cubicBezTo>
                  <a:pt x="564995" y="96644"/>
                  <a:pt x="591014" y="892098"/>
                  <a:pt x="780585" y="918117"/>
                </a:cubicBezTo>
                <a:cubicBezTo>
                  <a:pt x="970156" y="944137"/>
                  <a:pt x="1393902" y="206297"/>
                  <a:pt x="1572321" y="204439"/>
                </a:cubicBezTo>
                <a:cubicBezTo>
                  <a:pt x="1750740" y="202581"/>
                  <a:pt x="1851102" y="906966"/>
                  <a:pt x="1851102" y="906966"/>
                </a:cubicBezTo>
                <a:lnTo>
                  <a:pt x="1851102" y="906966"/>
                </a:lnTo>
                <a:lnTo>
                  <a:pt x="1906858" y="973873"/>
                </a:ln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 Перед вами на слайде геометрические фигуры, какие из них вы узнали?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Возьмите линейку, начертите прямую линию, ограниченную с двух сторон, равную 1 дм и 2 см?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- 1 дм и 2 см – это сколько см?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2715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>
            <p:ph type="title"/>
          </p:nvPr>
        </p:nvSpPr>
        <p:spPr>
          <a:xfrm>
            <a:off x="457200" y="290325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ru-RU" sz="4000">
                <a:latin typeface="Montserrat"/>
                <a:ea typeface="Montserrat"/>
                <a:cs typeface="Montserrat"/>
                <a:sym typeface="Montserrat"/>
              </a:rPr>
              <a:t>Цели  урока: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74332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AutoNum type="arabicPeriod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Развитие математического мышления учащихся, закрепить изученный материал; выявить уровень полученных знаний и умений. 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332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AutoNum type="arabicPeriod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Совершенствовать вычислительные навыки, развивать умение работать самостоятельно.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332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AutoNum type="arabicPeriod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Воспитывать познавательный интерес 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 предмету, коммуникативную культуру, учить взаимодействию. 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/>
          <p:nvPr>
            <p:ph type="title"/>
          </p:nvPr>
        </p:nvSpPr>
        <p:spPr>
          <a:xfrm>
            <a:off x="457200" y="579478"/>
            <a:ext cx="82296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ru-RU" sz="4000">
                <a:latin typeface="Montserrat"/>
                <a:ea typeface="Montserrat"/>
                <a:cs typeface="Montserrat"/>
                <a:sym typeface="Montserrat"/>
              </a:rPr>
              <a:t> Итог урока.  Рефлексия.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lang="ru-RU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800">
                <a:latin typeface="Montserrat"/>
                <a:ea typeface="Montserrat"/>
                <a:cs typeface="Montserrat"/>
                <a:sym typeface="Montserrat"/>
              </a:rPr>
              <a:t>                            				</a:t>
            </a:r>
            <a:r>
              <a:rPr lang="ru-RU" sz="2100">
                <a:latin typeface="Montserrat"/>
                <a:ea typeface="Montserrat"/>
                <a:cs typeface="Montserrat"/>
                <a:sym typeface="Montserrat"/>
              </a:rPr>
              <a:t>Скоро прозвенит звонок,</a:t>
            </a:r>
            <a:br>
              <a:rPr lang="ru-RU" sz="21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100">
                <a:latin typeface="Montserrat"/>
                <a:ea typeface="Montserrat"/>
                <a:cs typeface="Montserrat"/>
                <a:sym typeface="Montserrat"/>
              </a:rPr>
              <a:t>                                 			 	Надо подвести итог.</a:t>
            </a:r>
            <a:br>
              <a:rPr lang="ru-RU" sz="21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100">
                <a:latin typeface="Montserrat"/>
                <a:ea typeface="Montserrat"/>
                <a:cs typeface="Montserrat"/>
                <a:sym typeface="Montserrat"/>
              </a:rPr>
              <a:t>                                  				Наше солнышко смеется,</a:t>
            </a:r>
            <a:br>
              <a:rPr lang="ru-RU" sz="21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100">
                <a:latin typeface="Montserrat"/>
                <a:ea typeface="Montserrat"/>
                <a:cs typeface="Montserrat"/>
                <a:sym typeface="Montserrat"/>
              </a:rPr>
              <a:t>                                 				А у вас как сердце бьется</a:t>
            </a:r>
            <a:br>
              <a:rPr lang="ru-RU" sz="2100"/>
            </a:br>
            <a:endParaRPr sz="2100"/>
          </a:p>
        </p:txBody>
      </p:sp>
      <p:sp>
        <p:nvSpPr>
          <p:cNvPr id="211" name="Google Shape;211;p20"/>
          <p:cNvSpPr txBox="1"/>
          <p:nvPr>
            <p:ph idx="1" type="body"/>
          </p:nvPr>
        </p:nvSpPr>
        <p:spPr>
          <a:xfrm>
            <a:off x="457200" y="2589397"/>
            <a:ext cx="8229600" cy="3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                      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Прозвенел звонок с урока,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Вот домой уже пора.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Что узнали на уроке,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 запомните друзья.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>
            <a:off x="3419872" y="1412776"/>
            <a:ext cx="57241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Исш\Desktop\473842085.gif" id="217" name="Google Shape;2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68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/>
          <p:nvPr/>
        </p:nvSpPr>
        <p:spPr>
          <a:xfrm>
            <a:off x="609600" y="4953000"/>
            <a:ext cx="83369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100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внимание!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type="title"/>
          </p:nvPr>
        </p:nvSpPr>
        <p:spPr>
          <a:xfrm>
            <a:off x="457200" y="274650"/>
            <a:ext cx="8229600" cy="3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ru-RU" sz="4000">
                <a:latin typeface="Montserrat SemiBold"/>
                <a:ea typeface="Montserrat SemiBold"/>
                <a:cs typeface="Montserrat SemiBold"/>
                <a:sym typeface="Montserrat SemiBold"/>
              </a:rPr>
              <a:t>Я приглашаю вас 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ru-RU" sz="4000">
                <a:latin typeface="Montserrat SemiBold"/>
                <a:ea typeface="Montserrat SemiBold"/>
                <a:cs typeface="Montserrat SemiBold"/>
                <a:sym typeface="Montserrat SemiBold"/>
              </a:rPr>
              <a:t>в морское путешествие. 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ru-RU" sz="4000">
                <a:latin typeface="Montserrat SemiBold"/>
                <a:ea typeface="Montserrat SemiBold"/>
                <a:cs typeface="Montserrat SemiBold"/>
                <a:sym typeface="Montserrat SemiBold"/>
              </a:rPr>
              <a:t>Для того, чтобы вы почувствовали себя настоящими моряками</a:t>
            </a:r>
            <a:r>
              <a:rPr lang="ru-RU" sz="4000"/>
              <a:t>..</a:t>
            </a:r>
            <a:endParaRPr sz="4000"/>
          </a:p>
        </p:txBody>
      </p:sp>
      <p:sp>
        <p:nvSpPr>
          <p:cNvPr id="88" name="Google Shape;88;p3"/>
          <p:cNvSpPr txBox="1"/>
          <p:nvPr>
            <p:ph idx="1" type="body"/>
          </p:nvPr>
        </p:nvSpPr>
        <p:spPr>
          <a:xfrm>
            <a:off x="457200" y="4415449"/>
            <a:ext cx="8229600" cy="2105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поплывём на удивительный остров, хозяйка которого </a:t>
            </a:r>
            <a: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наука МАТЕМАТИКА. Потому, что только она может оценить наши знания, чему мы научились на ее уроках.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Математику называют царицей наук, и нет такой профессии, где бы ни применялись знания математики.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"/>
          <p:cNvPicPr preferRelativeResize="0"/>
          <p:nvPr/>
        </p:nvPicPr>
        <p:blipFill rotWithShape="1">
          <a:blip r:embed="rId3">
            <a:alphaModFix/>
          </a:blip>
          <a:srcRect b="0" l="14562" r="6123" t="0"/>
          <a:stretch/>
        </p:blipFill>
        <p:spPr>
          <a:xfrm>
            <a:off x="0" y="0"/>
            <a:ext cx="91440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p.vk.me/c624329/v624329096/13c7c/4j9q3rTEuyk.jpg"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8600"/>
            <a:ext cx="8229600" cy="632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type="title"/>
          </p:nvPr>
        </p:nvSpPr>
        <p:spPr>
          <a:xfrm>
            <a:off x="468313" y="620713"/>
            <a:ext cx="8280400" cy="1071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00000"/>
              </a:buClr>
              <a:buSzPts val="4400"/>
              <a:buFont typeface="Calibri"/>
              <a:buNone/>
            </a:pPr>
            <a:r>
              <a:rPr lang="ru-RU">
                <a:latin typeface="Montserrat ExtraBold"/>
                <a:ea typeface="Montserrat ExtraBold"/>
                <a:cs typeface="Montserrat ExtraBold"/>
                <a:sym typeface="Montserrat ExtraBold"/>
              </a:rPr>
              <a:t>Первое задание. </a:t>
            </a:r>
            <a:br>
              <a:rPr lang="ru-RU"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-RU">
                <a:latin typeface="Montserrat ExtraBold"/>
                <a:ea typeface="Montserrat ExtraBold"/>
                <a:cs typeface="Montserrat ExtraBold"/>
                <a:sym typeface="Montserrat ExtraBold"/>
              </a:rPr>
              <a:t>Игра «Кто быстрее?»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1509000" y="2936225"/>
            <a:ext cx="4593826" cy="7710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aveat"/>
              </a:rPr>
              <a:t>7-5+1-2+4+2=</a:t>
            </a:r>
          </a:p>
        </p:txBody>
      </p:sp>
      <p:sp>
        <p:nvSpPr>
          <p:cNvPr id="105" name="Google Shape;105;p6"/>
          <p:cNvSpPr/>
          <p:nvPr/>
        </p:nvSpPr>
        <p:spPr>
          <a:xfrm>
            <a:off x="6215250" y="2600287"/>
            <a:ext cx="577881" cy="14429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aveat"/>
              </a:rPr>
              <a:t> 7</a:t>
            </a:r>
          </a:p>
        </p:txBody>
      </p:sp>
      <p:sp>
        <p:nvSpPr>
          <p:cNvPr id="106" name="Google Shape;106;p6"/>
          <p:cNvSpPr/>
          <p:nvPr/>
        </p:nvSpPr>
        <p:spPr>
          <a:xfrm>
            <a:off x="1509000" y="4612625"/>
            <a:ext cx="4632173" cy="7546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aveat"/>
              </a:rPr>
              <a:t>3-2+4+2-3+4=</a:t>
            </a:r>
          </a:p>
        </p:txBody>
      </p:sp>
      <p:sp>
        <p:nvSpPr>
          <p:cNvPr id="107" name="Google Shape;107;p6"/>
          <p:cNvSpPr/>
          <p:nvPr/>
        </p:nvSpPr>
        <p:spPr>
          <a:xfrm>
            <a:off x="6215258" y="4612625"/>
            <a:ext cx="785725" cy="931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aveat"/>
              </a:rPr>
              <a:t>8</a:t>
            </a:r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otvet.imgsmail.ru/download/259103fd833c050472250453715b0a26_i-6618.jpg" id="112" name="Google Shape;1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3911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1.liveinternet.ru/images/attach/c/4/122/942/122942901_052915_0929_Ringnes1.jpg" id="113" name="Google Shape;113;p7"/>
          <p:cNvPicPr preferRelativeResize="0"/>
          <p:nvPr/>
        </p:nvPicPr>
        <p:blipFill rotWithShape="1">
          <a:blip r:embed="rId4">
            <a:alphaModFix/>
          </a:blip>
          <a:srcRect b="0" l="410" r="0" t="28000"/>
          <a:stretch/>
        </p:blipFill>
        <p:spPr>
          <a:xfrm>
            <a:off x="6096000" y="5562600"/>
            <a:ext cx="2667000" cy="132584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-"/>
            </a:pPr>
            <a:r>
              <a:rPr lang="ru-RU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Ой, ребята, какая-то бутылка? А как она могла попасть сюда?</a:t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-"/>
            </a:pPr>
            <a:r>
              <a:rPr lang="ru-RU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Обычно в бутылке отправляли послание. </a:t>
            </a:r>
            <a:br>
              <a:rPr lang="ru-RU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Посмотрим, что же в нашей.</a:t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Medium"/>
              <a:buChar char="-"/>
            </a:pPr>
            <a:r>
              <a:rPr lang="ru-RU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Ребята, а там карта. По ней мы определим, куда плыть дальше, если справимся с заданиями.</a:t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otvet.imgsmail.ru/download/259103fd833c050472250453715b0a26_i-6618.jpg" id="125" name="Google Shape;1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3911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Оксана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