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78" r:id="rId3"/>
    <p:sldId id="257" r:id="rId4"/>
    <p:sldId id="258" r:id="rId5"/>
    <p:sldId id="277" r:id="rId6"/>
    <p:sldId id="259" r:id="rId7"/>
    <p:sldId id="261" r:id="rId8"/>
    <p:sldId id="260" r:id="rId9"/>
    <p:sldId id="262" r:id="rId10"/>
    <p:sldId id="263" r:id="rId11"/>
    <p:sldId id="264" r:id="rId12"/>
    <p:sldId id="265" r:id="rId13"/>
    <p:sldId id="266" r:id="rId14"/>
    <p:sldId id="268" r:id="rId15"/>
    <p:sldId id="267" r:id="rId16"/>
    <p:sldId id="275" r:id="rId17"/>
    <p:sldId id="269" r:id="rId18"/>
    <p:sldId id="270" r:id="rId19"/>
    <p:sldId id="271" r:id="rId20"/>
    <p:sldId id="272" r:id="rId21"/>
    <p:sldId id="273" r:id="rId22"/>
    <p:sldId id="274" r:id="rId23"/>
    <p:sldId id="279" r:id="rId24"/>
    <p:sldId id="276"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3" d="100"/>
          <a:sy n="73" d="100"/>
        </p:scale>
        <p:origin x="594"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697335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622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74233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0135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24800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06136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0546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16463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95803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1721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5/23/2020</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6237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5/23/2020</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336085297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5" r:id="rId6"/>
    <p:sldLayoutId id="2147483701" r:id="rId7"/>
    <p:sldLayoutId id="2147483702" r:id="rId8"/>
    <p:sldLayoutId id="2147483703" r:id="rId9"/>
    <p:sldLayoutId id="2147483704" r:id="rId10"/>
    <p:sldLayoutId id="2147483706"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jp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34.gif"/><Relationship Id="rId7"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10.xml"/><Relationship Id="rId5" Type="http://schemas.openxmlformats.org/officeDocument/2006/relationships/image" Target="../media/image36.jpg"/><Relationship Id="rId4" Type="http://schemas.openxmlformats.org/officeDocument/2006/relationships/image" Target="../media/image35.gif"/><Relationship Id="rId9" Type="http://schemas.openxmlformats.org/officeDocument/2006/relationships/image" Target="../media/image9.gif"/></Relationships>
</file>

<file path=ppt/slides/_rels/slide1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2.jp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38.jpg"/></Relationships>
</file>

<file path=ppt/slides/_rels/slide13.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39.jpg"/><Relationship Id="rId7" Type="http://schemas.openxmlformats.org/officeDocument/2006/relationships/slide" Target="slide6.xml"/><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slide" Target="slide12.xml"/><Relationship Id="rId4" Type="http://schemas.openxmlformats.org/officeDocument/2006/relationships/image" Target="../media/image40.jpg"/><Relationship Id="rId9" Type="http://schemas.openxmlformats.org/officeDocument/2006/relationships/image" Target="../media/image41.gif"/></Relationships>
</file>

<file path=ppt/slides/_rels/slide14.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44.jpg"/><Relationship Id="rId4" Type="http://schemas.openxmlformats.org/officeDocument/2006/relationships/image" Target="../media/image43.jpg"/></Relationships>
</file>

<file path=ppt/slides/_rels/slide1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9.gif"/><Relationship Id="rId5" Type="http://schemas.openxmlformats.org/officeDocument/2006/relationships/slide" Target="slide6.xml"/><Relationship Id="rId4" Type="http://schemas.openxmlformats.org/officeDocument/2006/relationships/image" Target="../media/image46.jpg"/></Relationships>
</file>

<file path=ppt/slides/_rels/slide1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9.gif"/><Relationship Id="rId5" Type="http://schemas.openxmlformats.org/officeDocument/2006/relationships/slide" Target="slide6.xml"/><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49.jpeg"/><Relationship Id="rId4" Type="http://schemas.openxmlformats.org/officeDocument/2006/relationships/image" Target="../media/image48.jpg"/></Relationships>
</file>

<file path=ppt/slides/_rels/slide18.xml.rels><?xml version="1.0" encoding="UTF-8" standalone="yes"?>
<Relationships xmlns="http://schemas.openxmlformats.org/package/2006/relationships"><Relationship Id="rId3" Type="http://schemas.openxmlformats.org/officeDocument/2006/relationships/image" Target="../media/image50.jpg"/><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52.jpeg"/><Relationship Id="rId4" Type="http://schemas.openxmlformats.org/officeDocument/2006/relationships/image" Target="../media/image51.jp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9.gif"/><Relationship Id="rId5" Type="http://schemas.openxmlformats.org/officeDocument/2006/relationships/slide" Target="slide6.xml"/><Relationship Id="rId4" Type="http://schemas.openxmlformats.org/officeDocument/2006/relationships/image" Target="../media/image5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56.jpg"/><Relationship Id="rId4" Type="http://schemas.openxmlformats.org/officeDocument/2006/relationships/image" Target="../media/image55.jpeg"/></Relationships>
</file>

<file path=ppt/slides/_rels/slide21.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24.jpg"/><Relationship Id="rId4" Type="http://schemas.openxmlformats.org/officeDocument/2006/relationships/image" Target="../media/image58.jpg"/></Relationships>
</file>

<file path=ppt/slides/_rels/slide22.xml.rels><?xml version="1.0" encoding="UTF-8" standalone="yes"?>
<Relationships xmlns="http://schemas.openxmlformats.org/package/2006/relationships"><Relationship Id="rId3" Type="http://schemas.openxmlformats.org/officeDocument/2006/relationships/image" Target="../media/image59.jpg"/><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26.JPG"/><Relationship Id="rId4" Type="http://schemas.openxmlformats.org/officeDocument/2006/relationships/image" Target="../media/image60.jpg"/></Relationships>
</file>

<file path=ppt/slides/_rels/slide23.xml.rels><?xml version="1.0" encoding="UTF-8" standalone="yes"?>
<Relationships xmlns="http://schemas.openxmlformats.org/package/2006/relationships"><Relationship Id="rId3" Type="http://schemas.openxmlformats.org/officeDocument/2006/relationships/hyperlink" Target="https://www.recipetineats.com/apple-crumble/" TargetMode="External"/><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17.jpg"/><Relationship Id="rId4" Type="http://schemas.openxmlformats.org/officeDocument/2006/relationships/image" Target="../media/image37.jpg"/></Relationships>
</file>

<file path=ppt/slides/_rels/slide24.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hyperlink" Target="https://www.expatica.com/" TargetMode="External"/><Relationship Id="rId7" Type="http://schemas.openxmlformats.org/officeDocument/2006/relationships/image" Target="../media/image62.jp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61.jpg"/><Relationship Id="rId5" Type="http://schemas.openxmlformats.org/officeDocument/2006/relationships/hyperlink" Target="https://kidspicturedictionary.com/" TargetMode="External"/><Relationship Id="rId4" Type="http://schemas.openxmlformats.org/officeDocument/2006/relationships/hyperlink" Target="https://en.wikipedia.org/" TargetMode="External"/><Relationship Id="rId9" Type="http://schemas.openxmlformats.org/officeDocument/2006/relationships/image" Target="../media/image9.gif"/></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7.gif"/></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8.jpg"/><Relationship Id="rId7" Type="http://schemas.openxmlformats.org/officeDocument/2006/relationships/image" Target="../media/image10.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9.gif"/><Relationship Id="rId5" Type="http://schemas.openxmlformats.org/officeDocument/2006/relationships/slide" Target="slide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g"/><Relationship Id="rId1" Type="http://schemas.openxmlformats.org/officeDocument/2006/relationships/slideLayout" Target="../slideLayouts/slideLayout4.xml"/><Relationship Id="rId5" Type="http://schemas.openxmlformats.org/officeDocument/2006/relationships/slide" Target="slide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7.jpg"/><Relationship Id="rId13" Type="http://schemas.openxmlformats.org/officeDocument/2006/relationships/slide" Target="slide16.xml"/><Relationship Id="rId18" Type="http://schemas.openxmlformats.org/officeDocument/2006/relationships/image" Target="../media/image22.jpg"/><Relationship Id="rId26" Type="http://schemas.openxmlformats.org/officeDocument/2006/relationships/image" Target="../media/image26.JPG"/><Relationship Id="rId3" Type="http://schemas.openxmlformats.org/officeDocument/2006/relationships/slide" Target="slide7.xml"/><Relationship Id="rId21" Type="http://schemas.openxmlformats.org/officeDocument/2006/relationships/slide" Target="slide21.xml"/><Relationship Id="rId7" Type="http://schemas.openxmlformats.org/officeDocument/2006/relationships/slide" Target="slide12.xml"/><Relationship Id="rId12" Type="http://schemas.openxmlformats.org/officeDocument/2006/relationships/image" Target="../media/image19.jpg"/><Relationship Id="rId17" Type="http://schemas.openxmlformats.org/officeDocument/2006/relationships/slide" Target="slide17.xml"/><Relationship Id="rId25" Type="http://schemas.openxmlformats.org/officeDocument/2006/relationships/slide" Target="slide22.xml"/><Relationship Id="rId2" Type="http://schemas.openxmlformats.org/officeDocument/2006/relationships/image" Target="../media/image14.jpeg"/><Relationship Id="rId16" Type="http://schemas.openxmlformats.org/officeDocument/2006/relationships/image" Target="../media/image21.jpg"/><Relationship Id="rId20" Type="http://schemas.openxmlformats.org/officeDocument/2006/relationships/image" Target="../media/image23.jpg"/><Relationship Id="rId29" Type="http://schemas.openxmlformats.org/officeDocument/2006/relationships/slide" Target="slide24.xml"/><Relationship Id="rId1" Type="http://schemas.openxmlformats.org/officeDocument/2006/relationships/slideLayout" Target="../slideLayouts/slideLayout7.xml"/><Relationship Id="rId6" Type="http://schemas.openxmlformats.org/officeDocument/2006/relationships/image" Target="../media/image16.jpg"/><Relationship Id="rId11" Type="http://schemas.openxmlformats.org/officeDocument/2006/relationships/slide" Target="slide15.xml"/><Relationship Id="rId24" Type="http://schemas.openxmlformats.org/officeDocument/2006/relationships/image" Target="../media/image25.jpg"/><Relationship Id="rId32" Type="http://schemas.openxmlformats.org/officeDocument/2006/relationships/image" Target="../media/image11.jpg"/><Relationship Id="rId5" Type="http://schemas.openxmlformats.org/officeDocument/2006/relationships/slide" Target="slide10.xml"/><Relationship Id="rId15" Type="http://schemas.openxmlformats.org/officeDocument/2006/relationships/slide" Target="slide19.xml"/><Relationship Id="rId23" Type="http://schemas.openxmlformats.org/officeDocument/2006/relationships/slide" Target="slide20.xml"/><Relationship Id="rId28" Type="http://schemas.openxmlformats.org/officeDocument/2006/relationships/image" Target="../media/image5.png"/><Relationship Id="rId10" Type="http://schemas.openxmlformats.org/officeDocument/2006/relationships/image" Target="../media/image18.jpg"/><Relationship Id="rId19" Type="http://schemas.openxmlformats.org/officeDocument/2006/relationships/slide" Target="slide18.xml"/><Relationship Id="rId31" Type="http://schemas.openxmlformats.org/officeDocument/2006/relationships/slide" Target="slide23.xml"/><Relationship Id="rId4" Type="http://schemas.openxmlformats.org/officeDocument/2006/relationships/image" Target="../media/image15.jpg"/><Relationship Id="rId9" Type="http://schemas.openxmlformats.org/officeDocument/2006/relationships/slide" Target="slide14.xml"/><Relationship Id="rId14" Type="http://schemas.openxmlformats.org/officeDocument/2006/relationships/image" Target="../media/image20.jpg"/><Relationship Id="rId22" Type="http://schemas.openxmlformats.org/officeDocument/2006/relationships/image" Target="../media/image24.jpg"/><Relationship Id="rId27" Type="http://schemas.openxmlformats.org/officeDocument/2006/relationships/slide" Target="slide5.xml"/><Relationship Id="rId30" Type="http://schemas.openxmlformats.org/officeDocument/2006/relationships/image" Target="../media/image10.gif"/></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28.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slide" Target="slide7.xml"/><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30.jpg"/><Relationship Id="rId4" Type="http://schemas.openxmlformats.org/officeDocument/2006/relationships/image" Target="../media/image29.jp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9.gif"/><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slide" Target="slide6.xml"/><Relationship Id="rId5" Type="http://schemas.openxmlformats.org/officeDocument/2006/relationships/image" Target="../media/image5.png"/><Relationship Id="rId4"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8" name="Rectangle 17">
            <a:extLst>
              <a:ext uri="{FF2B5EF4-FFF2-40B4-BE49-F238E27FC236}">
                <a16:creationId xmlns:a16="http://schemas.microsoft.com/office/drawing/2014/main" id="{D2306AB6-9D65-4F8E-9FD7-C3F3A3DE3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внешний, вода, здание, город&#10;&#10;Автоматически созданное описание">
            <a:extLst>
              <a:ext uri="{FF2B5EF4-FFF2-40B4-BE49-F238E27FC236}">
                <a16:creationId xmlns:a16="http://schemas.microsoft.com/office/drawing/2014/main" id="{85D2ED33-23BE-4BAA-85E5-879EA5B5C04F}"/>
              </a:ext>
            </a:extLst>
          </p:cNvPr>
          <p:cNvPicPr>
            <a:picLocks noChangeAspect="1"/>
          </p:cNvPicPr>
          <p:nvPr/>
        </p:nvPicPr>
        <p:blipFill rotWithShape="1">
          <a:blip r:embed="rId2">
            <a:extLst>
              <a:ext uri="{28A0092B-C50C-407E-A947-70E740481C1C}">
                <a14:useLocalDpi xmlns:a14="http://schemas.microsoft.com/office/drawing/2010/main" val="0"/>
              </a:ext>
            </a:extLst>
          </a:blip>
          <a:srcRect t="24749"/>
          <a:stretch/>
        </p:blipFill>
        <p:spPr>
          <a:xfrm>
            <a:off x="20" y="10"/>
            <a:ext cx="12191980" cy="6857990"/>
          </a:xfrm>
          <a:prstGeom prst="rect">
            <a:avLst/>
          </a:prstGeom>
        </p:spPr>
      </p:pic>
      <p:sp>
        <p:nvSpPr>
          <p:cNvPr id="20" name="Freeform: Shape 19">
            <a:extLst>
              <a:ext uri="{FF2B5EF4-FFF2-40B4-BE49-F238E27FC236}">
                <a16:creationId xmlns:a16="http://schemas.microsoft.com/office/drawing/2014/main" id="{284C940E-7A1D-418E-A9E8-C9852CA8E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1255" y="2996261"/>
            <a:ext cx="6310745" cy="3861739"/>
          </a:xfrm>
          <a:custGeom>
            <a:avLst/>
            <a:gdLst>
              <a:gd name="connsiteX0" fmla="*/ 5172027 w 6310745"/>
              <a:gd name="connsiteY0" fmla="*/ 351902 h 3861739"/>
              <a:gd name="connsiteX1" fmla="*/ 5173047 w 6310745"/>
              <a:gd name="connsiteY1" fmla="*/ 352987 h 3861739"/>
              <a:gd name="connsiteX2" fmla="*/ 5177471 w 6310745"/>
              <a:gd name="connsiteY2" fmla="*/ 352581 h 3861739"/>
              <a:gd name="connsiteX3" fmla="*/ 2969865 w 6310745"/>
              <a:gd name="connsiteY3" fmla="*/ 91462 h 3861739"/>
              <a:gd name="connsiteX4" fmla="*/ 2918830 w 6310745"/>
              <a:gd name="connsiteY4" fmla="*/ 95401 h 3861739"/>
              <a:gd name="connsiteX5" fmla="*/ 1957331 w 6310745"/>
              <a:gd name="connsiteY5" fmla="*/ 323658 h 3861739"/>
              <a:gd name="connsiteX6" fmla="*/ 413011 w 6310745"/>
              <a:gd name="connsiteY6" fmla="*/ 1429370 h 3861739"/>
              <a:gd name="connsiteX7" fmla="*/ 88087 w 6310745"/>
              <a:gd name="connsiteY7" fmla="*/ 2204577 h 3861739"/>
              <a:gd name="connsiteX8" fmla="*/ 109862 w 6310745"/>
              <a:gd name="connsiteY8" fmla="*/ 2159496 h 3861739"/>
              <a:gd name="connsiteX9" fmla="*/ 566286 w 6310745"/>
              <a:gd name="connsiteY9" fmla="*/ 1369352 h 3861739"/>
              <a:gd name="connsiteX10" fmla="*/ 1648059 w 6310745"/>
              <a:gd name="connsiteY10" fmla="*/ 484837 h 3861739"/>
              <a:gd name="connsiteX11" fmla="*/ 2969865 w 6310745"/>
              <a:gd name="connsiteY11" fmla="*/ 91462 h 3861739"/>
              <a:gd name="connsiteX12" fmla="*/ 3495357 w 6310745"/>
              <a:gd name="connsiteY12" fmla="*/ 893 h 3861739"/>
              <a:gd name="connsiteX13" fmla="*/ 3941913 w 6310745"/>
              <a:gd name="connsiteY13" fmla="*/ 37963 h 3861739"/>
              <a:gd name="connsiteX14" fmla="*/ 5299614 w 6310745"/>
              <a:gd name="connsiteY14" fmla="*/ 324201 h 3861739"/>
              <a:gd name="connsiteX15" fmla="*/ 6213700 w 6310745"/>
              <a:gd name="connsiteY15" fmla="*/ 666307 h 3861739"/>
              <a:gd name="connsiteX16" fmla="*/ 6310745 w 6310745"/>
              <a:gd name="connsiteY16" fmla="*/ 718092 h 3861739"/>
              <a:gd name="connsiteX17" fmla="*/ 6310745 w 6310745"/>
              <a:gd name="connsiteY17" fmla="*/ 786964 h 3861739"/>
              <a:gd name="connsiteX18" fmla="*/ 6223734 w 6310745"/>
              <a:gd name="connsiteY18" fmla="*/ 739515 h 3861739"/>
              <a:gd name="connsiteX19" fmla="*/ 5436559 w 6310745"/>
              <a:gd name="connsiteY19" fmla="*/ 427942 h 3861739"/>
              <a:gd name="connsiteX20" fmla="*/ 5314925 w 6310745"/>
              <a:gd name="connsiteY20" fmla="*/ 390465 h 3861739"/>
              <a:gd name="connsiteX21" fmla="*/ 5198564 w 6310745"/>
              <a:gd name="connsiteY21" fmla="*/ 357468 h 3861739"/>
              <a:gd name="connsiteX22" fmla="*/ 5826636 w 6310745"/>
              <a:gd name="connsiteY22" fmla="*/ 619266 h 3861739"/>
              <a:gd name="connsiteX23" fmla="*/ 6125359 w 6310745"/>
              <a:gd name="connsiteY23" fmla="*/ 778370 h 3861739"/>
              <a:gd name="connsiteX24" fmla="*/ 6310745 w 6310745"/>
              <a:gd name="connsiteY24" fmla="*/ 896973 h 3861739"/>
              <a:gd name="connsiteX25" fmla="*/ 6310745 w 6310745"/>
              <a:gd name="connsiteY25" fmla="*/ 3861739 h 3861739"/>
              <a:gd name="connsiteX26" fmla="*/ 974639 w 6310745"/>
              <a:gd name="connsiteY26" fmla="*/ 3861739 h 3861739"/>
              <a:gd name="connsiteX27" fmla="*/ 719986 w 6310745"/>
              <a:gd name="connsiteY27" fmla="*/ 3659957 h 3861739"/>
              <a:gd name="connsiteX28" fmla="*/ 299202 w 6310745"/>
              <a:gd name="connsiteY28" fmla="*/ 3177626 h 3861739"/>
              <a:gd name="connsiteX29" fmla="*/ 52873 w 6310745"/>
              <a:gd name="connsiteY29" fmla="*/ 2564820 h 3861739"/>
              <a:gd name="connsiteX30" fmla="*/ 21743 w 6310745"/>
              <a:gd name="connsiteY30" fmla="*/ 2457276 h 3861739"/>
              <a:gd name="connsiteX31" fmla="*/ 15788 w 6310745"/>
              <a:gd name="connsiteY31" fmla="*/ 2193035 h 3861739"/>
              <a:gd name="connsiteX32" fmla="*/ 1087523 w 6310745"/>
              <a:gd name="connsiteY32" fmla="*/ 695306 h 3861739"/>
              <a:gd name="connsiteX33" fmla="*/ 2765215 w 6310745"/>
              <a:gd name="connsiteY33" fmla="*/ 56158 h 3861739"/>
              <a:gd name="connsiteX34" fmla="*/ 3120078 w 6310745"/>
              <a:gd name="connsiteY34" fmla="*/ 15422 h 3861739"/>
              <a:gd name="connsiteX35" fmla="*/ 3495357 w 6310745"/>
              <a:gd name="connsiteY35" fmla="*/ 893 h 386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10745" h="3861739">
                <a:moveTo>
                  <a:pt x="5172027" y="351902"/>
                </a:moveTo>
                <a:cubicBezTo>
                  <a:pt x="5172027" y="351902"/>
                  <a:pt x="5172027" y="352852"/>
                  <a:pt x="5173047" y="352987"/>
                </a:cubicBezTo>
                <a:lnTo>
                  <a:pt x="5177471" y="352581"/>
                </a:lnTo>
                <a:close/>
                <a:moveTo>
                  <a:pt x="2969865" y="91462"/>
                </a:moveTo>
                <a:cubicBezTo>
                  <a:pt x="2952701" y="89711"/>
                  <a:pt x="2935264" y="91055"/>
                  <a:pt x="2918830" y="95401"/>
                </a:cubicBezTo>
                <a:cubicBezTo>
                  <a:pt x="2586081" y="133611"/>
                  <a:pt x="2262146" y="210506"/>
                  <a:pt x="1957331" y="323658"/>
                </a:cubicBezTo>
                <a:cubicBezTo>
                  <a:pt x="1300170" y="565494"/>
                  <a:pt x="773488" y="924243"/>
                  <a:pt x="413011" y="1429370"/>
                </a:cubicBezTo>
                <a:cubicBezTo>
                  <a:pt x="241125" y="1667934"/>
                  <a:pt x="130650" y="1931482"/>
                  <a:pt x="88087" y="2204577"/>
                </a:cubicBezTo>
                <a:cubicBezTo>
                  <a:pt x="96253" y="2189777"/>
                  <a:pt x="103398" y="2174704"/>
                  <a:pt x="109862" y="2159496"/>
                </a:cubicBezTo>
                <a:cubicBezTo>
                  <a:pt x="227584" y="1883441"/>
                  <a:pt x="374053" y="1617978"/>
                  <a:pt x="566286" y="1369352"/>
                </a:cubicBezTo>
                <a:cubicBezTo>
                  <a:pt x="843916" y="1009789"/>
                  <a:pt x="1197929" y="710108"/>
                  <a:pt x="1648059" y="484837"/>
                </a:cubicBezTo>
                <a:cubicBezTo>
                  <a:pt x="2053957" y="281700"/>
                  <a:pt x="2497621" y="159899"/>
                  <a:pt x="2969865" y="91462"/>
                </a:cubicBezTo>
                <a:close/>
                <a:moveTo>
                  <a:pt x="3495357" y="893"/>
                </a:moveTo>
                <a:cubicBezTo>
                  <a:pt x="3633661" y="-4539"/>
                  <a:pt x="3787957" y="15693"/>
                  <a:pt x="3941913" y="37963"/>
                </a:cubicBezTo>
                <a:cubicBezTo>
                  <a:pt x="4403949" y="104770"/>
                  <a:pt x="4858161" y="195339"/>
                  <a:pt x="5299614" y="324201"/>
                </a:cubicBezTo>
                <a:cubicBezTo>
                  <a:pt x="5617945" y="417079"/>
                  <a:pt x="5925559" y="526685"/>
                  <a:pt x="6213700" y="666307"/>
                </a:cubicBezTo>
                <a:lnTo>
                  <a:pt x="6310745" y="718092"/>
                </a:lnTo>
                <a:lnTo>
                  <a:pt x="6310745" y="786964"/>
                </a:lnTo>
                <a:lnTo>
                  <a:pt x="6223734" y="739515"/>
                </a:lnTo>
                <a:cubicBezTo>
                  <a:pt x="5975170" y="615379"/>
                  <a:pt x="5710361" y="515015"/>
                  <a:pt x="5436559" y="427942"/>
                </a:cubicBezTo>
                <a:cubicBezTo>
                  <a:pt x="5396292" y="415002"/>
                  <a:pt x="5355753" y="402509"/>
                  <a:pt x="5314925" y="390465"/>
                </a:cubicBezTo>
                <a:cubicBezTo>
                  <a:pt x="5276307" y="379059"/>
                  <a:pt x="5237351" y="368468"/>
                  <a:pt x="5198564" y="357468"/>
                </a:cubicBezTo>
                <a:cubicBezTo>
                  <a:pt x="5414393" y="434473"/>
                  <a:pt x="5624129" y="521907"/>
                  <a:pt x="5826636" y="619266"/>
                </a:cubicBezTo>
                <a:cubicBezTo>
                  <a:pt x="5929344" y="669507"/>
                  <a:pt x="6029097" y="722388"/>
                  <a:pt x="6125359" y="778370"/>
                </a:cubicBezTo>
                <a:lnTo>
                  <a:pt x="6310745" y="896973"/>
                </a:lnTo>
                <a:lnTo>
                  <a:pt x="6310745" y="3861739"/>
                </a:lnTo>
                <a:lnTo>
                  <a:pt x="974639" y="3861739"/>
                </a:lnTo>
                <a:lnTo>
                  <a:pt x="719986" y="3659957"/>
                </a:lnTo>
                <a:cubicBezTo>
                  <a:pt x="556844" y="3515259"/>
                  <a:pt x="415052" y="3355506"/>
                  <a:pt x="299202" y="3177626"/>
                </a:cubicBezTo>
                <a:cubicBezTo>
                  <a:pt x="173197" y="2986301"/>
                  <a:pt x="89840" y="2778941"/>
                  <a:pt x="52873" y="2564820"/>
                </a:cubicBezTo>
                <a:cubicBezTo>
                  <a:pt x="46170" y="2528361"/>
                  <a:pt x="35760" y="2492390"/>
                  <a:pt x="21743" y="2457276"/>
                </a:cubicBezTo>
                <a:cubicBezTo>
                  <a:pt x="-12282" y="2369287"/>
                  <a:pt x="-34" y="2280753"/>
                  <a:pt x="15788" y="2193035"/>
                </a:cubicBezTo>
                <a:cubicBezTo>
                  <a:pt x="125343" y="1581179"/>
                  <a:pt x="505554" y="1091397"/>
                  <a:pt x="1087523" y="695306"/>
                </a:cubicBezTo>
                <a:cubicBezTo>
                  <a:pt x="1574397" y="363308"/>
                  <a:pt x="2138335" y="155961"/>
                  <a:pt x="2765215" y="56158"/>
                </a:cubicBezTo>
                <a:cubicBezTo>
                  <a:pt x="2882595" y="37419"/>
                  <a:pt x="3000997" y="24655"/>
                  <a:pt x="3120078" y="15422"/>
                </a:cubicBezTo>
                <a:cubicBezTo>
                  <a:pt x="3239161" y="6188"/>
                  <a:pt x="3356711" y="2250"/>
                  <a:pt x="3495357" y="893"/>
                </a:cubicBezTo>
                <a:close/>
              </a:path>
            </a:pathLst>
          </a:custGeom>
          <a:solidFill>
            <a:srgbClr val="DDB067">
              <a:alpha val="91000"/>
            </a:srgbClr>
          </a:solidFill>
          <a:ln w="12700" cap="flat">
            <a:noFill/>
            <a:prstDash val="solid"/>
            <a:miter/>
          </a:ln>
        </p:spPr>
        <p:txBody>
          <a:bodyPr wrap="square" rtlCol="0" anchor="ctr">
            <a:noAutofit/>
          </a:bodyPr>
          <a:lstStyle/>
          <a:p>
            <a:endParaRPr lang="en-US"/>
          </a:p>
        </p:txBody>
      </p:sp>
      <p:sp>
        <p:nvSpPr>
          <p:cNvPr id="2" name="Заголовок 1">
            <a:extLst>
              <a:ext uri="{FF2B5EF4-FFF2-40B4-BE49-F238E27FC236}">
                <a16:creationId xmlns:a16="http://schemas.microsoft.com/office/drawing/2014/main" id="{99EAC3A8-D0EC-4BEB-89EA-0DE3DB4A498A}"/>
              </a:ext>
            </a:extLst>
          </p:cNvPr>
          <p:cNvSpPr>
            <a:spLocks noGrp="1"/>
          </p:cNvSpPr>
          <p:nvPr>
            <p:ph type="title"/>
          </p:nvPr>
        </p:nvSpPr>
        <p:spPr>
          <a:xfrm>
            <a:off x="7007433" y="4232021"/>
            <a:ext cx="4574851" cy="1390218"/>
          </a:xfrm>
        </p:spPr>
        <p:txBody>
          <a:bodyPr vert="horz" lIns="91440" tIns="45720" rIns="91440" bIns="45720" rtlCol="0" anchor="b">
            <a:normAutofit fontScale="90000"/>
          </a:bodyPr>
          <a:lstStyle/>
          <a:p>
            <a:pPr algn="ctr">
              <a:lnSpc>
                <a:spcPct val="90000"/>
              </a:lnSpc>
            </a:pPr>
            <a:br>
              <a:rPr lang="en-US" sz="4900" dirty="0">
                <a:solidFill>
                  <a:schemeClr val="bg1"/>
                </a:solidFill>
                <a:latin typeface="Algerian" panose="04020705040A02060702" pitchFamily="82" charset="0"/>
              </a:rPr>
            </a:br>
            <a:br>
              <a:rPr lang="en-US" sz="4900" dirty="0">
                <a:solidFill>
                  <a:schemeClr val="bg1"/>
                </a:solidFill>
                <a:latin typeface="Algerian" panose="04020705040A02060702" pitchFamily="82" charset="0"/>
              </a:rPr>
            </a:br>
            <a:r>
              <a:rPr lang="en-US" sz="4900" dirty="0">
                <a:solidFill>
                  <a:schemeClr val="bg1"/>
                </a:solidFill>
                <a:latin typeface="Algerian" panose="04020705040A02060702" pitchFamily="82" charset="0"/>
              </a:rPr>
              <a:t>Paddington's cookery book</a:t>
            </a:r>
            <a:br>
              <a:rPr lang="en-US" sz="3200" dirty="0">
                <a:solidFill>
                  <a:schemeClr val="bg1"/>
                </a:solidFill>
              </a:rPr>
            </a:br>
            <a:endParaRPr lang="en-US" sz="2900" dirty="0">
              <a:solidFill>
                <a:schemeClr val="bg1"/>
              </a:solidFill>
            </a:endParaRPr>
          </a:p>
        </p:txBody>
      </p:sp>
      <p:sp>
        <p:nvSpPr>
          <p:cNvPr id="11" name="Текст 10">
            <a:extLst>
              <a:ext uri="{FF2B5EF4-FFF2-40B4-BE49-F238E27FC236}">
                <a16:creationId xmlns:a16="http://schemas.microsoft.com/office/drawing/2014/main" id="{8CEC1809-5AA0-4592-93D6-9F532A00969F}"/>
              </a:ext>
            </a:extLst>
          </p:cNvPr>
          <p:cNvSpPr>
            <a:spLocks noGrp="1"/>
          </p:cNvSpPr>
          <p:nvPr>
            <p:ph type="body" idx="1"/>
          </p:nvPr>
        </p:nvSpPr>
        <p:spPr>
          <a:xfrm>
            <a:off x="7010481" y="5586497"/>
            <a:ext cx="5017396" cy="971158"/>
          </a:xfrm>
        </p:spPr>
        <p:txBody>
          <a:bodyPr vert="horz" lIns="91440" tIns="45720" rIns="91440" bIns="45720" rtlCol="0">
            <a:normAutofit/>
          </a:bodyPr>
          <a:lstStyle/>
          <a:p>
            <a:pPr algn="ctr"/>
            <a:r>
              <a:rPr lang="ru-RU" sz="2400" dirty="0">
                <a:solidFill>
                  <a:schemeClr val="bg1"/>
                </a:solidFill>
                <a:latin typeface="Times New Roman" panose="02020603050405020304" pitchFamily="18" charset="0"/>
                <a:cs typeface="Times New Roman" panose="02020603050405020304" pitchFamily="18" charset="0"/>
              </a:rPr>
              <a:t>Кулинарная книга медвежонка </a:t>
            </a:r>
            <a:r>
              <a:rPr lang="ru-RU" sz="2400" dirty="0" err="1">
                <a:solidFill>
                  <a:schemeClr val="bg1"/>
                </a:solidFill>
                <a:latin typeface="Times New Roman" panose="02020603050405020304" pitchFamily="18" charset="0"/>
                <a:cs typeface="Times New Roman" panose="02020603050405020304" pitchFamily="18" charset="0"/>
              </a:rPr>
              <a:t>Паддингтона</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22" name="Rectangle 6">
            <a:extLst>
              <a:ext uri="{FF2B5EF4-FFF2-40B4-BE49-F238E27FC236}">
                <a16:creationId xmlns:a16="http://schemas.microsoft.com/office/drawing/2014/main" id="{72E0F698-EDF5-464C-B466-8D34B8AF1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9179" y="5344820"/>
            <a:ext cx="3994793" cy="27432"/>
          </a:xfrm>
          <a:custGeom>
            <a:avLst/>
            <a:gdLst>
              <a:gd name="connsiteX0" fmla="*/ 0 w 3994793"/>
              <a:gd name="connsiteY0" fmla="*/ 0 h 27432"/>
              <a:gd name="connsiteX1" fmla="*/ 745695 w 3994793"/>
              <a:gd name="connsiteY1" fmla="*/ 0 h 27432"/>
              <a:gd name="connsiteX2" fmla="*/ 1451441 w 3994793"/>
              <a:gd name="connsiteY2" fmla="*/ 0 h 27432"/>
              <a:gd name="connsiteX3" fmla="*/ 2157188 w 3994793"/>
              <a:gd name="connsiteY3" fmla="*/ 0 h 27432"/>
              <a:gd name="connsiteX4" fmla="*/ 2703143 w 3994793"/>
              <a:gd name="connsiteY4" fmla="*/ 0 h 27432"/>
              <a:gd name="connsiteX5" fmla="*/ 3289046 w 3994793"/>
              <a:gd name="connsiteY5" fmla="*/ 0 h 27432"/>
              <a:gd name="connsiteX6" fmla="*/ 3994793 w 3994793"/>
              <a:gd name="connsiteY6" fmla="*/ 0 h 27432"/>
              <a:gd name="connsiteX7" fmla="*/ 3994793 w 3994793"/>
              <a:gd name="connsiteY7" fmla="*/ 27432 h 27432"/>
              <a:gd name="connsiteX8" fmla="*/ 3328994 w 3994793"/>
              <a:gd name="connsiteY8" fmla="*/ 27432 h 27432"/>
              <a:gd name="connsiteX9" fmla="*/ 2783039 w 3994793"/>
              <a:gd name="connsiteY9" fmla="*/ 27432 h 27432"/>
              <a:gd name="connsiteX10" fmla="*/ 2237084 w 3994793"/>
              <a:gd name="connsiteY10" fmla="*/ 27432 h 27432"/>
              <a:gd name="connsiteX11" fmla="*/ 1531337 w 3994793"/>
              <a:gd name="connsiteY11" fmla="*/ 27432 h 27432"/>
              <a:gd name="connsiteX12" fmla="*/ 945434 w 3994793"/>
              <a:gd name="connsiteY12" fmla="*/ 27432 h 27432"/>
              <a:gd name="connsiteX13" fmla="*/ 0 w 3994793"/>
              <a:gd name="connsiteY13" fmla="*/ 27432 h 27432"/>
              <a:gd name="connsiteX14" fmla="*/ 0 w 3994793"/>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4793" h="27432" fill="none" extrusionOk="0">
                <a:moveTo>
                  <a:pt x="0" y="0"/>
                </a:moveTo>
                <a:cubicBezTo>
                  <a:pt x="285474" y="-22732"/>
                  <a:pt x="421546" y="-1893"/>
                  <a:pt x="745695" y="0"/>
                </a:cubicBezTo>
                <a:cubicBezTo>
                  <a:pt x="1069844" y="1893"/>
                  <a:pt x="1267051" y="4066"/>
                  <a:pt x="1451441" y="0"/>
                </a:cubicBezTo>
                <a:cubicBezTo>
                  <a:pt x="1635831" y="-4066"/>
                  <a:pt x="1865269" y="3287"/>
                  <a:pt x="2157188" y="0"/>
                </a:cubicBezTo>
                <a:cubicBezTo>
                  <a:pt x="2449107" y="-3287"/>
                  <a:pt x="2473776" y="-12720"/>
                  <a:pt x="2703143" y="0"/>
                </a:cubicBezTo>
                <a:cubicBezTo>
                  <a:pt x="2932510" y="12720"/>
                  <a:pt x="3023998" y="17286"/>
                  <a:pt x="3289046" y="0"/>
                </a:cubicBezTo>
                <a:cubicBezTo>
                  <a:pt x="3554094" y="-17286"/>
                  <a:pt x="3836668" y="10296"/>
                  <a:pt x="3994793" y="0"/>
                </a:cubicBezTo>
                <a:cubicBezTo>
                  <a:pt x="3993836" y="8431"/>
                  <a:pt x="3994444" y="14612"/>
                  <a:pt x="3994793" y="27432"/>
                </a:cubicBezTo>
                <a:cubicBezTo>
                  <a:pt x="3751330" y="45147"/>
                  <a:pt x="3618521" y="7232"/>
                  <a:pt x="3328994" y="27432"/>
                </a:cubicBezTo>
                <a:cubicBezTo>
                  <a:pt x="3039467" y="47632"/>
                  <a:pt x="2908653" y="25202"/>
                  <a:pt x="2783039" y="27432"/>
                </a:cubicBezTo>
                <a:cubicBezTo>
                  <a:pt x="2657426" y="29662"/>
                  <a:pt x="2373985" y="40038"/>
                  <a:pt x="2237084" y="27432"/>
                </a:cubicBezTo>
                <a:cubicBezTo>
                  <a:pt x="2100183" y="14826"/>
                  <a:pt x="1862145" y="31781"/>
                  <a:pt x="1531337" y="27432"/>
                </a:cubicBezTo>
                <a:cubicBezTo>
                  <a:pt x="1200529" y="23083"/>
                  <a:pt x="1153029" y="12124"/>
                  <a:pt x="945434" y="27432"/>
                </a:cubicBezTo>
                <a:cubicBezTo>
                  <a:pt x="737839" y="42740"/>
                  <a:pt x="371500" y="-18970"/>
                  <a:pt x="0" y="27432"/>
                </a:cubicBezTo>
                <a:cubicBezTo>
                  <a:pt x="226" y="18208"/>
                  <a:pt x="-648" y="12891"/>
                  <a:pt x="0" y="0"/>
                </a:cubicBezTo>
                <a:close/>
              </a:path>
              <a:path w="3994793" h="27432" stroke="0" extrusionOk="0">
                <a:moveTo>
                  <a:pt x="0" y="0"/>
                </a:moveTo>
                <a:cubicBezTo>
                  <a:pt x="233202" y="14567"/>
                  <a:pt x="387388" y="28518"/>
                  <a:pt x="625851" y="0"/>
                </a:cubicBezTo>
                <a:cubicBezTo>
                  <a:pt x="864314" y="-28518"/>
                  <a:pt x="1027047" y="-26118"/>
                  <a:pt x="1171806" y="0"/>
                </a:cubicBezTo>
                <a:cubicBezTo>
                  <a:pt x="1316566" y="26118"/>
                  <a:pt x="1639655" y="-2490"/>
                  <a:pt x="1917501" y="0"/>
                </a:cubicBezTo>
                <a:cubicBezTo>
                  <a:pt x="2195348" y="2490"/>
                  <a:pt x="2328758" y="19053"/>
                  <a:pt x="2543352" y="0"/>
                </a:cubicBezTo>
                <a:cubicBezTo>
                  <a:pt x="2757946" y="-19053"/>
                  <a:pt x="3028913" y="23876"/>
                  <a:pt x="3169202" y="0"/>
                </a:cubicBezTo>
                <a:cubicBezTo>
                  <a:pt x="3309491" y="-23876"/>
                  <a:pt x="3706249" y="-31775"/>
                  <a:pt x="3994793" y="0"/>
                </a:cubicBezTo>
                <a:cubicBezTo>
                  <a:pt x="3993438" y="9524"/>
                  <a:pt x="3993591" y="13975"/>
                  <a:pt x="3994793" y="27432"/>
                </a:cubicBezTo>
                <a:cubicBezTo>
                  <a:pt x="3717302" y="841"/>
                  <a:pt x="3475105" y="20835"/>
                  <a:pt x="3328994" y="27432"/>
                </a:cubicBezTo>
                <a:cubicBezTo>
                  <a:pt x="3182883" y="34029"/>
                  <a:pt x="3048913" y="25304"/>
                  <a:pt x="2783039" y="27432"/>
                </a:cubicBezTo>
                <a:cubicBezTo>
                  <a:pt x="2517165" y="29560"/>
                  <a:pt x="2371663" y="19960"/>
                  <a:pt x="2117240" y="27432"/>
                </a:cubicBezTo>
                <a:cubicBezTo>
                  <a:pt x="1862817" y="34904"/>
                  <a:pt x="1771642" y="53179"/>
                  <a:pt x="1451441" y="27432"/>
                </a:cubicBezTo>
                <a:cubicBezTo>
                  <a:pt x="1131240" y="1685"/>
                  <a:pt x="1013354" y="33667"/>
                  <a:pt x="825591" y="27432"/>
                </a:cubicBezTo>
                <a:cubicBezTo>
                  <a:pt x="637828" y="21198"/>
                  <a:pt x="270465" y="28145"/>
                  <a:pt x="0" y="27432"/>
                </a:cubicBezTo>
                <a:cubicBezTo>
                  <a:pt x="-800" y="16780"/>
                  <a:pt x="-583" y="1291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0E2BEA82-3855-4A1B-B227-454FBBEEBAEE}"/>
              </a:ext>
            </a:extLst>
          </p:cNvPr>
          <p:cNvSpPr txBox="1">
            <a:spLocks/>
          </p:cNvSpPr>
          <p:nvPr/>
        </p:nvSpPr>
        <p:spPr>
          <a:xfrm>
            <a:off x="3775436" y="90861"/>
            <a:ext cx="5511139" cy="1181816"/>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100000"/>
              </a:lnSpc>
              <a:spcBef>
                <a:spcPct val="0"/>
              </a:spcBef>
              <a:buNone/>
              <a:defRPr sz="8000" kern="1200">
                <a:solidFill>
                  <a:schemeClr val="tx1"/>
                </a:solidFill>
                <a:latin typeface="+mj-lt"/>
                <a:ea typeface="+mj-ea"/>
                <a:cs typeface="+mj-cs"/>
              </a:defRPr>
            </a:lvl1pPr>
          </a:lstStyle>
          <a:p>
            <a:pPr algn="ctr">
              <a:lnSpc>
                <a:spcPct val="90000"/>
              </a:lnSpc>
            </a:pPr>
            <a:br>
              <a:rPr lang="en-US" sz="4900" dirty="0">
                <a:solidFill>
                  <a:schemeClr val="bg1"/>
                </a:solidFill>
                <a:latin typeface="Algerian" panose="04020705040A02060702" pitchFamily="82" charset="0"/>
              </a:rPr>
            </a:br>
            <a:br>
              <a:rPr lang="en-US" sz="4900"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презентацию подготовила учитель английского языка ГБОУ школы №83 с углубленным изучением японского и английского языков г. Санкт-Петербург Заварзина А.М.</a:t>
            </a:r>
            <a:br>
              <a:rPr lang="en-US" dirty="0">
                <a:latin typeface="Times New Roman" panose="02020603050405020304" pitchFamily="18" charset="0"/>
                <a:cs typeface="Times New Roman" panose="02020603050405020304" pitchFamily="18" charset="0"/>
              </a:rPr>
            </a:br>
            <a:endParaRPr lang="en-US" sz="5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0687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0" name="Rectangle 1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a16="http://schemas.microsoft.com/office/drawing/2014/main" id="{EB5406B4-E7F9-403D-B63E-5935C9697A89}"/>
              </a:ext>
            </a:extLst>
          </p:cNvPr>
          <p:cNvSpPr>
            <a:spLocks noGrp="1"/>
          </p:cNvSpPr>
          <p:nvPr>
            <p:ph type="title"/>
          </p:nvPr>
        </p:nvSpPr>
        <p:spPr>
          <a:xfrm>
            <a:off x="640080" y="325369"/>
            <a:ext cx="4368602" cy="1956841"/>
          </a:xfrm>
        </p:spPr>
        <p:txBody>
          <a:bodyPr vert="horz" lIns="91440" tIns="45720" rIns="91440" bIns="45720" rtlCol="0" anchor="b">
            <a:normAutofit fontScale="90000"/>
          </a:bodyPr>
          <a:lstStyle/>
          <a:p>
            <a:pPr algn="ctr">
              <a:lnSpc>
                <a:spcPct val="90000"/>
              </a:lnSpc>
            </a:pPr>
            <a:r>
              <a:rPr lang="en-US" sz="4600" b="1" dirty="0">
                <a:latin typeface="Algerian" panose="04020705040A02060702" pitchFamily="82" charset="0"/>
              </a:rPr>
              <a:t>Fish and chips</a:t>
            </a:r>
            <a:br>
              <a:rPr lang="en-US" sz="4600" b="1" dirty="0"/>
            </a:br>
            <a:endParaRPr lang="en-US" sz="4600" dirty="0"/>
          </a:p>
        </p:txBody>
      </p:sp>
      <p:sp>
        <p:nvSpPr>
          <p:cNvPr id="22"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Объект 12"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65345541-A4F1-44BC-93C2-3DD833A821B4}"/>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2769" r="1128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Объект 7">
            <a:extLst>
              <a:ext uri="{FF2B5EF4-FFF2-40B4-BE49-F238E27FC236}">
                <a16:creationId xmlns:a16="http://schemas.microsoft.com/office/drawing/2014/main" id="{1C06B9EB-9F90-4C8E-92EE-EC7146BC6897}"/>
              </a:ext>
            </a:extLst>
          </p:cNvPr>
          <p:cNvSpPr>
            <a:spLocks noGrp="1"/>
          </p:cNvSpPr>
          <p:nvPr>
            <p:ph sz="half" idx="1"/>
          </p:nvPr>
        </p:nvSpPr>
        <p:spPr>
          <a:xfrm>
            <a:off x="8479861" y="426295"/>
            <a:ext cx="3681046" cy="4329952"/>
          </a:xfrm>
        </p:spPr>
        <p:txBody>
          <a:bodyPr vert="horz" lIns="91440" tIns="45720" rIns="91440" bIns="45720" rtlCol="0">
            <a:normAutofit fontScale="92500" lnSpcReduction="20000"/>
          </a:bodyPr>
          <a:lstStyle/>
          <a:p>
            <a:pPr marL="0" indent="0">
              <a:buNone/>
            </a:pPr>
            <a:r>
              <a:rPr lang="en-US" dirty="0">
                <a:latin typeface="Times New Roman" panose="02020603050405020304" pitchFamily="18" charset="0"/>
                <a:cs typeface="Times New Roman" panose="02020603050405020304" pitchFamily="18" charset="0"/>
              </a:rPr>
              <a:t>Brits have been eating fish and chips since the 19th century. This beloved British street food is traditionally served </a:t>
            </a:r>
            <a:r>
              <a:rPr lang="en-US" u="sng" dirty="0">
                <a:latin typeface="Times New Roman" panose="02020603050405020304" pitchFamily="18" charset="0"/>
                <a:cs typeface="Times New Roman" panose="02020603050405020304" pitchFamily="18" charset="0"/>
              </a:rPr>
              <a:t>wrapped</a:t>
            </a:r>
            <a:r>
              <a:rPr lang="en-US" dirty="0">
                <a:latin typeface="Times New Roman" panose="02020603050405020304" pitchFamily="18" charset="0"/>
                <a:cs typeface="Times New Roman" panose="02020603050405020304" pitchFamily="18" charset="0"/>
              </a:rPr>
              <a:t> in a piece of white paper or newspaper. Most people enjoy eating it with their fingers. </a:t>
            </a:r>
          </a:p>
        </p:txBody>
      </p:sp>
      <p:pic>
        <p:nvPicPr>
          <p:cNvPr id="15" name="Рисунок 14" descr="Изображение выглядит как еда, стол, тарелка, сидит&#10;&#10;Автоматически созданное описание">
            <a:extLst>
              <a:ext uri="{FF2B5EF4-FFF2-40B4-BE49-F238E27FC236}">
                <a16:creationId xmlns:a16="http://schemas.microsoft.com/office/drawing/2014/main" id="{1DF439B0-B0A9-4324-9ED1-39246377B5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97073">
            <a:off x="266345" y="2802226"/>
            <a:ext cx="5573490" cy="37174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Рисунок 16" descr="Изображение выглядит как сидит, кот, маленький, вода&#10;&#10;Автоматически созданное описание">
            <a:extLst>
              <a:ext uri="{FF2B5EF4-FFF2-40B4-BE49-F238E27FC236}">
                <a16:creationId xmlns:a16="http://schemas.microsoft.com/office/drawing/2014/main" id="{89B6EC42-D826-49A7-8387-5FFF70F52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26120" y="4511086"/>
            <a:ext cx="2484996" cy="2246648"/>
          </a:xfrm>
          <a:prstGeom prst="ellipse">
            <a:avLst/>
          </a:prstGeom>
          <a:ln>
            <a:noFill/>
          </a:ln>
          <a:effectLst>
            <a:softEdge rad="112500"/>
          </a:effectLst>
        </p:spPr>
      </p:pic>
      <p:pic>
        <p:nvPicPr>
          <p:cNvPr id="11" name="Picture 12" descr="значок, стрелка, дизайн, тема, действий, стрелки">
            <a:hlinkClick r:id="" action="ppaction://hlinkshowjump?jump=nextslide"/>
            <a:extLst>
              <a:ext uri="{FF2B5EF4-FFF2-40B4-BE49-F238E27FC236}">
                <a16:creationId xmlns:a16="http://schemas.microsoft.com/office/drawing/2014/main" id="{B8FA7B38-E909-4F42-86E8-9984FC6F960E}"/>
              </a:ext>
            </a:extLst>
          </p:cNvPr>
          <p:cNvPicPr>
            <a:picLocks noChangeAspect="1" noChangeArrowheads="1"/>
          </p:cNvPicPr>
          <p:nvPr/>
        </p:nvPicPr>
        <p:blipFill>
          <a:blip r:embed="rId5" cstate="print"/>
          <a:srcRect/>
          <a:stretch>
            <a:fillRect/>
          </a:stretch>
        </p:blipFill>
        <p:spPr bwMode="auto">
          <a:xfrm rot="10800000">
            <a:off x="11190720" y="5536222"/>
            <a:ext cx="840579" cy="840579"/>
          </a:xfrm>
          <a:prstGeom prst="rect">
            <a:avLst/>
          </a:prstGeom>
          <a:noFill/>
        </p:spPr>
      </p:pic>
    </p:spTree>
    <p:extLst>
      <p:ext uri="{BB962C8B-B14F-4D97-AF65-F5344CB8AC3E}">
        <p14:creationId xmlns:p14="http://schemas.microsoft.com/office/powerpoint/2010/main" val="124498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9" name="Rectangle 18">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Объект 11"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E0F7C58C-4F41-4E6A-8891-36B86B897304}"/>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13736" b="29400"/>
          <a:stretch/>
        </p:blipFill>
        <p:spPr>
          <a:xfrm>
            <a:off x="-3028" y="58034"/>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1" name="Rectangle 6">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56733" y="5463634"/>
            <a:ext cx="1371600" cy="27432"/>
          </a:xfrm>
          <a:custGeom>
            <a:avLst/>
            <a:gdLst>
              <a:gd name="connsiteX0" fmla="*/ 0 w 1371600"/>
              <a:gd name="connsiteY0" fmla="*/ 0 h 27432"/>
              <a:gd name="connsiteX1" fmla="*/ 713232 w 1371600"/>
              <a:gd name="connsiteY1" fmla="*/ 0 h 27432"/>
              <a:gd name="connsiteX2" fmla="*/ 1371600 w 1371600"/>
              <a:gd name="connsiteY2" fmla="*/ 0 h 27432"/>
              <a:gd name="connsiteX3" fmla="*/ 1371600 w 1371600"/>
              <a:gd name="connsiteY3" fmla="*/ 27432 h 27432"/>
              <a:gd name="connsiteX4" fmla="*/ 699516 w 1371600"/>
              <a:gd name="connsiteY4" fmla="*/ 27432 h 27432"/>
              <a:gd name="connsiteX5" fmla="*/ 0 w 1371600"/>
              <a:gd name="connsiteY5" fmla="*/ 27432 h 27432"/>
              <a:gd name="connsiteX6" fmla="*/ 0 w 1371600"/>
              <a:gd name="connsiteY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27432" fill="none" extrusionOk="0">
                <a:moveTo>
                  <a:pt x="0" y="0"/>
                </a:moveTo>
                <a:cubicBezTo>
                  <a:pt x="196943" y="-1146"/>
                  <a:pt x="408267" y="-21226"/>
                  <a:pt x="713232" y="0"/>
                </a:cubicBezTo>
                <a:cubicBezTo>
                  <a:pt x="1018197" y="21226"/>
                  <a:pt x="1176465" y="-24520"/>
                  <a:pt x="1371600" y="0"/>
                </a:cubicBezTo>
                <a:cubicBezTo>
                  <a:pt x="1372004" y="8629"/>
                  <a:pt x="1371042" y="13798"/>
                  <a:pt x="1371600" y="27432"/>
                </a:cubicBezTo>
                <a:cubicBezTo>
                  <a:pt x="1106086" y="14473"/>
                  <a:pt x="951335" y="17231"/>
                  <a:pt x="699516" y="27432"/>
                </a:cubicBezTo>
                <a:cubicBezTo>
                  <a:pt x="447697" y="37633"/>
                  <a:pt x="283433" y="6518"/>
                  <a:pt x="0" y="27432"/>
                </a:cubicBezTo>
                <a:cubicBezTo>
                  <a:pt x="-583" y="21140"/>
                  <a:pt x="532" y="8001"/>
                  <a:pt x="0" y="0"/>
                </a:cubicBezTo>
                <a:close/>
              </a:path>
              <a:path w="1371600" h="27432" stroke="0" extrusionOk="0">
                <a:moveTo>
                  <a:pt x="0" y="0"/>
                </a:moveTo>
                <a:cubicBezTo>
                  <a:pt x="220136" y="-18051"/>
                  <a:pt x="430173" y="10591"/>
                  <a:pt x="672084" y="0"/>
                </a:cubicBezTo>
                <a:cubicBezTo>
                  <a:pt x="913995" y="-10591"/>
                  <a:pt x="1164723" y="30754"/>
                  <a:pt x="1371600" y="0"/>
                </a:cubicBezTo>
                <a:cubicBezTo>
                  <a:pt x="1372182" y="10360"/>
                  <a:pt x="1371123" y="21444"/>
                  <a:pt x="1371600" y="27432"/>
                </a:cubicBezTo>
                <a:cubicBezTo>
                  <a:pt x="1072365" y="46142"/>
                  <a:pt x="961528" y="35455"/>
                  <a:pt x="685800" y="27432"/>
                </a:cubicBezTo>
                <a:cubicBezTo>
                  <a:pt x="410072" y="19409"/>
                  <a:pt x="276398" y="11099"/>
                  <a:pt x="0" y="27432"/>
                </a:cubicBezTo>
                <a:cubicBezTo>
                  <a:pt x="1155" y="18353"/>
                  <a:pt x="-485" y="9869"/>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B52FD29D-E0BC-40CC-8CC6-696E304A211F}"/>
              </a:ext>
            </a:extLst>
          </p:cNvPr>
          <p:cNvSpPr>
            <a:spLocks noGrp="1"/>
          </p:cNvSpPr>
          <p:nvPr>
            <p:ph sz="half" idx="1"/>
          </p:nvPr>
        </p:nvSpPr>
        <p:spPr>
          <a:xfrm>
            <a:off x="343552" y="207884"/>
            <a:ext cx="4698712" cy="3058952"/>
          </a:xfrm>
        </p:spPr>
        <p:txBody>
          <a:bodyPr vert="horz" lIns="91440" tIns="45720" rIns="91440" bIns="45720" rtlCol="0" anchor="ctr">
            <a:normAutofit fontScale="92500" lnSpcReduction="10000"/>
          </a:bodyPr>
          <a:lstStyle/>
          <a:p>
            <a:pPr marL="0" indent="0">
              <a:buNone/>
            </a:pPr>
            <a:r>
              <a:rPr lang="en-US" dirty="0">
                <a:latin typeface="Times New Roman" panose="02020603050405020304" pitchFamily="18" charset="0"/>
                <a:cs typeface="Times New Roman" panose="02020603050405020304" pitchFamily="18" charset="0"/>
              </a:rPr>
              <a:t>The fish, which is usually cod, haddock, or plaice, is </a:t>
            </a:r>
            <a:r>
              <a:rPr lang="en-US" u="sng" dirty="0">
                <a:latin typeface="Times New Roman" panose="02020603050405020304" pitchFamily="18" charset="0"/>
                <a:cs typeface="Times New Roman" panose="02020603050405020304" pitchFamily="18" charset="0"/>
              </a:rPr>
              <a:t>dipped in </a:t>
            </a:r>
            <a:r>
              <a:rPr lang="en-US" dirty="0">
                <a:latin typeface="Times New Roman" panose="02020603050405020304" pitchFamily="18" charset="0"/>
                <a:cs typeface="Times New Roman" panose="02020603050405020304" pitchFamily="18" charset="0"/>
              </a:rPr>
              <a:t>batter and </a:t>
            </a:r>
            <a:r>
              <a:rPr lang="en-US" u="sng" dirty="0">
                <a:latin typeface="Times New Roman" panose="02020603050405020304" pitchFamily="18" charset="0"/>
                <a:cs typeface="Times New Roman" panose="02020603050405020304" pitchFamily="18" charset="0"/>
              </a:rPr>
              <a:t>deep-fried</a:t>
            </a:r>
            <a:r>
              <a:rPr lang="en-US" dirty="0">
                <a:latin typeface="Times New Roman" panose="02020603050405020304" pitchFamily="18" charset="0"/>
                <a:cs typeface="Times New Roman" panose="02020603050405020304" pitchFamily="18" charset="0"/>
              </a:rPr>
              <a:t>. Similarly, the chips are </a:t>
            </a:r>
            <a:r>
              <a:rPr lang="en-US" u="sng" dirty="0">
                <a:latin typeface="Times New Roman" panose="02020603050405020304" pitchFamily="18" charset="0"/>
                <a:cs typeface="Times New Roman" panose="02020603050405020304" pitchFamily="18" charset="0"/>
              </a:rPr>
              <a:t>cut</a:t>
            </a:r>
            <a:r>
              <a:rPr lang="en-US" dirty="0">
                <a:latin typeface="Times New Roman" panose="02020603050405020304" pitchFamily="18" charset="0"/>
                <a:cs typeface="Times New Roman" panose="02020603050405020304" pitchFamily="18" charset="0"/>
              </a:rPr>
              <a:t> thicker than French fries and deep-fried twice</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14" name="Рисунок 13" descr="Изображение выглядит как животное, рыба, вода, птица&#10;&#10;Автоматически созданное описание">
            <a:extLst>
              <a:ext uri="{FF2B5EF4-FFF2-40B4-BE49-F238E27FC236}">
                <a16:creationId xmlns:a16="http://schemas.microsoft.com/office/drawing/2014/main" id="{015F94A2-D8A5-4F90-B445-00C213367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666202"/>
            <a:ext cx="5843451" cy="2206349"/>
          </a:xfrm>
          <a:prstGeom prst="rect">
            <a:avLst/>
          </a:prstGeom>
        </p:spPr>
      </p:pic>
      <p:pic>
        <p:nvPicPr>
          <p:cNvPr id="20" name="Рисунок 19" descr="Изображение выглядит как стол, сидит, сковорода, торт&#10;&#10;Автоматически созданное описание">
            <a:extLst>
              <a:ext uri="{FF2B5EF4-FFF2-40B4-BE49-F238E27FC236}">
                <a16:creationId xmlns:a16="http://schemas.microsoft.com/office/drawing/2014/main" id="{AF23873E-326A-403A-951F-1BF73D858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8199" y="4452571"/>
            <a:ext cx="2347395" cy="2347395"/>
          </a:xfrm>
          <a:prstGeom prst="rect">
            <a:avLst/>
          </a:prstGeom>
        </p:spPr>
      </p:pic>
      <p:pic>
        <p:nvPicPr>
          <p:cNvPr id="23" name="Рисунок 22" descr="Изображение выглядит как внешний, здание, дорога, человек&#10;&#10;Автоматически созданное описание">
            <a:extLst>
              <a:ext uri="{FF2B5EF4-FFF2-40B4-BE49-F238E27FC236}">
                <a16:creationId xmlns:a16="http://schemas.microsoft.com/office/drawing/2014/main" id="{E583979F-A85E-4E70-AF4F-3219E93706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4403">
            <a:off x="6656213" y="474719"/>
            <a:ext cx="4564598" cy="303831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Picture 12" descr="значок, стрелка, дизайн, тема, действий, стрелки">
            <a:hlinkClick r:id="rId6" action="ppaction://hlinksldjump"/>
            <a:extLst>
              <a:ext uri="{FF2B5EF4-FFF2-40B4-BE49-F238E27FC236}">
                <a16:creationId xmlns:a16="http://schemas.microsoft.com/office/drawing/2014/main" id="{0EFF0E6A-D95E-4FAD-91EF-5CDB7E1207BE}"/>
              </a:ext>
            </a:extLst>
          </p:cNvPr>
          <p:cNvPicPr>
            <a:picLocks noChangeAspect="1" noChangeArrowheads="1"/>
          </p:cNvPicPr>
          <p:nvPr/>
        </p:nvPicPr>
        <p:blipFill>
          <a:blip r:embed="rId7" cstate="print"/>
          <a:srcRect/>
          <a:stretch>
            <a:fillRect/>
          </a:stretch>
        </p:blipFill>
        <p:spPr bwMode="auto">
          <a:xfrm>
            <a:off x="124990" y="5722701"/>
            <a:ext cx="927415" cy="927415"/>
          </a:xfrm>
          <a:prstGeom prst="rect">
            <a:avLst/>
          </a:prstGeom>
          <a:noFill/>
        </p:spPr>
      </p:pic>
      <p:pic>
        <p:nvPicPr>
          <p:cNvPr id="11" name="Picture 17" descr="http://img0.liveinternet.ru/images/attach/c/2/70/573/70573876_return.gif">
            <a:hlinkClick r:id="rId8" action="ppaction://hlinksldjump"/>
            <a:extLst>
              <a:ext uri="{FF2B5EF4-FFF2-40B4-BE49-F238E27FC236}">
                <a16:creationId xmlns:a16="http://schemas.microsoft.com/office/drawing/2014/main" id="{62888A71-2BD0-4A09-A950-40CF0B40390B}"/>
              </a:ext>
            </a:extLst>
          </p:cNvPr>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9951207" y="5362354"/>
            <a:ext cx="1224136" cy="1319244"/>
          </a:xfrm>
          <a:prstGeom prst="rect">
            <a:avLst/>
          </a:prstGeom>
          <a:noFill/>
        </p:spPr>
      </p:pic>
    </p:spTree>
    <p:extLst>
      <p:ext uri="{BB962C8B-B14F-4D97-AF65-F5344CB8AC3E}">
        <p14:creationId xmlns:p14="http://schemas.microsoft.com/office/powerpoint/2010/main" val="2648708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BD77FE26-A3B6-4C07-92F4-CA578652700A}"/>
              </a:ext>
            </a:extLst>
          </p:cNvPr>
          <p:cNvPicPr>
            <a:picLocks noGrp="1" noChangeAspect="1"/>
          </p:cNvPicPr>
          <p:nvPr>
            <p:ph sz="half" idx="1"/>
          </p:nvPr>
        </p:nvPicPr>
        <p:blipFill rotWithShape="1">
          <a:blip r:embed="rId2">
            <a:alphaModFix amt="90000"/>
            <a:extLst>
              <a:ext uri="{28A0092B-C50C-407E-A947-70E740481C1C}">
                <a14:useLocalDpi xmlns:a14="http://schemas.microsoft.com/office/drawing/2010/main" val="0"/>
              </a:ext>
            </a:extLst>
          </a:blip>
          <a:srcRect r="-1" b="14426"/>
          <a:stretch/>
        </p:blipFill>
        <p:spPr>
          <a:xfrm>
            <a:off x="20" y="10"/>
            <a:ext cx="12188932" cy="6857990"/>
          </a:xfrm>
          <a:prstGeom prst="rect">
            <a:avLst/>
          </a:prstGeom>
        </p:spPr>
      </p:pic>
      <p:sp>
        <p:nvSpPr>
          <p:cNvPr id="15" name="Freeform: Shape 14">
            <a:extLst>
              <a:ext uri="{FF2B5EF4-FFF2-40B4-BE49-F238E27FC236}">
                <a16:creationId xmlns:a16="http://schemas.microsoft.com/office/drawing/2014/main" id="{8D5AAC53-3624-41C3-A6B5-1DA97F290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4054" y="760956"/>
            <a:ext cx="6248168" cy="5486563"/>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CDAB71"/>
          </a:solidFill>
          <a:ln w="12700" cap="flat">
            <a:noFill/>
            <a:prstDash val="solid"/>
            <a:miter/>
          </a:ln>
        </p:spPr>
        <p:txBody>
          <a:bodyPr rtlCol="0" anchor="ctr"/>
          <a:lstStyle/>
          <a:p>
            <a:endParaRPr lang="en-US"/>
          </a:p>
        </p:txBody>
      </p:sp>
      <p:sp>
        <p:nvSpPr>
          <p:cNvPr id="17"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2499" y="3095719"/>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A7B9496-CF8E-4B51-AA5D-8668E6CDBC7A}"/>
              </a:ext>
            </a:extLst>
          </p:cNvPr>
          <p:cNvSpPr>
            <a:spLocks noGrp="1"/>
          </p:cNvSpPr>
          <p:nvPr>
            <p:ph type="title"/>
          </p:nvPr>
        </p:nvSpPr>
        <p:spPr>
          <a:xfrm>
            <a:off x="6196262" y="1407694"/>
            <a:ext cx="5157537" cy="1564106"/>
          </a:xfrm>
        </p:spPr>
        <p:txBody>
          <a:bodyPr vert="horz" lIns="91440" tIns="45720" rIns="91440" bIns="45720" rtlCol="0" anchor="b">
            <a:noAutofit/>
          </a:bodyPr>
          <a:lstStyle/>
          <a:p>
            <a:r>
              <a:rPr lang="en-US" dirty="0">
                <a:solidFill>
                  <a:srgbClr val="FBF9F6"/>
                </a:solidFill>
                <a:latin typeface="Algerian" panose="04020705040A02060702" pitchFamily="82" charset="0"/>
              </a:rPr>
              <a:t>Apple Crumble</a:t>
            </a:r>
          </a:p>
        </p:txBody>
      </p:sp>
      <p:sp>
        <p:nvSpPr>
          <p:cNvPr id="4" name="Объект 3">
            <a:extLst>
              <a:ext uri="{FF2B5EF4-FFF2-40B4-BE49-F238E27FC236}">
                <a16:creationId xmlns:a16="http://schemas.microsoft.com/office/drawing/2014/main" id="{4F2D0705-CA5D-4E72-A011-0D4536B0263B}"/>
              </a:ext>
            </a:extLst>
          </p:cNvPr>
          <p:cNvSpPr>
            <a:spLocks noGrp="1"/>
          </p:cNvSpPr>
          <p:nvPr>
            <p:ph sz="half" idx="2"/>
          </p:nvPr>
        </p:nvSpPr>
        <p:spPr>
          <a:xfrm>
            <a:off x="6196261" y="2971800"/>
            <a:ext cx="4790607" cy="2503346"/>
          </a:xfrm>
        </p:spPr>
        <p:txBody>
          <a:bodyPr vert="horz" lIns="91440" tIns="45720" rIns="91440" bIns="45720" rtlCol="0">
            <a:normAutofit fontScale="77500" lnSpcReduction="20000"/>
          </a:bodyPr>
          <a:lstStyle/>
          <a:p>
            <a:pPr marL="0" indent="0">
              <a:buNone/>
            </a:pPr>
            <a:r>
              <a:rPr lang="en-US" dirty="0">
                <a:latin typeface="Times New Roman" panose="02020603050405020304" pitchFamily="18" charset="0"/>
                <a:cs typeface="Times New Roman" panose="02020603050405020304" pitchFamily="18" charset="0"/>
              </a:rPr>
              <a:t> The Brits love their sweet after-dinner treats, and the most popular of these is arguably apple crumble. This consists of </a:t>
            </a:r>
            <a:r>
              <a:rPr lang="en-US" u="sng" dirty="0">
                <a:latin typeface="Times New Roman" panose="02020603050405020304" pitchFamily="18" charset="0"/>
                <a:cs typeface="Times New Roman" panose="02020603050405020304" pitchFamily="18" charset="0"/>
              </a:rPr>
              <a:t>peeled, cored, and sliced</a:t>
            </a:r>
            <a:r>
              <a:rPr lang="en-US" dirty="0">
                <a:latin typeface="Times New Roman" panose="02020603050405020304" pitchFamily="18" charset="0"/>
                <a:cs typeface="Times New Roman" panose="02020603050405020304" pitchFamily="18" charset="0"/>
              </a:rPr>
              <a:t> apples </a:t>
            </a:r>
            <a:r>
              <a:rPr lang="en-US" u="sng" dirty="0">
                <a:latin typeface="Times New Roman" panose="02020603050405020304" pitchFamily="18" charset="0"/>
                <a:cs typeface="Times New Roman" panose="02020603050405020304" pitchFamily="18" charset="0"/>
              </a:rPr>
              <a:t>covered with </a:t>
            </a:r>
            <a:r>
              <a:rPr lang="en-US" dirty="0">
                <a:latin typeface="Times New Roman" panose="02020603050405020304" pitchFamily="18" charset="0"/>
                <a:cs typeface="Times New Roman" panose="02020603050405020304" pitchFamily="18" charset="0"/>
              </a:rPr>
              <a:t>a mixture made from flour, sugar, and butter. </a:t>
            </a:r>
            <a:endParaRPr lang="en-US" dirty="0">
              <a:solidFill>
                <a:srgbClr val="FBF9F6"/>
              </a:solidFill>
              <a:latin typeface="Times New Roman" panose="02020603050405020304" pitchFamily="18" charset="0"/>
              <a:cs typeface="Times New Roman" panose="02020603050405020304" pitchFamily="18" charset="0"/>
            </a:endParaRPr>
          </a:p>
        </p:txBody>
      </p:sp>
      <p:pic>
        <p:nvPicPr>
          <p:cNvPr id="8" name="Рисунок 7" descr="Изображение выглядит как стол, еда, собака&#10;&#10;Автоматически созданное описание">
            <a:extLst>
              <a:ext uri="{FF2B5EF4-FFF2-40B4-BE49-F238E27FC236}">
                <a16:creationId xmlns:a16="http://schemas.microsoft.com/office/drawing/2014/main" id="{771859AA-0CD4-45FF-A08B-4D773DB88E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96389" y="3806203"/>
            <a:ext cx="4242311" cy="279555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Рисунок 9" descr="Изображение выглядит как еда, стол, сидит, продукт&#10;&#10;Автоматически созданное описание">
            <a:extLst>
              <a:ext uri="{FF2B5EF4-FFF2-40B4-BE49-F238E27FC236}">
                <a16:creationId xmlns:a16="http://schemas.microsoft.com/office/drawing/2014/main" id="{2DC3C570-8508-4881-94B9-F3C610D69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847" y="633443"/>
            <a:ext cx="4855772" cy="2916517"/>
          </a:xfrm>
          <a:prstGeom prst="ellipse">
            <a:avLst/>
          </a:prstGeom>
          <a:ln>
            <a:noFill/>
          </a:ln>
          <a:effectLst>
            <a:softEdge rad="112500"/>
          </a:effectLst>
        </p:spPr>
      </p:pic>
      <p:pic>
        <p:nvPicPr>
          <p:cNvPr id="12" name="Picture 12" descr="значок, стрелка, дизайн, тема, действий, стрелки">
            <a:hlinkClick r:id="" action="ppaction://hlinkshowjump?jump=nextslide"/>
            <a:extLst>
              <a:ext uri="{FF2B5EF4-FFF2-40B4-BE49-F238E27FC236}">
                <a16:creationId xmlns:a16="http://schemas.microsoft.com/office/drawing/2014/main" id="{6786B0B4-06ED-438A-80E4-F9EC41F7529D}"/>
              </a:ext>
            </a:extLst>
          </p:cNvPr>
          <p:cNvPicPr>
            <a:picLocks noChangeAspect="1" noChangeArrowheads="1"/>
          </p:cNvPicPr>
          <p:nvPr/>
        </p:nvPicPr>
        <p:blipFill>
          <a:blip r:embed="rId5" cstate="print"/>
          <a:srcRect/>
          <a:stretch>
            <a:fillRect/>
          </a:stretch>
        </p:blipFill>
        <p:spPr bwMode="auto">
          <a:xfrm rot="10800000">
            <a:off x="10287788" y="5945034"/>
            <a:ext cx="840579" cy="840579"/>
          </a:xfrm>
          <a:prstGeom prst="rect">
            <a:avLst/>
          </a:prstGeom>
          <a:noFill/>
        </p:spPr>
      </p:pic>
    </p:spTree>
    <p:extLst>
      <p:ext uri="{BB962C8B-B14F-4D97-AF65-F5344CB8AC3E}">
        <p14:creationId xmlns:p14="http://schemas.microsoft.com/office/powerpoint/2010/main" val="646279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7C497915-A2EE-4C91-850C-6753C75E4B2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155" r="1" b="15820"/>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
        <p:nvSpPr>
          <p:cNvPr id="7" name="TextBox 6">
            <a:extLst>
              <a:ext uri="{FF2B5EF4-FFF2-40B4-BE49-F238E27FC236}">
                <a16:creationId xmlns:a16="http://schemas.microsoft.com/office/drawing/2014/main" id="{B83BC8E4-45AC-4D4C-8B02-9541E93542ED}"/>
              </a:ext>
            </a:extLst>
          </p:cNvPr>
          <p:cNvSpPr txBox="1"/>
          <p:nvPr/>
        </p:nvSpPr>
        <p:spPr>
          <a:xfrm>
            <a:off x="633046" y="689316"/>
            <a:ext cx="4403188" cy="4154984"/>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This delightful dessert is </a:t>
            </a:r>
            <a:r>
              <a:rPr lang="en-US" sz="2400" u="sng" dirty="0">
                <a:latin typeface="Times New Roman" panose="02020603050405020304" pitchFamily="18" charset="0"/>
                <a:cs typeface="Times New Roman" panose="02020603050405020304" pitchFamily="18" charset="0"/>
              </a:rPr>
              <a:t>baked</a:t>
            </a:r>
            <a:r>
              <a:rPr lang="en-US" sz="2400" dirty="0">
                <a:latin typeface="Times New Roman" panose="02020603050405020304" pitchFamily="18" charset="0"/>
                <a:cs typeface="Times New Roman" panose="02020603050405020304" pitchFamily="18" charset="0"/>
              </a:rPr>
              <a:t> in the oven until the crumble turns a golden brown and the apples are soft. The dessert is often </a:t>
            </a:r>
            <a:r>
              <a:rPr lang="en-US" sz="2400" u="sng" dirty="0">
                <a:latin typeface="Times New Roman" panose="02020603050405020304" pitchFamily="18" charset="0"/>
                <a:cs typeface="Times New Roman" panose="02020603050405020304" pitchFamily="18" charset="0"/>
              </a:rPr>
              <a:t>served</a:t>
            </a:r>
            <a:r>
              <a:rPr lang="en-US" sz="2400" dirty="0">
                <a:latin typeface="Times New Roman" panose="02020603050405020304" pitchFamily="18" charset="0"/>
                <a:cs typeface="Times New Roman" panose="02020603050405020304" pitchFamily="18" charset="0"/>
              </a:rPr>
              <a:t> with vanilla ice-cream or custard made from eggs, milk, and vanilla. Other popular fruits that are often used in crumble include blackberry, peach and plum. The </a:t>
            </a:r>
            <a:r>
              <a:rPr lang="en-US" sz="2400" u="sng" dirty="0">
                <a:latin typeface="Times New Roman" panose="02020603050405020304" pitchFamily="18" charset="0"/>
                <a:cs typeface="Times New Roman" panose="02020603050405020304" pitchFamily="18" charset="0"/>
              </a:rPr>
              <a:t>topping</a:t>
            </a:r>
            <a:r>
              <a:rPr lang="en-US" sz="2400" dirty="0">
                <a:latin typeface="Times New Roman" panose="02020603050405020304" pitchFamily="18" charset="0"/>
                <a:cs typeface="Times New Roman" panose="02020603050405020304" pitchFamily="18" charset="0"/>
              </a:rPr>
              <a:t> may also include oats, almonds, or other nuts.</a:t>
            </a:r>
            <a:endParaRPr lang="ru-RU" sz="2400" dirty="0">
              <a:latin typeface="Times New Roman" panose="02020603050405020304" pitchFamily="18" charset="0"/>
              <a:cs typeface="Times New Roman" panose="02020603050405020304" pitchFamily="18" charset="0"/>
            </a:endParaRPr>
          </a:p>
        </p:txBody>
      </p:sp>
      <p:pic>
        <p:nvPicPr>
          <p:cNvPr id="12" name="Рисунок 11" descr="Изображение выглядит как рисунок&#10;&#10;Автоматически созданное описание">
            <a:extLst>
              <a:ext uri="{FF2B5EF4-FFF2-40B4-BE49-F238E27FC236}">
                <a16:creationId xmlns:a16="http://schemas.microsoft.com/office/drawing/2014/main" id="{A809F635-7FBC-45EF-BB64-04D118467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841" y="3329942"/>
            <a:ext cx="3905807" cy="3365640"/>
          </a:xfrm>
          <a:prstGeom prst="ellipse">
            <a:avLst/>
          </a:prstGeom>
          <a:ln>
            <a:noFill/>
          </a:ln>
          <a:effectLst>
            <a:softEdge rad="112500"/>
          </a:effectLst>
        </p:spPr>
      </p:pic>
      <p:pic>
        <p:nvPicPr>
          <p:cNvPr id="9" name="Рисунок 8" descr="Изображение выглядит как еда, тарелка, стол, сидит&#10;&#10;Автоматически созданное описание">
            <a:extLst>
              <a:ext uri="{FF2B5EF4-FFF2-40B4-BE49-F238E27FC236}">
                <a16:creationId xmlns:a16="http://schemas.microsoft.com/office/drawing/2014/main" id="{0F9230A3-A0D7-420A-8B6D-96D9326D7D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61750">
            <a:off x="8533745" y="453053"/>
            <a:ext cx="2703436" cy="338012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12" descr="значок, стрелка, дизайн, тема, действий, стрелки">
            <a:hlinkClick r:id="rId5" action="ppaction://hlinksldjump"/>
            <a:extLst>
              <a:ext uri="{FF2B5EF4-FFF2-40B4-BE49-F238E27FC236}">
                <a16:creationId xmlns:a16="http://schemas.microsoft.com/office/drawing/2014/main" id="{F0E51922-8A98-4084-843C-64DC93B9AA7D}"/>
              </a:ext>
            </a:extLst>
          </p:cNvPr>
          <p:cNvPicPr>
            <a:picLocks noChangeAspect="1" noChangeArrowheads="1"/>
          </p:cNvPicPr>
          <p:nvPr/>
        </p:nvPicPr>
        <p:blipFill>
          <a:blip r:embed="rId6" cstate="print"/>
          <a:srcRect/>
          <a:stretch>
            <a:fillRect/>
          </a:stretch>
        </p:blipFill>
        <p:spPr bwMode="auto">
          <a:xfrm>
            <a:off x="778028" y="5678341"/>
            <a:ext cx="840579" cy="840579"/>
          </a:xfrm>
          <a:prstGeom prst="rect">
            <a:avLst/>
          </a:prstGeom>
          <a:noFill/>
        </p:spPr>
      </p:pic>
      <p:pic>
        <p:nvPicPr>
          <p:cNvPr id="10" name="Picture 17" descr="http://img0.liveinternet.ru/images/attach/c/2/70/573/70573876_return.gif">
            <a:hlinkClick r:id="rId7" action="ppaction://hlinksldjump"/>
            <a:extLst>
              <a:ext uri="{FF2B5EF4-FFF2-40B4-BE49-F238E27FC236}">
                <a16:creationId xmlns:a16="http://schemas.microsoft.com/office/drawing/2014/main" id="{231E8338-FB4C-4A90-A99B-F878742CE6C0}"/>
              </a:ext>
            </a:extLst>
          </p:cNvPr>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9951207" y="5362354"/>
            <a:ext cx="1224136" cy="1319244"/>
          </a:xfrm>
          <a:prstGeom prst="rect">
            <a:avLst/>
          </a:prstGeom>
          <a:noFill/>
        </p:spPr>
      </p:pic>
      <p:pic>
        <p:nvPicPr>
          <p:cNvPr id="3" name="Рисунок 2">
            <a:extLst>
              <a:ext uri="{FF2B5EF4-FFF2-40B4-BE49-F238E27FC236}">
                <a16:creationId xmlns:a16="http://schemas.microsoft.com/office/drawing/2014/main" id="{A2A9D7F5-1DB6-4DB7-83D7-115D17A4D76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16356" y="4807979"/>
            <a:ext cx="2525617" cy="1894213"/>
          </a:xfrm>
          <a:prstGeom prst="ellipse">
            <a:avLst/>
          </a:prstGeom>
          <a:ln>
            <a:noFill/>
          </a:ln>
          <a:effectLst>
            <a:softEdge rad="112500"/>
          </a:effectLst>
        </p:spPr>
      </p:pic>
    </p:spTree>
    <p:extLst>
      <p:ext uri="{BB962C8B-B14F-4D97-AF65-F5344CB8AC3E}">
        <p14:creationId xmlns:p14="http://schemas.microsoft.com/office/powerpoint/2010/main" val="3824696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D2306AB6-9D65-4F8E-9FD7-C3F3A3DE3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1A6D682A-3E9E-4297-9909-7C2391F28D34}"/>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14449"/>
          <a:stretch/>
        </p:blipFill>
        <p:spPr>
          <a:xfrm>
            <a:off x="154765" y="-168802"/>
            <a:ext cx="12191980" cy="6857990"/>
          </a:xfrm>
          <a:prstGeom prst="rect">
            <a:avLst/>
          </a:prstGeom>
        </p:spPr>
      </p:pic>
      <p:sp>
        <p:nvSpPr>
          <p:cNvPr id="15" name="Freeform: Shape 14">
            <a:extLst>
              <a:ext uri="{FF2B5EF4-FFF2-40B4-BE49-F238E27FC236}">
                <a16:creationId xmlns:a16="http://schemas.microsoft.com/office/drawing/2014/main" id="{284C940E-7A1D-418E-A9E8-C9852CA8E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1255" y="2996261"/>
            <a:ext cx="6310745" cy="3861739"/>
          </a:xfrm>
          <a:custGeom>
            <a:avLst/>
            <a:gdLst>
              <a:gd name="connsiteX0" fmla="*/ 5172027 w 6310745"/>
              <a:gd name="connsiteY0" fmla="*/ 351902 h 3861739"/>
              <a:gd name="connsiteX1" fmla="*/ 5173047 w 6310745"/>
              <a:gd name="connsiteY1" fmla="*/ 352987 h 3861739"/>
              <a:gd name="connsiteX2" fmla="*/ 5177471 w 6310745"/>
              <a:gd name="connsiteY2" fmla="*/ 352581 h 3861739"/>
              <a:gd name="connsiteX3" fmla="*/ 2969865 w 6310745"/>
              <a:gd name="connsiteY3" fmla="*/ 91462 h 3861739"/>
              <a:gd name="connsiteX4" fmla="*/ 2918830 w 6310745"/>
              <a:gd name="connsiteY4" fmla="*/ 95401 h 3861739"/>
              <a:gd name="connsiteX5" fmla="*/ 1957331 w 6310745"/>
              <a:gd name="connsiteY5" fmla="*/ 323658 h 3861739"/>
              <a:gd name="connsiteX6" fmla="*/ 413011 w 6310745"/>
              <a:gd name="connsiteY6" fmla="*/ 1429370 h 3861739"/>
              <a:gd name="connsiteX7" fmla="*/ 88087 w 6310745"/>
              <a:gd name="connsiteY7" fmla="*/ 2204577 h 3861739"/>
              <a:gd name="connsiteX8" fmla="*/ 109862 w 6310745"/>
              <a:gd name="connsiteY8" fmla="*/ 2159496 h 3861739"/>
              <a:gd name="connsiteX9" fmla="*/ 566286 w 6310745"/>
              <a:gd name="connsiteY9" fmla="*/ 1369352 h 3861739"/>
              <a:gd name="connsiteX10" fmla="*/ 1648059 w 6310745"/>
              <a:gd name="connsiteY10" fmla="*/ 484837 h 3861739"/>
              <a:gd name="connsiteX11" fmla="*/ 2969865 w 6310745"/>
              <a:gd name="connsiteY11" fmla="*/ 91462 h 3861739"/>
              <a:gd name="connsiteX12" fmla="*/ 3495357 w 6310745"/>
              <a:gd name="connsiteY12" fmla="*/ 893 h 3861739"/>
              <a:gd name="connsiteX13" fmla="*/ 3941913 w 6310745"/>
              <a:gd name="connsiteY13" fmla="*/ 37963 h 3861739"/>
              <a:gd name="connsiteX14" fmla="*/ 5299614 w 6310745"/>
              <a:gd name="connsiteY14" fmla="*/ 324201 h 3861739"/>
              <a:gd name="connsiteX15" fmla="*/ 6213700 w 6310745"/>
              <a:gd name="connsiteY15" fmla="*/ 666307 h 3861739"/>
              <a:gd name="connsiteX16" fmla="*/ 6310745 w 6310745"/>
              <a:gd name="connsiteY16" fmla="*/ 718092 h 3861739"/>
              <a:gd name="connsiteX17" fmla="*/ 6310745 w 6310745"/>
              <a:gd name="connsiteY17" fmla="*/ 786964 h 3861739"/>
              <a:gd name="connsiteX18" fmla="*/ 6223734 w 6310745"/>
              <a:gd name="connsiteY18" fmla="*/ 739515 h 3861739"/>
              <a:gd name="connsiteX19" fmla="*/ 5436559 w 6310745"/>
              <a:gd name="connsiteY19" fmla="*/ 427942 h 3861739"/>
              <a:gd name="connsiteX20" fmla="*/ 5314925 w 6310745"/>
              <a:gd name="connsiteY20" fmla="*/ 390465 h 3861739"/>
              <a:gd name="connsiteX21" fmla="*/ 5198564 w 6310745"/>
              <a:gd name="connsiteY21" fmla="*/ 357468 h 3861739"/>
              <a:gd name="connsiteX22" fmla="*/ 5826636 w 6310745"/>
              <a:gd name="connsiteY22" fmla="*/ 619266 h 3861739"/>
              <a:gd name="connsiteX23" fmla="*/ 6125359 w 6310745"/>
              <a:gd name="connsiteY23" fmla="*/ 778370 h 3861739"/>
              <a:gd name="connsiteX24" fmla="*/ 6310745 w 6310745"/>
              <a:gd name="connsiteY24" fmla="*/ 896973 h 3861739"/>
              <a:gd name="connsiteX25" fmla="*/ 6310745 w 6310745"/>
              <a:gd name="connsiteY25" fmla="*/ 3861739 h 3861739"/>
              <a:gd name="connsiteX26" fmla="*/ 974639 w 6310745"/>
              <a:gd name="connsiteY26" fmla="*/ 3861739 h 3861739"/>
              <a:gd name="connsiteX27" fmla="*/ 719986 w 6310745"/>
              <a:gd name="connsiteY27" fmla="*/ 3659957 h 3861739"/>
              <a:gd name="connsiteX28" fmla="*/ 299202 w 6310745"/>
              <a:gd name="connsiteY28" fmla="*/ 3177626 h 3861739"/>
              <a:gd name="connsiteX29" fmla="*/ 52873 w 6310745"/>
              <a:gd name="connsiteY29" fmla="*/ 2564820 h 3861739"/>
              <a:gd name="connsiteX30" fmla="*/ 21743 w 6310745"/>
              <a:gd name="connsiteY30" fmla="*/ 2457276 h 3861739"/>
              <a:gd name="connsiteX31" fmla="*/ 15788 w 6310745"/>
              <a:gd name="connsiteY31" fmla="*/ 2193035 h 3861739"/>
              <a:gd name="connsiteX32" fmla="*/ 1087523 w 6310745"/>
              <a:gd name="connsiteY32" fmla="*/ 695306 h 3861739"/>
              <a:gd name="connsiteX33" fmla="*/ 2765215 w 6310745"/>
              <a:gd name="connsiteY33" fmla="*/ 56158 h 3861739"/>
              <a:gd name="connsiteX34" fmla="*/ 3120078 w 6310745"/>
              <a:gd name="connsiteY34" fmla="*/ 15422 h 3861739"/>
              <a:gd name="connsiteX35" fmla="*/ 3495357 w 6310745"/>
              <a:gd name="connsiteY35" fmla="*/ 893 h 386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10745" h="3861739">
                <a:moveTo>
                  <a:pt x="5172027" y="351902"/>
                </a:moveTo>
                <a:cubicBezTo>
                  <a:pt x="5172027" y="351902"/>
                  <a:pt x="5172027" y="352852"/>
                  <a:pt x="5173047" y="352987"/>
                </a:cubicBezTo>
                <a:lnTo>
                  <a:pt x="5177471" y="352581"/>
                </a:lnTo>
                <a:close/>
                <a:moveTo>
                  <a:pt x="2969865" y="91462"/>
                </a:moveTo>
                <a:cubicBezTo>
                  <a:pt x="2952701" y="89711"/>
                  <a:pt x="2935264" y="91055"/>
                  <a:pt x="2918830" y="95401"/>
                </a:cubicBezTo>
                <a:cubicBezTo>
                  <a:pt x="2586081" y="133611"/>
                  <a:pt x="2262146" y="210506"/>
                  <a:pt x="1957331" y="323658"/>
                </a:cubicBezTo>
                <a:cubicBezTo>
                  <a:pt x="1300170" y="565494"/>
                  <a:pt x="773488" y="924243"/>
                  <a:pt x="413011" y="1429370"/>
                </a:cubicBezTo>
                <a:cubicBezTo>
                  <a:pt x="241125" y="1667934"/>
                  <a:pt x="130650" y="1931482"/>
                  <a:pt x="88087" y="2204577"/>
                </a:cubicBezTo>
                <a:cubicBezTo>
                  <a:pt x="96253" y="2189777"/>
                  <a:pt x="103398" y="2174704"/>
                  <a:pt x="109862" y="2159496"/>
                </a:cubicBezTo>
                <a:cubicBezTo>
                  <a:pt x="227584" y="1883441"/>
                  <a:pt x="374053" y="1617978"/>
                  <a:pt x="566286" y="1369352"/>
                </a:cubicBezTo>
                <a:cubicBezTo>
                  <a:pt x="843916" y="1009789"/>
                  <a:pt x="1197929" y="710108"/>
                  <a:pt x="1648059" y="484837"/>
                </a:cubicBezTo>
                <a:cubicBezTo>
                  <a:pt x="2053957" y="281700"/>
                  <a:pt x="2497621" y="159899"/>
                  <a:pt x="2969865" y="91462"/>
                </a:cubicBezTo>
                <a:close/>
                <a:moveTo>
                  <a:pt x="3495357" y="893"/>
                </a:moveTo>
                <a:cubicBezTo>
                  <a:pt x="3633661" y="-4539"/>
                  <a:pt x="3787957" y="15693"/>
                  <a:pt x="3941913" y="37963"/>
                </a:cubicBezTo>
                <a:cubicBezTo>
                  <a:pt x="4403949" y="104770"/>
                  <a:pt x="4858161" y="195339"/>
                  <a:pt x="5299614" y="324201"/>
                </a:cubicBezTo>
                <a:cubicBezTo>
                  <a:pt x="5617945" y="417079"/>
                  <a:pt x="5925559" y="526685"/>
                  <a:pt x="6213700" y="666307"/>
                </a:cubicBezTo>
                <a:lnTo>
                  <a:pt x="6310745" y="718092"/>
                </a:lnTo>
                <a:lnTo>
                  <a:pt x="6310745" y="786964"/>
                </a:lnTo>
                <a:lnTo>
                  <a:pt x="6223734" y="739515"/>
                </a:lnTo>
                <a:cubicBezTo>
                  <a:pt x="5975170" y="615379"/>
                  <a:pt x="5710361" y="515015"/>
                  <a:pt x="5436559" y="427942"/>
                </a:cubicBezTo>
                <a:cubicBezTo>
                  <a:pt x="5396292" y="415002"/>
                  <a:pt x="5355753" y="402509"/>
                  <a:pt x="5314925" y="390465"/>
                </a:cubicBezTo>
                <a:cubicBezTo>
                  <a:pt x="5276307" y="379059"/>
                  <a:pt x="5237351" y="368468"/>
                  <a:pt x="5198564" y="357468"/>
                </a:cubicBezTo>
                <a:cubicBezTo>
                  <a:pt x="5414393" y="434473"/>
                  <a:pt x="5624129" y="521907"/>
                  <a:pt x="5826636" y="619266"/>
                </a:cubicBezTo>
                <a:cubicBezTo>
                  <a:pt x="5929344" y="669507"/>
                  <a:pt x="6029097" y="722388"/>
                  <a:pt x="6125359" y="778370"/>
                </a:cubicBezTo>
                <a:lnTo>
                  <a:pt x="6310745" y="896973"/>
                </a:lnTo>
                <a:lnTo>
                  <a:pt x="6310745" y="3861739"/>
                </a:lnTo>
                <a:lnTo>
                  <a:pt x="974639" y="3861739"/>
                </a:lnTo>
                <a:lnTo>
                  <a:pt x="719986" y="3659957"/>
                </a:lnTo>
                <a:cubicBezTo>
                  <a:pt x="556844" y="3515259"/>
                  <a:pt x="415052" y="3355506"/>
                  <a:pt x="299202" y="3177626"/>
                </a:cubicBezTo>
                <a:cubicBezTo>
                  <a:pt x="173197" y="2986301"/>
                  <a:pt x="89840" y="2778941"/>
                  <a:pt x="52873" y="2564820"/>
                </a:cubicBezTo>
                <a:cubicBezTo>
                  <a:pt x="46170" y="2528361"/>
                  <a:pt x="35760" y="2492390"/>
                  <a:pt x="21743" y="2457276"/>
                </a:cubicBezTo>
                <a:cubicBezTo>
                  <a:pt x="-12282" y="2369287"/>
                  <a:pt x="-34" y="2280753"/>
                  <a:pt x="15788" y="2193035"/>
                </a:cubicBezTo>
                <a:cubicBezTo>
                  <a:pt x="125343" y="1581179"/>
                  <a:pt x="505554" y="1091397"/>
                  <a:pt x="1087523" y="695306"/>
                </a:cubicBezTo>
                <a:cubicBezTo>
                  <a:pt x="1574397" y="363308"/>
                  <a:pt x="2138335" y="155961"/>
                  <a:pt x="2765215" y="56158"/>
                </a:cubicBezTo>
                <a:cubicBezTo>
                  <a:pt x="2882595" y="37419"/>
                  <a:pt x="3000997" y="24655"/>
                  <a:pt x="3120078" y="15422"/>
                </a:cubicBezTo>
                <a:cubicBezTo>
                  <a:pt x="3239161" y="6188"/>
                  <a:pt x="3356711" y="2250"/>
                  <a:pt x="3495357" y="893"/>
                </a:cubicBezTo>
                <a:close/>
              </a:path>
            </a:pathLst>
          </a:custGeom>
          <a:solidFill>
            <a:srgbClr val="CDAB71">
              <a:alpha val="91000"/>
            </a:srgbClr>
          </a:solidFill>
          <a:ln w="12700" cap="flat">
            <a:noFill/>
            <a:prstDash val="solid"/>
            <a:miter/>
          </a:ln>
        </p:spPr>
        <p:txBody>
          <a:bodyPr wrap="square" rtlCol="0" anchor="ctr">
            <a:noAutofit/>
          </a:bodyPr>
          <a:lstStyle/>
          <a:p>
            <a:endParaRPr lang="en-US"/>
          </a:p>
        </p:txBody>
      </p:sp>
      <p:sp>
        <p:nvSpPr>
          <p:cNvPr id="2" name="Заголовок 1">
            <a:extLst>
              <a:ext uri="{FF2B5EF4-FFF2-40B4-BE49-F238E27FC236}">
                <a16:creationId xmlns:a16="http://schemas.microsoft.com/office/drawing/2014/main" id="{5642AA46-0E2E-43D9-90CF-63AB68E26DD5}"/>
              </a:ext>
            </a:extLst>
          </p:cNvPr>
          <p:cNvSpPr>
            <a:spLocks noGrp="1"/>
          </p:cNvSpPr>
          <p:nvPr>
            <p:ph type="title"/>
          </p:nvPr>
        </p:nvSpPr>
        <p:spPr>
          <a:xfrm>
            <a:off x="7004878" y="3732208"/>
            <a:ext cx="4574851" cy="1390218"/>
          </a:xfrm>
        </p:spPr>
        <p:txBody>
          <a:bodyPr vert="horz" lIns="91440" tIns="45720" rIns="91440" bIns="45720" rtlCol="0" anchor="b">
            <a:normAutofit/>
          </a:bodyPr>
          <a:lstStyle/>
          <a:p>
            <a:pPr algn="ctr"/>
            <a:r>
              <a:rPr lang="en-US" sz="5200" dirty="0">
                <a:solidFill>
                  <a:schemeClr val="bg1"/>
                </a:solidFill>
                <a:latin typeface="Algerian" panose="04020705040A02060702" pitchFamily="82" charset="0"/>
              </a:rPr>
              <a:t>Ulster Fry</a:t>
            </a:r>
          </a:p>
        </p:txBody>
      </p:sp>
      <p:sp>
        <p:nvSpPr>
          <p:cNvPr id="17" name="Rectangle 6">
            <a:extLst>
              <a:ext uri="{FF2B5EF4-FFF2-40B4-BE49-F238E27FC236}">
                <a16:creationId xmlns:a16="http://schemas.microsoft.com/office/drawing/2014/main" id="{72E0F698-EDF5-464C-B466-8D34B8AF1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9179" y="5344820"/>
            <a:ext cx="3994793" cy="27432"/>
          </a:xfrm>
          <a:custGeom>
            <a:avLst/>
            <a:gdLst>
              <a:gd name="connsiteX0" fmla="*/ 0 w 3994793"/>
              <a:gd name="connsiteY0" fmla="*/ 0 h 27432"/>
              <a:gd name="connsiteX1" fmla="*/ 745695 w 3994793"/>
              <a:gd name="connsiteY1" fmla="*/ 0 h 27432"/>
              <a:gd name="connsiteX2" fmla="*/ 1451441 w 3994793"/>
              <a:gd name="connsiteY2" fmla="*/ 0 h 27432"/>
              <a:gd name="connsiteX3" fmla="*/ 2157188 w 3994793"/>
              <a:gd name="connsiteY3" fmla="*/ 0 h 27432"/>
              <a:gd name="connsiteX4" fmla="*/ 2703143 w 3994793"/>
              <a:gd name="connsiteY4" fmla="*/ 0 h 27432"/>
              <a:gd name="connsiteX5" fmla="*/ 3289046 w 3994793"/>
              <a:gd name="connsiteY5" fmla="*/ 0 h 27432"/>
              <a:gd name="connsiteX6" fmla="*/ 3994793 w 3994793"/>
              <a:gd name="connsiteY6" fmla="*/ 0 h 27432"/>
              <a:gd name="connsiteX7" fmla="*/ 3994793 w 3994793"/>
              <a:gd name="connsiteY7" fmla="*/ 27432 h 27432"/>
              <a:gd name="connsiteX8" fmla="*/ 3328994 w 3994793"/>
              <a:gd name="connsiteY8" fmla="*/ 27432 h 27432"/>
              <a:gd name="connsiteX9" fmla="*/ 2783039 w 3994793"/>
              <a:gd name="connsiteY9" fmla="*/ 27432 h 27432"/>
              <a:gd name="connsiteX10" fmla="*/ 2237084 w 3994793"/>
              <a:gd name="connsiteY10" fmla="*/ 27432 h 27432"/>
              <a:gd name="connsiteX11" fmla="*/ 1531337 w 3994793"/>
              <a:gd name="connsiteY11" fmla="*/ 27432 h 27432"/>
              <a:gd name="connsiteX12" fmla="*/ 945434 w 3994793"/>
              <a:gd name="connsiteY12" fmla="*/ 27432 h 27432"/>
              <a:gd name="connsiteX13" fmla="*/ 0 w 3994793"/>
              <a:gd name="connsiteY13" fmla="*/ 27432 h 27432"/>
              <a:gd name="connsiteX14" fmla="*/ 0 w 3994793"/>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4793" h="27432" fill="none" extrusionOk="0">
                <a:moveTo>
                  <a:pt x="0" y="0"/>
                </a:moveTo>
                <a:cubicBezTo>
                  <a:pt x="285474" y="-22732"/>
                  <a:pt x="421546" y="-1893"/>
                  <a:pt x="745695" y="0"/>
                </a:cubicBezTo>
                <a:cubicBezTo>
                  <a:pt x="1069844" y="1893"/>
                  <a:pt x="1267051" y="4066"/>
                  <a:pt x="1451441" y="0"/>
                </a:cubicBezTo>
                <a:cubicBezTo>
                  <a:pt x="1635831" y="-4066"/>
                  <a:pt x="1865269" y="3287"/>
                  <a:pt x="2157188" y="0"/>
                </a:cubicBezTo>
                <a:cubicBezTo>
                  <a:pt x="2449107" y="-3287"/>
                  <a:pt x="2473776" y="-12720"/>
                  <a:pt x="2703143" y="0"/>
                </a:cubicBezTo>
                <a:cubicBezTo>
                  <a:pt x="2932510" y="12720"/>
                  <a:pt x="3023998" y="17286"/>
                  <a:pt x="3289046" y="0"/>
                </a:cubicBezTo>
                <a:cubicBezTo>
                  <a:pt x="3554094" y="-17286"/>
                  <a:pt x="3836668" y="10296"/>
                  <a:pt x="3994793" y="0"/>
                </a:cubicBezTo>
                <a:cubicBezTo>
                  <a:pt x="3993836" y="8431"/>
                  <a:pt x="3994444" y="14612"/>
                  <a:pt x="3994793" y="27432"/>
                </a:cubicBezTo>
                <a:cubicBezTo>
                  <a:pt x="3751330" y="45147"/>
                  <a:pt x="3618521" y="7232"/>
                  <a:pt x="3328994" y="27432"/>
                </a:cubicBezTo>
                <a:cubicBezTo>
                  <a:pt x="3039467" y="47632"/>
                  <a:pt x="2908653" y="25202"/>
                  <a:pt x="2783039" y="27432"/>
                </a:cubicBezTo>
                <a:cubicBezTo>
                  <a:pt x="2657426" y="29662"/>
                  <a:pt x="2373985" y="40038"/>
                  <a:pt x="2237084" y="27432"/>
                </a:cubicBezTo>
                <a:cubicBezTo>
                  <a:pt x="2100183" y="14826"/>
                  <a:pt x="1862145" y="31781"/>
                  <a:pt x="1531337" y="27432"/>
                </a:cubicBezTo>
                <a:cubicBezTo>
                  <a:pt x="1200529" y="23083"/>
                  <a:pt x="1153029" y="12124"/>
                  <a:pt x="945434" y="27432"/>
                </a:cubicBezTo>
                <a:cubicBezTo>
                  <a:pt x="737839" y="42740"/>
                  <a:pt x="371500" y="-18970"/>
                  <a:pt x="0" y="27432"/>
                </a:cubicBezTo>
                <a:cubicBezTo>
                  <a:pt x="226" y="18208"/>
                  <a:pt x="-648" y="12891"/>
                  <a:pt x="0" y="0"/>
                </a:cubicBezTo>
                <a:close/>
              </a:path>
              <a:path w="3994793" h="27432" stroke="0" extrusionOk="0">
                <a:moveTo>
                  <a:pt x="0" y="0"/>
                </a:moveTo>
                <a:cubicBezTo>
                  <a:pt x="233202" y="14567"/>
                  <a:pt x="387388" y="28518"/>
                  <a:pt x="625851" y="0"/>
                </a:cubicBezTo>
                <a:cubicBezTo>
                  <a:pt x="864314" y="-28518"/>
                  <a:pt x="1027047" y="-26118"/>
                  <a:pt x="1171806" y="0"/>
                </a:cubicBezTo>
                <a:cubicBezTo>
                  <a:pt x="1316566" y="26118"/>
                  <a:pt x="1639655" y="-2490"/>
                  <a:pt x="1917501" y="0"/>
                </a:cubicBezTo>
                <a:cubicBezTo>
                  <a:pt x="2195348" y="2490"/>
                  <a:pt x="2328758" y="19053"/>
                  <a:pt x="2543352" y="0"/>
                </a:cubicBezTo>
                <a:cubicBezTo>
                  <a:pt x="2757946" y="-19053"/>
                  <a:pt x="3028913" y="23876"/>
                  <a:pt x="3169202" y="0"/>
                </a:cubicBezTo>
                <a:cubicBezTo>
                  <a:pt x="3309491" y="-23876"/>
                  <a:pt x="3706249" y="-31775"/>
                  <a:pt x="3994793" y="0"/>
                </a:cubicBezTo>
                <a:cubicBezTo>
                  <a:pt x="3993438" y="9524"/>
                  <a:pt x="3993591" y="13975"/>
                  <a:pt x="3994793" y="27432"/>
                </a:cubicBezTo>
                <a:cubicBezTo>
                  <a:pt x="3717302" y="841"/>
                  <a:pt x="3475105" y="20835"/>
                  <a:pt x="3328994" y="27432"/>
                </a:cubicBezTo>
                <a:cubicBezTo>
                  <a:pt x="3182883" y="34029"/>
                  <a:pt x="3048913" y="25304"/>
                  <a:pt x="2783039" y="27432"/>
                </a:cubicBezTo>
                <a:cubicBezTo>
                  <a:pt x="2517165" y="29560"/>
                  <a:pt x="2371663" y="19960"/>
                  <a:pt x="2117240" y="27432"/>
                </a:cubicBezTo>
                <a:cubicBezTo>
                  <a:pt x="1862817" y="34904"/>
                  <a:pt x="1771642" y="53179"/>
                  <a:pt x="1451441" y="27432"/>
                </a:cubicBezTo>
                <a:cubicBezTo>
                  <a:pt x="1131240" y="1685"/>
                  <a:pt x="1013354" y="33667"/>
                  <a:pt x="825591" y="27432"/>
                </a:cubicBezTo>
                <a:cubicBezTo>
                  <a:pt x="637828" y="21198"/>
                  <a:pt x="270465" y="28145"/>
                  <a:pt x="0" y="27432"/>
                </a:cubicBezTo>
                <a:cubicBezTo>
                  <a:pt x="-800" y="16780"/>
                  <a:pt x="-583" y="1291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A8809E1-82F4-4F66-B214-8B55EDD42A5E}"/>
              </a:ext>
            </a:extLst>
          </p:cNvPr>
          <p:cNvSpPr txBox="1"/>
          <p:nvPr/>
        </p:nvSpPr>
        <p:spPr>
          <a:xfrm>
            <a:off x="574429" y="438428"/>
            <a:ext cx="4650715" cy="1815882"/>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 Ulster fry breakfast consists of  sausages, bacon, bread and eggs. Some people also cook tomatoes with it.</a:t>
            </a:r>
            <a:endParaRPr lang="ru-RU" sz="2800" dirty="0">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56C8088C-EF18-4190-AC5B-492EBBBA1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785" y="3509814"/>
            <a:ext cx="4364004" cy="299976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Рисунок 11" descr="Изображение выглядит как тарелка, стол, еда, сидит&#10;&#10;Автоматически созданное описание">
            <a:extLst>
              <a:ext uri="{FF2B5EF4-FFF2-40B4-BE49-F238E27FC236}">
                <a16:creationId xmlns:a16="http://schemas.microsoft.com/office/drawing/2014/main" id="{D9046AC5-B987-4F2F-83E3-6FA75B1841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3177" y="998806"/>
            <a:ext cx="5351243" cy="251100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TextBox 13">
            <a:extLst>
              <a:ext uri="{FF2B5EF4-FFF2-40B4-BE49-F238E27FC236}">
                <a16:creationId xmlns:a16="http://schemas.microsoft.com/office/drawing/2014/main" id="{0165428E-9241-47FC-B2B0-BB9BC194362D}"/>
              </a:ext>
            </a:extLst>
          </p:cNvPr>
          <p:cNvSpPr txBox="1"/>
          <p:nvPr/>
        </p:nvSpPr>
        <p:spPr>
          <a:xfrm>
            <a:off x="6583816" y="5472203"/>
            <a:ext cx="5514058" cy="120032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It is so popular in Britain and Ireland that many cafes and pubs offer the meal at any time of day as an "all-day breakfast".</a:t>
            </a:r>
            <a:endParaRPr lang="ru-RU" sz="2400" dirty="0">
              <a:latin typeface="Times New Roman" panose="02020603050405020304" pitchFamily="18" charset="0"/>
              <a:cs typeface="Times New Roman" panose="02020603050405020304" pitchFamily="18" charset="0"/>
            </a:endParaRPr>
          </a:p>
        </p:txBody>
      </p:sp>
      <p:pic>
        <p:nvPicPr>
          <p:cNvPr id="18" name="Рисунок 17" descr="Изображение выглядит как тарелка, еда, стол, внутренний&#10;&#10;Автоматически созданное описание">
            <a:extLst>
              <a:ext uri="{FF2B5EF4-FFF2-40B4-BE49-F238E27FC236}">
                <a16:creationId xmlns:a16="http://schemas.microsoft.com/office/drawing/2014/main" id="{BCC159F0-9A77-49D6-8B65-20FAF56A77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5124" y="2649222"/>
            <a:ext cx="2714319" cy="2165972"/>
          </a:xfrm>
          <a:prstGeom prst="ellipse">
            <a:avLst/>
          </a:prstGeom>
          <a:ln>
            <a:noFill/>
          </a:ln>
          <a:effectLst>
            <a:softEdge rad="112500"/>
          </a:effectLst>
        </p:spPr>
      </p:pic>
      <p:pic>
        <p:nvPicPr>
          <p:cNvPr id="16" name="Picture 17" descr="http://img0.liveinternet.ru/images/attach/c/2/70/573/70573876_return.gif">
            <a:hlinkClick r:id="rId6" action="ppaction://hlinksldjump"/>
            <a:extLst>
              <a:ext uri="{FF2B5EF4-FFF2-40B4-BE49-F238E27FC236}">
                <a16:creationId xmlns:a16="http://schemas.microsoft.com/office/drawing/2014/main" id="{CADEE13F-EC1D-48E9-9CAF-01EA899E1D5E}"/>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520129" y="40231"/>
            <a:ext cx="1193393" cy="1286112"/>
          </a:xfrm>
          <a:prstGeom prst="rect">
            <a:avLst/>
          </a:prstGeom>
          <a:noFill/>
        </p:spPr>
      </p:pic>
    </p:spTree>
    <p:extLst>
      <p:ext uri="{BB962C8B-B14F-4D97-AF65-F5344CB8AC3E}">
        <p14:creationId xmlns:p14="http://schemas.microsoft.com/office/powerpoint/2010/main" val="3797550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DC2D13AD-67BD-414B-A91B-1B719C52B4EA}"/>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155" r="1" b="15820"/>
          <a:stretch/>
        </p:blipFill>
        <p:spPr>
          <a:xfrm>
            <a:off x="180935" y="161954"/>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
        <p:nvSpPr>
          <p:cNvPr id="7" name="TextBox 6">
            <a:extLst>
              <a:ext uri="{FF2B5EF4-FFF2-40B4-BE49-F238E27FC236}">
                <a16:creationId xmlns:a16="http://schemas.microsoft.com/office/drawing/2014/main" id="{75DED4C0-7C21-49A3-B7E1-F703C16A5EAF}"/>
              </a:ext>
            </a:extLst>
          </p:cNvPr>
          <p:cNvSpPr txBox="1"/>
          <p:nvPr/>
        </p:nvSpPr>
        <p:spPr>
          <a:xfrm>
            <a:off x="6591047" y="645793"/>
            <a:ext cx="4033410" cy="4401205"/>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Irish stew</a:t>
            </a:r>
            <a:r>
              <a:rPr lang="en-US" sz="2800" dirty="0">
                <a:latin typeface="Times New Roman" panose="02020603050405020304" pitchFamily="18" charset="0"/>
                <a:cs typeface="Times New Roman" panose="02020603050405020304" pitchFamily="18" charset="0"/>
              </a:rPr>
              <a:t> is a lamb or mutton and root vegetable </a:t>
            </a:r>
            <a:r>
              <a:rPr lang="en-US" sz="2800" u="sng" dirty="0">
                <a:latin typeface="Times New Roman" panose="02020603050405020304" pitchFamily="18" charset="0"/>
                <a:cs typeface="Times New Roman" panose="02020603050405020304" pitchFamily="18" charset="0"/>
              </a:rPr>
              <a:t>stew</a:t>
            </a:r>
            <a:r>
              <a:rPr lang="en-US" sz="2800" dirty="0">
                <a:latin typeface="Times New Roman" panose="02020603050405020304" pitchFamily="18" charset="0"/>
                <a:cs typeface="Times New Roman" panose="02020603050405020304" pitchFamily="18" charset="0"/>
              </a:rPr>
              <a:t> native to Ireland. Basic ingredients include lamb, or mutton as well as potatoes, onions, and parsley.</a:t>
            </a:r>
            <a:r>
              <a:rPr lang="en-US" sz="2800" baseline="300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It may sometimes also include carrots.</a:t>
            </a:r>
            <a:endParaRPr lang="ru-RU"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DFC34C2-947F-4BCA-A889-2C8757B9FA66}"/>
              </a:ext>
            </a:extLst>
          </p:cNvPr>
          <p:cNvSpPr txBox="1"/>
          <p:nvPr/>
        </p:nvSpPr>
        <p:spPr>
          <a:xfrm>
            <a:off x="1521782" y="1285311"/>
            <a:ext cx="3095897" cy="646331"/>
          </a:xfrm>
          <a:prstGeom prst="rect">
            <a:avLst/>
          </a:prstGeom>
          <a:noFill/>
        </p:spPr>
        <p:txBody>
          <a:bodyPr wrap="square" rtlCol="0">
            <a:spAutoFit/>
          </a:bodyPr>
          <a:lstStyle/>
          <a:p>
            <a:pPr algn="ctr"/>
            <a:r>
              <a:rPr lang="en-US" sz="3600" dirty="0">
                <a:latin typeface="Algerian" panose="04020705040A02060702" pitchFamily="82" charset="0"/>
              </a:rPr>
              <a:t>Irish stew</a:t>
            </a:r>
            <a:endParaRPr lang="ru-RU" sz="3600" dirty="0"/>
          </a:p>
        </p:txBody>
      </p:sp>
      <p:pic>
        <p:nvPicPr>
          <p:cNvPr id="10" name="Рисунок 9" descr="Изображение выглядит как еда, стол, внутренний, сидит&#10;&#10;Автоматически созданное описание">
            <a:extLst>
              <a:ext uri="{FF2B5EF4-FFF2-40B4-BE49-F238E27FC236}">
                <a16:creationId xmlns:a16="http://schemas.microsoft.com/office/drawing/2014/main" id="{2A0FE339-EBDC-4930-8056-F5D14CC19F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434" y="2629871"/>
            <a:ext cx="4480639" cy="3367946"/>
          </a:xfrm>
          <a:prstGeom prst="ellipse">
            <a:avLst/>
          </a:prstGeom>
          <a:ln>
            <a:noFill/>
          </a:ln>
          <a:effectLst>
            <a:softEdge rad="112500"/>
          </a:effectLst>
        </p:spPr>
      </p:pic>
      <p:pic>
        <p:nvPicPr>
          <p:cNvPr id="13" name="Рисунок 12" descr="Изображение выглядит как вода, сидит, стол, кот&#10;&#10;Автоматически созданное описание">
            <a:extLst>
              <a:ext uri="{FF2B5EF4-FFF2-40B4-BE49-F238E27FC236}">
                <a16:creationId xmlns:a16="http://schemas.microsoft.com/office/drawing/2014/main" id="{AD62DCDC-AC2C-42B1-802C-12778319BB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8809" y="4521971"/>
            <a:ext cx="2677886" cy="2336029"/>
          </a:xfrm>
          <a:prstGeom prst="ellipse">
            <a:avLst/>
          </a:prstGeom>
          <a:ln>
            <a:noFill/>
          </a:ln>
          <a:effectLst>
            <a:softEdge rad="112500"/>
          </a:effectLst>
        </p:spPr>
      </p:pic>
      <p:pic>
        <p:nvPicPr>
          <p:cNvPr id="9" name="Picture 17" descr="http://img0.liveinternet.ru/images/attach/c/2/70/573/70573876_return.gif">
            <a:hlinkClick r:id="rId5" action="ppaction://hlinksldjump"/>
            <a:extLst>
              <a:ext uri="{FF2B5EF4-FFF2-40B4-BE49-F238E27FC236}">
                <a16:creationId xmlns:a16="http://schemas.microsoft.com/office/drawing/2014/main" id="{17C3ED30-2787-4960-966F-5DD101C330C3}"/>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9843687" y="5338195"/>
            <a:ext cx="1224136" cy="1319244"/>
          </a:xfrm>
          <a:prstGeom prst="rect">
            <a:avLst/>
          </a:prstGeom>
          <a:noFill/>
        </p:spPr>
      </p:pic>
    </p:spTree>
    <p:extLst>
      <p:ext uri="{BB962C8B-B14F-4D97-AF65-F5344CB8AC3E}">
        <p14:creationId xmlns:p14="http://schemas.microsoft.com/office/powerpoint/2010/main" val="2607905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F5CE956-0754-4402-97BC-33371F41D539}"/>
              </a:ext>
            </a:extLst>
          </p:cNvPr>
          <p:cNvSpPr>
            <a:spLocks noGrp="1"/>
          </p:cNvSpPr>
          <p:nvPr>
            <p:ph type="title"/>
          </p:nvPr>
        </p:nvSpPr>
        <p:spPr>
          <a:xfrm>
            <a:off x="640080" y="325369"/>
            <a:ext cx="4368602" cy="1956841"/>
          </a:xfrm>
        </p:spPr>
        <p:txBody>
          <a:bodyPr vert="horz" lIns="91440" tIns="45720" rIns="91440" bIns="45720" rtlCol="0" anchor="b">
            <a:normAutofit/>
          </a:bodyPr>
          <a:lstStyle/>
          <a:p>
            <a:pPr algn="ctr"/>
            <a:r>
              <a:rPr lang="en-US" sz="6600" dirty="0">
                <a:latin typeface="Algerian" panose="04020705040A02060702" pitchFamily="82" charset="0"/>
                <a:cs typeface="Times New Roman" panose="02020603050405020304" pitchFamily="18" charset="0"/>
              </a:rPr>
              <a:t>Boxty</a:t>
            </a:r>
          </a:p>
        </p:txBody>
      </p:sp>
      <p:sp>
        <p:nvSpPr>
          <p:cNvPr id="1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E8F078B3-EA23-4C12-B814-B642AAF14096}"/>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2769" r="1128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Объект 3">
            <a:extLst>
              <a:ext uri="{FF2B5EF4-FFF2-40B4-BE49-F238E27FC236}">
                <a16:creationId xmlns:a16="http://schemas.microsoft.com/office/drawing/2014/main" id="{6DD0DCE0-6010-4278-8EEB-56CE2F63AED7}"/>
              </a:ext>
            </a:extLst>
          </p:cNvPr>
          <p:cNvSpPr>
            <a:spLocks noGrp="1"/>
          </p:cNvSpPr>
          <p:nvPr>
            <p:ph sz="half" idx="2"/>
          </p:nvPr>
        </p:nvSpPr>
        <p:spPr>
          <a:xfrm>
            <a:off x="300445" y="2871970"/>
            <a:ext cx="6453051" cy="3659732"/>
          </a:xfrm>
        </p:spPr>
        <p:txBody>
          <a:bodyPr vert="horz" lIns="91440" tIns="45720" rIns="91440" bIns="45720" rtlCol="0">
            <a:normAutofit fontScale="70000" lnSpcReduction="20000"/>
          </a:bodyPr>
          <a:lstStyle/>
          <a:p>
            <a:pPr marL="0" indent="0">
              <a:buNone/>
            </a:pPr>
            <a:r>
              <a:rPr lang="en-US" b="1" dirty="0">
                <a:latin typeface="Times New Roman" panose="02020603050405020304" pitchFamily="18" charset="0"/>
                <a:cs typeface="Times New Roman" panose="02020603050405020304" pitchFamily="18" charset="0"/>
              </a:rPr>
              <a:t>Boxty</a:t>
            </a:r>
            <a:r>
              <a:rPr lang="en-US" dirty="0">
                <a:latin typeface="Times New Roman" panose="02020603050405020304" pitchFamily="18" charset="0"/>
                <a:cs typeface="Times New Roman" panose="02020603050405020304" pitchFamily="18" charset="0"/>
              </a:rPr>
              <a:t> is a traditional Irish potato pancake. The dish is mostly associated with the north midlands, north Connacht and southern Ulster. There are many recipes, but all contain </a:t>
            </a:r>
            <a:r>
              <a:rPr lang="en-US" u="sng" dirty="0">
                <a:latin typeface="Times New Roman" panose="02020603050405020304" pitchFamily="18" charset="0"/>
                <a:cs typeface="Times New Roman" panose="02020603050405020304" pitchFamily="18" charset="0"/>
              </a:rPr>
              <a:t>grated</a:t>
            </a:r>
            <a:r>
              <a:rPr lang="en-US" dirty="0">
                <a:latin typeface="Times New Roman" panose="02020603050405020304" pitchFamily="18" charset="0"/>
                <a:cs typeface="Times New Roman" panose="02020603050405020304" pitchFamily="18" charset="0"/>
              </a:rPr>
              <a:t>, </a:t>
            </a:r>
            <a:r>
              <a:rPr lang="en-US" u="sng" dirty="0">
                <a:latin typeface="Times New Roman" panose="02020603050405020304" pitchFamily="18" charset="0"/>
                <a:cs typeface="Times New Roman" panose="02020603050405020304" pitchFamily="18" charset="0"/>
              </a:rPr>
              <a:t>raw</a:t>
            </a:r>
            <a:r>
              <a:rPr lang="en-US" dirty="0">
                <a:latin typeface="Times New Roman" panose="02020603050405020304" pitchFamily="18" charset="0"/>
                <a:cs typeface="Times New Roman" panose="02020603050405020304" pitchFamily="18" charset="0"/>
              </a:rPr>
              <a:t> potatoes and all are </a:t>
            </a:r>
            <a:r>
              <a:rPr lang="en-US" u="sng" dirty="0">
                <a:latin typeface="Times New Roman" panose="02020603050405020304" pitchFamily="18" charset="0"/>
                <a:cs typeface="Times New Roman" panose="02020603050405020304" pitchFamily="18" charset="0"/>
              </a:rPr>
              <a:t>served</a:t>
            </a:r>
            <a:r>
              <a:rPr lang="en-US" dirty="0">
                <a:latin typeface="Times New Roman" panose="02020603050405020304" pitchFamily="18" charset="0"/>
                <a:cs typeface="Times New Roman" panose="02020603050405020304" pitchFamily="18" charset="0"/>
              </a:rPr>
              <a:t> fried.</a:t>
            </a:r>
          </a:p>
          <a:p>
            <a:pPr marL="0" indent="0">
              <a:buNone/>
            </a:pPr>
            <a:r>
              <a:rPr lang="en-US" dirty="0">
                <a:latin typeface="Times New Roman" panose="02020603050405020304" pitchFamily="18" charset="0"/>
                <a:cs typeface="Times New Roman" panose="02020603050405020304" pitchFamily="18" charset="0"/>
              </a:rPr>
              <a:t>The most popular version of the dish consists of grated raw potato and </a:t>
            </a:r>
            <a:r>
              <a:rPr lang="en-US" u="sng" dirty="0">
                <a:latin typeface="Times New Roman" panose="02020603050405020304" pitchFamily="18" charset="0"/>
                <a:cs typeface="Times New Roman" panose="02020603050405020304" pitchFamily="18" charset="0"/>
              </a:rPr>
              <a:t>mashed</a:t>
            </a:r>
            <a:r>
              <a:rPr lang="en-US" dirty="0">
                <a:latin typeface="Times New Roman" panose="02020603050405020304" pitchFamily="18" charset="0"/>
                <a:cs typeface="Times New Roman" panose="02020603050405020304" pitchFamily="18" charset="0"/>
              </a:rPr>
              <a:t> potato with flour, baking soda, buttermilk, and sometimes egg. The mixture is </a:t>
            </a:r>
            <a:r>
              <a:rPr lang="en-US" u="sng" dirty="0">
                <a:latin typeface="Times New Roman" panose="02020603050405020304" pitchFamily="18" charset="0"/>
                <a:cs typeface="Times New Roman" panose="02020603050405020304" pitchFamily="18" charset="0"/>
              </a:rPr>
              <a:t>fried</a:t>
            </a:r>
            <a:r>
              <a:rPr lang="en-US" dirty="0">
                <a:latin typeface="Times New Roman" panose="02020603050405020304" pitchFamily="18" charset="0"/>
                <a:cs typeface="Times New Roman" panose="02020603050405020304" pitchFamily="18" charset="0"/>
              </a:rPr>
              <a:t> on a pan for a few minutes on each side, like a normal pancake. </a:t>
            </a:r>
          </a:p>
          <a:p>
            <a:endParaRPr lang="en-US" dirty="0"/>
          </a:p>
        </p:txBody>
      </p:sp>
      <p:pic>
        <p:nvPicPr>
          <p:cNvPr id="10" name="Рисунок 9" descr="Изображение выглядит как сидит, ткань, еда, комната&#10;&#10;Автоматически созданное описание">
            <a:extLst>
              <a:ext uri="{FF2B5EF4-FFF2-40B4-BE49-F238E27FC236}">
                <a16:creationId xmlns:a16="http://schemas.microsoft.com/office/drawing/2014/main" id="{00E6C475-9EEA-4FE8-92E6-817D4EEC6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2114" y="2745469"/>
            <a:ext cx="3286487" cy="3986980"/>
          </a:xfrm>
          <a:prstGeom prst="ellipse">
            <a:avLst/>
          </a:prstGeom>
          <a:ln>
            <a:noFill/>
          </a:ln>
          <a:effectLst>
            <a:softEdge rad="112500"/>
          </a:effectLst>
        </p:spPr>
      </p:pic>
      <p:pic>
        <p:nvPicPr>
          <p:cNvPr id="8" name="Рисунок 7" descr="Изображение выглядит как еда, тарелка, стол, чашка&#10;&#10;Автоматически созданное описание">
            <a:extLst>
              <a:ext uri="{FF2B5EF4-FFF2-40B4-BE49-F238E27FC236}">
                <a16:creationId xmlns:a16="http://schemas.microsoft.com/office/drawing/2014/main" id="{A63DEC73-2113-41CF-B889-AB4ED685C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8410" y="498854"/>
            <a:ext cx="4988409" cy="35667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Picture 17" descr="http://img0.liveinternet.ru/images/attach/c/2/70/573/70573876_return.gif">
            <a:hlinkClick r:id="rId5" action="ppaction://hlinksldjump"/>
            <a:extLst>
              <a:ext uri="{FF2B5EF4-FFF2-40B4-BE49-F238E27FC236}">
                <a16:creationId xmlns:a16="http://schemas.microsoft.com/office/drawing/2014/main" id="{8C123E6C-D1CC-4140-9619-C5F77ED94A6E}"/>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056342" y="5276640"/>
            <a:ext cx="1224136" cy="1319244"/>
          </a:xfrm>
          <a:prstGeom prst="rect">
            <a:avLst/>
          </a:prstGeom>
          <a:noFill/>
        </p:spPr>
      </p:pic>
    </p:spTree>
    <p:extLst>
      <p:ext uri="{BB962C8B-B14F-4D97-AF65-F5344CB8AC3E}">
        <p14:creationId xmlns:p14="http://schemas.microsoft.com/office/powerpoint/2010/main" val="2271575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5DDB525-CE8E-434D-B74E-1EE7E143D28A}"/>
              </a:ext>
            </a:extLst>
          </p:cNvPr>
          <p:cNvSpPr>
            <a:spLocks noGrp="1"/>
          </p:cNvSpPr>
          <p:nvPr>
            <p:ph type="title"/>
          </p:nvPr>
        </p:nvSpPr>
        <p:spPr>
          <a:xfrm>
            <a:off x="765093" y="46793"/>
            <a:ext cx="4368602" cy="1956841"/>
          </a:xfrm>
        </p:spPr>
        <p:txBody>
          <a:bodyPr vert="horz" lIns="91440" tIns="45720" rIns="91440" bIns="45720" rtlCol="0" anchor="b">
            <a:normAutofit/>
          </a:bodyPr>
          <a:lstStyle/>
          <a:p>
            <a:pPr algn="ctr"/>
            <a:r>
              <a:rPr lang="en-US" sz="6600">
                <a:latin typeface="Algerian" panose="04020705040A02060702" pitchFamily="82" charset="0"/>
              </a:rPr>
              <a:t>Haggis</a:t>
            </a:r>
            <a:endParaRPr lang="en-US" sz="6600" dirty="0">
              <a:latin typeface="Algerian" panose="04020705040A02060702" pitchFamily="82" charset="0"/>
            </a:endParaRPr>
          </a:p>
        </p:txBody>
      </p:sp>
      <p:sp>
        <p:nvSpPr>
          <p:cNvPr id="1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882E7469-904F-4D5B-8E3F-93D5ACF24BEE}"/>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2769" r="1128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Объект 3">
            <a:extLst>
              <a:ext uri="{FF2B5EF4-FFF2-40B4-BE49-F238E27FC236}">
                <a16:creationId xmlns:a16="http://schemas.microsoft.com/office/drawing/2014/main" id="{81E303F4-1EA9-4B78-A507-073C1BE548AA}"/>
              </a:ext>
            </a:extLst>
          </p:cNvPr>
          <p:cNvSpPr>
            <a:spLocks noGrp="1"/>
          </p:cNvSpPr>
          <p:nvPr>
            <p:ph sz="half" idx="2"/>
          </p:nvPr>
        </p:nvSpPr>
        <p:spPr>
          <a:xfrm>
            <a:off x="8451669" y="325369"/>
            <a:ext cx="3740331" cy="5670482"/>
          </a:xfrm>
        </p:spPr>
        <p:txBody>
          <a:bodyPr vert="horz" lIns="91440" tIns="45720" rIns="91440" bIns="45720" rtlCol="0">
            <a:normAutofit fontScale="55000" lnSpcReduction="20000"/>
          </a:bodyPr>
          <a:lstStyle/>
          <a:p>
            <a:pPr marL="0" indent="0">
              <a:lnSpc>
                <a:spcPct val="120000"/>
              </a:lnSpc>
              <a:buNone/>
            </a:pPr>
            <a:r>
              <a:rPr lang="en-US" dirty="0">
                <a:latin typeface="Times New Roman" panose="02020603050405020304" pitchFamily="18" charset="0"/>
                <a:cs typeface="Times New Roman" panose="02020603050405020304" pitchFamily="18" charset="0"/>
              </a:rPr>
              <a:t>Scotland’s national dish, haggis, is certainly not for the faint-hearted. It is the stomach of a sheep </a:t>
            </a:r>
            <a:r>
              <a:rPr lang="en-US" u="sng" dirty="0">
                <a:latin typeface="Times New Roman" panose="02020603050405020304" pitchFamily="18" charset="0"/>
                <a:cs typeface="Times New Roman" panose="02020603050405020304" pitchFamily="18" charset="0"/>
              </a:rPr>
              <a:t>stuffed with </a:t>
            </a:r>
            <a:r>
              <a:rPr lang="en-US" dirty="0">
                <a:latin typeface="Times New Roman" panose="02020603050405020304" pitchFamily="18" charset="0"/>
                <a:cs typeface="Times New Roman" panose="02020603050405020304" pitchFamily="18" charset="0"/>
              </a:rPr>
              <a:t>a mixture of </a:t>
            </a:r>
            <a:r>
              <a:rPr lang="en-US" u="sng" dirty="0">
                <a:latin typeface="Times New Roman" panose="02020603050405020304" pitchFamily="18" charset="0"/>
                <a:cs typeface="Times New Roman" panose="02020603050405020304" pitchFamily="18" charset="0"/>
              </a:rPr>
              <a:t>chopped </a:t>
            </a:r>
            <a:r>
              <a:rPr lang="en-US" dirty="0">
                <a:latin typeface="Times New Roman" panose="02020603050405020304" pitchFamily="18" charset="0"/>
                <a:cs typeface="Times New Roman" panose="02020603050405020304" pitchFamily="18" charset="0"/>
              </a:rPr>
              <a:t>sheep’s heart, liver and lungs, oatmeal, onions and seasoning. It is common to eat it with </a:t>
            </a:r>
            <a:r>
              <a:rPr lang="en-US" u="sng" dirty="0">
                <a:latin typeface="Times New Roman" panose="02020603050405020304" pitchFamily="18" charset="0"/>
                <a:cs typeface="Times New Roman" panose="02020603050405020304" pitchFamily="18" charset="0"/>
              </a:rPr>
              <a:t>mashed</a:t>
            </a:r>
            <a:r>
              <a:rPr lang="en-US" dirty="0">
                <a:latin typeface="Times New Roman" panose="02020603050405020304" pitchFamily="18" charset="0"/>
                <a:cs typeface="Times New Roman" panose="02020603050405020304" pitchFamily="18" charset="0"/>
              </a:rPr>
              <a:t> potato. People traditionally eat haggis on Burns Night, on January 25. This is the birthday of Scotland’s national poet Robert Burns. While it might not sound very appealing, haggis is actually a very popular British food. You can buy it in almost any supermarket in Scotland, and fast-food chains sometimes serve it in the form of a large, </a:t>
            </a:r>
            <a:r>
              <a:rPr lang="en-US" u="sng" dirty="0">
                <a:latin typeface="Times New Roman" panose="02020603050405020304" pitchFamily="18" charset="0"/>
                <a:cs typeface="Times New Roman" panose="02020603050405020304" pitchFamily="18" charset="0"/>
              </a:rPr>
              <a:t>deep-fried</a:t>
            </a:r>
            <a:r>
              <a:rPr lang="en-US" dirty="0">
                <a:latin typeface="Times New Roman" panose="02020603050405020304" pitchFamily="18" charset="0"/>
                <a:cs typeface="Times New Roman" panose="02020603050405020304" pitchFamily="18" charset="0"/>
              </a:rPr>
              <a:t> sausage.</a:t>
            </a:r>
          </a:p>
        </p:txBody>
      </p:sp>
      <p:pic>
        <p:nvPicPr>
          <p:cNvPr id="8" name="Рисунок 7" descr="Изображение выглядит как еда, тарелка, стол, сидит&#10;&#10;Автоматически созданное описание">
            <a:extLst>
              <a:ext uri="{FF2B5EF4-FFF2-40B4-BE49-F238E27FC236}">
                <a16:creationId xmlns:a16="http://schemas.microsoft.com/office/drawing/2014/main" id="{38502587-295C-4D0A-A6E5-7DEA036B49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777" y="2282210"/>
            <a:ext cx="5538022" cy="408582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Рисунок 9" descr="Изображение выглядит как сидит, еда&#10;&#10;Автоматически созданное описание">
            <a:extLst>
              <a:ext uri="{FF2B5EF4-FFF2-40B4-BE49-F238E27FC236}">
                <a16:creationId xmlns:a16="http://schemas.microsoft.com/office/drawing/2014/main" id="{04D9BE52-BD27-4023-9297-34AD85B2AC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2756" y="4807131"/>
            <a:ext cx="3305708" cy="1882254"/>
          </a:xfrm>
          <a:prstGeom prst="ellipse">
            <a:avLst/>
          </a:prstGeom>
          <a:ln>
            <a:noFill/>
          </a:ln>
          <a:effectLst>
            <a:softEdge rad="112500"/>
          </a:effectLst>
        </p:spPr>
      </p:pic>
      <p:pic>
        <p:nvPicPr>
          <p:cNvPr id="14" name="Рисунок 13" descr="Изображение выглядит как одежда, мужчина, носит, молодой&#10;&#10;Автоматически созданное описание">
            <a:extLst>
              <a:ext uri="{FF2B5EF4-FFF2-40B4-BE49-F238E27FC236}">
                <a16:creationId xmlns:a16="http://schemas.microsoft.com/office/drawing/2014/main" id="{424092DC-E039-4887-82B7-0C16369D1C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438660" y="80505"/>
            <a:ext cx="1905993" cy="3099825"/>
          </a:xfrm>
          <a:prstGeom prst="ellipse">
            <a:avLst/>
          </a:prstGeom>
          <a:ln>
            <a:noFill/>
          </a:ln>
          <a:effectLst>
            <a:softEdge rad="112500"/>
          </a:effectLst>
        </p:spPr>
      </p:pic>
      <p:pic>
        <p:nvPicPr>
          <p:cNvPr id="12" name="Picture 17" descr="http://img0.liveinternet.ru/images/attach/c/2/70/573/70573876_return.gif">
            <a:hlinkClick r:id="rId6" action="ppaction://hlinksldjump"/>
            <a:extLst>
              <a:ext uri="{FF2B5EF4-FFF2-40B4-BE49-F238E27FC236}">
                <a16:creationId xmlns:a16="http://schemas.microsoft.com/office/drawing/2014/main" id="{91843388-3953-4A7A-A3E3-FB34AC58AE6B}"/>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0" y="0"/>
            <a:ext cx="1224136" cy="1319244"/>
          </a:xfrm>
          <a:prstGeom prst="rect">
            <a:avLst/>
          </a:prstGeom>
          <a:noFill/>
        </p:spPr>
      </p:pic>
    </p:spTree>
    <p:extLst>
      <p:ext uri="{BB962C8B-B14F-4D97-AF65-F5344CB8AC3E}">
        <p14:creationId xmlns:p14="http://schemas.microsoft.com/office/powerpoint/2010/main" val="2368637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1DF4DD4B-FDFF-42BD-BD2A-BA3180659686}"/>
              </a:ext>
            </a:extLst>
          </p:cNvPr>
          <p:cNvPicPr>
            <a:picLocks noGrp="1" noChangeAspect="1"/>
          </p:cNvPicPr>
          <p:nvPr>
            <p:ph sz="half" idx="1"/>
          </p:nvPr>
        </p:nvPicPr>
        <p:blipFill rotWithShape="1">
          <a:blip r:embed="rId2">
            <a:alphaModFix amt="90000"/>
            <a:extLst>
              <a:ext uri="{28A0092B-C50C-407E-A947-70E740481C1C}">
                <a14:useLocalDpi xmlns:a14="http://schemas.microsoft.com/office/drawing/2010/main" val="0"/>
              </a:ext>
            </a:extLst>
          </a:blip>
          <a:srcRect r="-1" b="14426"/>
          <a:stretch/>
        </p:blipFill>
        <p:spPr>
          <a:xfrm>
            <a:off x="20" y="10"/>
            <a:ext cx="12188932" cy="6857990"/>
          </a:xfrm>
          <a:prstGeom prst="rect">
            <a:avLst/>
          </a:prstGeom>
        </p:spPr>
      </p:pic>
      <p:sp>
        <p:nvSpPr>
          <p:cNvPr id="15" name="Freeform: Shape 14">
            <a:extLst>
              <a:ext uri="{FF2B5EF4-FFF2-40B4-BE49-F238E27FC236}">
                <a16:creationId xmlns:a16="http://schemas.microsoft.com/office/drawing/2014/main" id="{8D5AAC53-3624-41C3-A6B5-1DA97F290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4054" y="760956"/>
            <a:ext cx="6248168" cy="5486563"/>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CDAB71"/>
          </a:solidFill>
          <a:ln w="12700" cap="flat">
            <a:noFill/>
            <a:prstDash val="solid"/>
            <a:miter/>
          </a:ln>
        </p:spPr>
        <p:txBody>
          <a:bodyPr rtlCol="0" anchor="ctr"/>
          <a:lstStyle/>
          <a:p>
            <a:endParaRPr lang="en-US"/>
          </a:p>
        </p:txBody>
      </p:sp>
      <p:sp>
        <p:nvSpPr>
          <p:cNvPr id="17"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2499" y="3095719"/>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6DDCF73-457E-45E3-9827-3925FFE2C2BF}"/>
              </a:ext>
            </a:extLst>
          </p:cNvPr>
          <p:cNvSpPr>
            <a:spLocks noGrp="1"/>
          </p:cNvSpPr>
          <p:nvPr>
            <p:ph type="title"/>
          </p:nvPr>
        </p:nvSpPr>
        <p:spPr>
          <a:xfrm>
            <a:off x="6196262" y="1407694"/>
            <a:ext cx="4511843" cy="1564106"/>
          </a:xfrm>
        </p:spPr>
        <p:txBody>
          <a:bodyPr vert="horz" lIns="91440" tIns="45720" rIns="91440" bIns="45720" rtlCol="0" anchor="b">
            <a:normAutofit/>
          </a:bodyPr>
          <a:lstStyle/>
          <a:p>
            <a:r>
              <a:rPr lang="en-US" sz="6000" dirty="0">
                <a:solidFill>
                  <a:srgbClr val="FBF9F6"/>
                </a:solidFill>
                <a:latin typeface="Algerian" panose="04020705040A02060702" pitchFamily="82" charset="0"/>
              </a:rPr>
              <a:t>Cream tea</a:t>
            </a:r>
          </a:p>
        </p:txBody>
      </p:sp>
      <p:sp>
        <p:nvSpPr>
          <p:cNvPr id="4" name="Объект 3">
            <a:extLst>
              <a:ext uri="{FF2B5EF4-FFF2-40B4-BE49-F238E27FC236}">
                <a16:creationId xmlns:a16="http://schemas.microsoft.com/office/drawing/2014/main" id="{6CC4B5C2-C1BF-46C8-8E3D-5E6E77D8E6D5}"/>
              </a:ext>
            </a:extLst>
          </p:cNvPr>
          <p:cNvSpPr>
            <a:spLocks noGrp="1"/>
          </p:cNvSpPr>
          <p:nvPr>
            <p:ph sz="half" idx="2"/>
          </p:nvPr>
        </p:nvSpPr>
        <p:spPr>
          <a:xfrm>
            <a:off x="402820" y="610479"/>
            <a:ext cx="4506806" cy="6085743"/>
          </a:xfrm>
        </p:spPr>
        <p:txBody>
          <a:bodyPr vert="horz" lIns="91440" tIns="45720" rIns="91440" bIns="45720" rtlCol="0">
            <a:normAutofit fontScale="92500" lnSpcReduction="10000"/>
          </a:bodyPr>
          <a:lstStyle/>
          <a:p>
            <a:pPr marL="0" indent="0">
              <a:buNone/>
            </a:pPr>
            <a:r>
              <a:rPr lang="en-US" sz="2400" dirty="0">
                <a:latin typeface="Times New Roman" panose="02020603050405020304" pitchFamily="18" charset="0"/>
                <a:cs typeface="Times New Roman" panose="02020603050405020304" pitchFamily="18" charset="0"/>
              </a:rPr>
              <a:t>The British ‘afternoon tea’ wouldn’t be complete without tea and scones. This teatime treat consists of a pot of tea – preferably Earl Grey – with either lemon or a dash of milk; plus scones. These are dense, bread-like cakes made from flour, butter, and milk. They traditionally come with strawberry or raspberry jam and clotted cream; a rich yellow cream with a crusty top. You simply cut the scone in half, </a:t>
            </a:r>
            <a:r>
              <a:rPr lang="en-US" sz="2400" u="sng" dirty="0">
                <a:latin typeface="Times New Roman" panose="02020603050405020304" pitchFamily="18" charset="0"/>
                <a:cs typeface="Times New Roman" panose="02020603050405020304" pitchFamily="18" charset="0"/>
              </a:rPr>
              <a:t>spread</a:t>
            </a:r>
            <a:r>
              <a:rPr lang="en-US" sz="2400" dirty="0">
                <a:latin typeface="Times New Roman" panose="02020603050405020304" pitchFamily="18" charset="0"/>
                <a:cs typeface="Times New Roman" panose="02020603050405020304" pitchFamily="18" charset="0"/>
              </a:rPr>
              <a:t> it with jam and cream, and enjoy. This iconic British food is associated with the South West of England and Scotland where you will find it in numerous cafés and tearooms.</a:t>
            </a:r>
            <a:endParaRPr lang="en-US" sz="2400" dirty="0">
              <a:solidFill>
                <a:srgbClr val="FBF9F6"/>
              </a:solidFill>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3A4E9169-36FD-4AB0-818B-24B73DC97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888583" y="86109"/>
            <a:ext cx="2158067" cy="2399129"/>
          </a:xfrm>
          <a:prstGeom prst="ellipse">
            <a:avLst/>
          </a:prstGeom>
          <a:ln>
            <a:noFill/>
          </a:ln>
          <a:effectLst>
            <a:softEdge rad="112500"/>
          </a:effectLst>
        </p:spPr>
      </p:pic>
      <p:pic>
        <p:nvPicPr>
          <p:cNvPr id="10" name="Рисунок 9" descr="Изображение выглядит как стол, чашка, еда, тарелка&#10;&#10;Автоматически созданное описание">
            <a:extLst>
              <a:ext uri="{FF2B5EF4-FFF2-40B4-BE49-F238E27FC236}">
                <a16:creationId xmlns:a16="http://schemas.microsoft.com/office/drawing/2014/main" id="{2EDDC4A6-1001-425A-B3DA-C782F8E32F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51742">
            <a:off x="6538065" y="3260021"/>
            <a:ext cx="4830690" cy="322045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4" name="Рисунок 13" descr="Изображение выглядит как еда, стол, тарелка, сидит&#10;&#10;Автоматически созданное описание">
            <a:extLst>
              <a:ext uri="{FF2B5EF4-FFF2-40B4-BE49-F238E27FC236}">
                <a16:creationId xmlns:a16="http://schemas.microsoft.com/office/drawing/2014/main" id="{CBA857C4-0CE0-4CE9-8564-E1F624AE19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58113">
            <a:off x="4994976" y="4458372"/>
            <a:ext cx="2692719" cy="1958341"/>
          </a:xfrm>
          <a:prstGeom prst="snip2DiagRect">
            <a:avLst>
              <a:gd name="adj1" fmla="val 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Picture 17" descr="http://img0.liveinternet.ru/images/attach/c/2/70/573/70573876_return.gif">
            <a:hlinkClick r:id="rId6" action="ppaction://hlinksldjump"/>
            <a:extLst>
              <a:ext uri="{FF2B5EF4-FFF2-40B4-BE49-F238E27FC236}">
                <a16:creationId xmlns:a16="http://schemas.microsoft.com/office/drawing/2014/main" id="{2961EE3A-76E0-494E-9796-9FA362E24F85}"/>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341335" y="339859"/>
            <a:ext cx="1224136" cy="1319244"/>
          </a:xfrm>
          <a:prstGeom prst="rect">
            <a:avLst/>
          </a:prstGeom>
          <a:noFill/>
        </p:spPr>
      </p:pic>
    </p:spTree>
    <p:extLst>
      <p:ext uri="{BB962C8B-B14F-4D97-AF65-F5344CB8AC3E}">
        <p14:creationId xmlns:p14="http://schemas.microsoft.com/office/powerpoint/2010/main" val="243605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4" name="Rectangle 23">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45C6415-ACDA-41A6-8C81-5825F9587FE1}"/>
              </a:ext>
            </a:extLst>
          </p:cNvPr>
          <p:cNvSpPr>
            <a:spLocks noGrp="1"/>
          </p:cNvSpPr>
          <p:nvPr>
            <p:ph type="title"/>
          </p:nvPr>
        </p:nvSpPr>
        <p:spPr>
          <a:xfrm>
            <a:off x="181473" y="4777739"/>
            <a:ext cx="3877597" cy="1412119"/>
          </a:xfrm>
        </p:spPr>
        <p:txBody>
          <a:bodyPr vert="horz" lIns="91440" tIns="45720" rIns="91440" bIns="45720" rtlCol="0" anchor="ctr">
            <a:normAutofit fontScale="90000"/>
          </a:bodyPr>
          <a:lstStyle/>
          <a:p>
            <a:r>
              <a:rPr lang="en-US" dirty="0">
                <a:latin typeface="Algerian" panose="04020705040A02060702" pitchFamily="82" charset="0"/>
              </a:rPr>
              <a:t>Fruit Pudding</a:t>
            </a:r>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248E2232-8A5D-4A74-A046-286D849B5DA8}"/>
              </a:ext>
            </a:extLst>
          </p:cNvPr>
          <p:cNvPicPr>
            <a:picLocks noChangeAspect="1"/>
          </p:cNvPicPr>
          <p:nvPr/>
        </p:nvPicPr>
        <p:blipFill rotWithShape="1">
          <a:blip r:embed="rId2">
            <a:extLst>
              <a:ext uri="{28A0092B-C50C-407E-A947-70E740481C1C}">
                <a14:useLocalDpi xmlns:a14="http://schemas.microsoft.com/office/drawing/2010/main" val="0"/>
              </a:ext>
            </a:extLst>
          </a:blip>
          <a:srcRect t="13736" b="29400"/>
          <a:stretch/>
        </p:blipFill>
        <p:spPr>
          <a:xfrm>
            <a:off x="20" y="-461719"/>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6" name="Rectangle 6">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56733" y="5463634"/>
            <a:ext cx="1371600" cy="27432"/>
          </a:xfrm>
          <a:custGeom>
            <a:avLst/>
            <a:gdLst>
              <a:gd name="connsiteX0" fmla="*/ 0 w 1371600"/>
              <a:gd name="connsiteY0" fmla="*/ 0 h 27432"/>
              <a:gd name="connsiteX1" fmla="*/ 713232 w 1371600"/>
              <a:gd name="connsiteY1" fmla="*/ 0 h 27432"/>
              <a:gd name="connsiteX2" fmla="*/ 1371600 w 1371600"/>
              <a:gd name="connsiteY2" fmla="*/ 0 h 27432"/>
              <a:gd name="connsiteX3" fmla="*/ 1371600 w 1371600"/>
              <a:gd name="connsiteY3" fmla="*/ 27432 h 27432"/>
              <a:gd name="connsiteX4" fmla="*/ 699516 w 1371600"/>
              <a:gd name="connsiteY4" fmla="*/ 27432 h 27432"/>
              <a:gd name="connsiteX5" fmla="*/ 0 w 1371600"/>
              <a:gd name="connsiteY5" fmla="*/ 27432 h 27432"/>
              <a:gd name="connsiteX6" fmla="*/ 0 w 1371600"/>
              <a:gd name="connsiteY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27432" fill="none" extrusionOk="0">
                <a:moveTo>
                  <a:pt x="0" y="0"/>
                </a:moveTo>
                <a:cubicBezTo>
                  <a:pt x="196943" y="-1146"/>
                  <a:pt x="408267" y="-21226"/>
                  <a:pt x="713232" y="0"/>
                </a:cubicBezTo>
                <a:cubicBezTo>
                  <a:pt x="1018197" y="21226"/>
                  <a:pt x="1176465" y="-24520"/>
                  <a:pt x="1371600" y="0"/>
                </a:cubicBezTo>
                <a:cubicBezTo>
                  <a:pt x="1372004" y="8629"/>
                  <a:pt x="1371042" y="13798"/>
                  <a:pt x="1371600" y="27432"/>
                </a:cubicBezTo>
                <a:cubicBezTo>
                  <a:pt x="1106086" y="14473"/>
                  <a:pt x="951335" y="17231"/>
                  <a:pt x="699516" y="27432"/>
                </a:cubicBezTo>
                <a:cubicBezTo>
                  <a:pt x="447697" y="37633"/>
                  <a:pt x="283433" y="6518"/>
                  <a:pt x="0" y="27432"/>
                </a:cubicBezTo>
                <a:cubicBezTo>
                  <a:pt x="-583" y="21140"/>
                  <a:pt x="532" y="8001"/>
                  <a:pt x="0" y="0"/>
                </a:cubicBezTo>
                <a:close/>
              </a:path>
              <a:path w="1371600" h="27432" stroke="0" extrusionOk="0">
                <a:moveTo>
                  <a:pt x="0" y="0"/>
                </a:moveTo>
                <a:cubicBezTo>
                  <a:pt x="220136" y="-18051"/>
                  <a:pt x="430173" y="10591"/>
                  <a:pt x="672084" y="0"/>
                </a:cubicBezTo>
                <a:cubicBezTo>
                  <a:pt x="913995" y="-10591"/>
                  <a:pt x="1164723" y="30754"/>
                  <a:pt x="1371600" y="0"/>
                </a:cubicBezTo>
                <a:cubicBezTo>
                  <a:pt x="1372182" y="10360"/>
                  <a:pt x="1371123" y="21444"/>
                  <a:pt x="1371600" y="27432"/>
                </a:cubicBezTo>
                <a:cubicBezTo>
                  <a:pt x="1072365" y="46142"/>
                  <a:pt x="961528" y="35455"/>
                  <a:pt x="685800" y="27432"/>
                </a:cubicBezTo>
                <a:cubicBezTo>
                  <a:pt x="410072" y="19409"/>
                  <a:pt x="276398" y="11099"/>
                  <a:pt x="0" y="27432"/>
                </a:cubicBezTo>
                <a:cubicBezTo>
                  <a:pt x="1155" y="18353"/>
                  <a:pt x="-485" y="9869"/>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18">
            <a:extLst>
              <a:ext uri="{FF2B5EF4-FFF2-40B4-BE49-F238E27FC236}">
                <a16:creationId xmlns:a16="http://schemas.microsoft.com/office/drawing/2014/main" id="{4BF8B1FC-1811-43C5-85CA-C6619FD271D7}"/>
              </a:ext>
            </a:extLst>
          </p:cNvPr>
          <p:cNvSpPr>
            <a:spLocks noGrp="1"/>
          </p:cNvSpPr>
          <p:nvPr>
            <p:ph sz="half" idx="2"/>
          </p:nvPr>
        </p:nvSpPr>
        <p:spPr>
          <a:xfrm>
            <a:off x="275264" y="-238613"/>
            <a:ext cx="4793124" cy="4179305"/>
          </a:xfrm>
        </p:spPr>
        <p:txBody>
          <a:bodyPr vert="horz" lIns="91440" tIns="45720" rIns="91440" bIns="45720" rtlCol="0" anchor="ctr">
            <a:normAutofit fontScale="92500"/>
          </a:bodyPr>
          <a:lstStyle/>
          <a:p>
            <a:pPr marL="0" indent="0">
              <a:buNone/>
            </a:pPr>
            <a:r>
              <a:rPr lang="en-US" sz="2400" b="1" dirty="0">
                <a:latin typeface="Times New Roman" panose="02020603050405020304" pitchFamily="18" charset="0"/>
                <a:cs typeface="Times New Roman" panose="02020603050405020304" pitchFamily="18" charset="0"/>
              </a:rPr>
              <a:t>Fruit pudding</a:t>
            </a:r>
            <a:r>
              <a:rPr lang="en-US" sz="2400" dirty="0">
                <a:latin typeface="Times New Roman" panose="02020603050405020304" pitchFamily="18" charset="0"/>
                <a:cs typeface="Times New Roman" panose="02020603050405020304" pitchFamily="18" charset="0"/>
              </a:rPr>
              <a:t> is a British dessert made of  white bread, </a:t>
            </a:r>
            <a:r>
              <a:rPr lang="en-US" sz="2400" u="sng" dirty="0">
                <a:latin typeface="Times New Roman" panose="02020603050405020304" pitchFamily="18" charset="0"/>
                <a:cs typeface="Times New Roman" panose="02020603050405020304" pitchFamily="18" charset="0"/>
              </a:rPr>
              <a:t>layered</a:t>
            </a:r>
            <a:r>
              <a:rPr lang="en-US" sz="2400" dirty="0">
                <a:latin typeface="Times New Roman" panose="02020603050405020304" pitchFamily="18" charset="0"/>
                <a:cs typeface="Times New Roman" panose="02020603050405020304" pitchFamily="18" charset="0"/>
              </a:rPr>
              <a:t> in a deep bowl with fruit and fruit juice. It is left to </a:t>
            </a:r>
            <a:r>
              <a:rPr lang="en-US" sz="2400" u="sng" dirty="0">
                <a:latin typeface="Times New Roman" panose="02020603050405020304" pitchFamily="18" charset="0"/>
                <a:cs typeface="Times New Roman" panose="02020603050405020304" pitchFamily="18" charset="0"/>
              </a:rPr>
              <a:t>soak</a:t>
            </a:r>
            <a:r>
              <a:rPr lang="en-US" sz="2400" dirty="0">
                <a:latin typeface="Times New Roman" panose="02020603050405020304" pitchFamily="18" charset="0"/>
                <a:cs typeface="Times New Roman" panose="02020603050405020304" pitchFamily="18" charset="0"/>
              </a:rPr>
              <a:t> overnight and turned out onto a plate. Making summer pudding is much easier if the bread is somewhat stale. This helps the fruit juices soak through the bread, which makes the pudding more pleasant. Summer pudding can be served with cream.</a:t>
            </a:r>
          </a:p>
          <a:p>
            <a:endParaRPr lang="en-US" sz="1800" dirty="0"/>
          </a:p>
        </p:txBody>
      </p:sp>
      <p:sp>
        <p:nvSpPr>
          <p:cNvPr id="7" name="TextBox 6">
            <a:extLst>
              <a:ext uri="{FF2B5EF4-FFF2-40B4-BE49-F238E27FC236}">
                <a16:creationId xmlns:a16="http://schemas.microsoft.com/office/drawing/2014/main" id="{EC9CC32D-9A6F-4BDC-917E-9F8F646EC242}"/>
              </a:ext>
            </a:extLst>
          </p:cNvPr>
          <p:cNvSpPr txBox="1"/>
          <p:nvPr/>
        </p:nvSpPr>
        <p:spPr>
          <a:xfrm>
            <a:off x="6375617" y="-364951"/>
            <a:ext cx="4793125" cy="2215991"/>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 fruits typically used in summer pudding are raspberries, strawberries, black currants, red currants, white currants, and blackberries. </a:t>
            </a:r>
          </a:p>
          <a:p>
            <a:endParaRPr lang="ru-RU" dirty="0"/>
          </a:p>
        </p:txBody>
      </p:sp>
      <p:pic>
        <p:nvPicPr>
          <p:cNvPr id="9" name="Рисунок 8" descr="Изображение выглядит как тарелка, еда, стол, торт&#10;&#10;Автоматически созданное описание">
            <a:extLst>
              <a:ext uri="{FF2B5EF4-FFF2-40B4-BE49-F238E27FC236}">
                <a16:creationId xmlns:a16="http://schemas.microsoft.com/office/drawing/2014/main" id="{3F74EC35-04B6-4621-8610-52317B065C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96622">
            <a:off x="6238821" y="2387884"/>
            <a:ext cx="5501237" cy="361116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Рисунок 11" descr="Изображение выглядит как еда&#10;&#10;Автоматически созданное описание">
            <a:extLst>
              <a:ext uri="{FF2B5EF4-FFF2-40B4-BE49-F238E27FC236}">
                <a16:creationId xmlns:a16="http://schemas.microsoft.com/office/drawing/2014/main" id="{93477164-AC96-4FAB-A076-61E472C6FD0B}"/>
              </a:ext>
            </a:extLst>
          </p:cNvPr>
          <p:cNvPicPr>
            <a:picLocks noChangeAspect="1"/>
          </p:cNvPicPr>
          <p:nvPr/>
        </p:nvPicPr>
        <p:blipFill rotWithShape="1">
          <a:blip r:embed="rId4">
            <a:extLst>
              <a:ext uri="{28A0092B-C50C-407E-A947-70E740481C1C}">
                <a14:useLocalDpi xmlns:a14="http://schemas.microsoft.com/office/drawing/2010/main" val="0"/>
              </a:ext>
            </a:extLst>
          </a:blip>
          <a:srcRect l="12298" r="6931"/>
          <a:stretch/>
        </p:blipFill>
        <p:spPr>
          <a:xfrm flipH="1">
            <a:off x="2420059" y="3940692"/>
            <a:ext cx="2875722" cy="2921652"/>
          </a:xfrm>
          <a:prstGeom prst="ellipse">
            <a:avLst/>
          </a:prstGeom>
          <a:ln>
            <a:noFill/>
          </a:ln>
          <a:effectLst>
            <a:softEdge rad="112500"/>
          </a:effectLst>
        </p:spPr>
      </p:pic>
      <p:pic>
        <p:nvPicPr>
          <p:cNvPr id="11" name="Picture 17" descr="http://img0.liveinternet.ru/images/attach/c/2/70/573/70573876_return.gif">
            <a:hlinkClick r:id="rId5" action="ppaction://hlinksldjump"/>
            <a:extLst>
              <a:ext uri="{FF2B5EF4-FFF2-40B4-BE49-F238E27FC236}">
                <a16:creationId xmlns:a16="http://schemas.microsoft.com/office/drawing/2014/main" id="{71695244-B6C8-4BD9-87F0-A7D04A3594EB}"/>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0556674" y="5330333"/>
            <a:ext cx="1224136" cy="1319244"/>
          </a:xfrm>
          <a:prstGeom prst="rect">
            <a:avLst/>
          </a:prstGeom>
          <a:noFill/>
        </p:spPr>
      </p:pic>
      <p:sp>
        <p:nvSpPr>
          <p:cNvPr id="13" name="Облачко с текстом: овальное 12">
            <a:extLst>
              <a:ext uri="{FF2B5EF4-FFF2-40B4-BE49-F238E27FC236}">
                <a16:creationId xmlns:a16="http://schemas.microsoft.com/office/drawing/2014/main" id="{F23DFBC7-9E34-4A59-9B3D-E7AAA4E5B356}"/>
              </a:ext>
            </a:extLst>
          </p:cNvPr>
          <p:cNvSpPr/>
          <p:nvPr/>
        </p:nvSpPr>
        <p:spPr>
          <a:xfrm>
            <a:off x="3906329" y="3341917"/>
            <a:ext cx="2511987" cy="1371600"/>
          </a:xfrm>
          <a:prstGeom prst="wedgeEllipseCallout">
            <a:avLst>
              <a:gd name="adj1" fmla="val -42500"/>
              <a:gd name="adj2" fmla="val 63479"/>
            </a:avLst>
          </a:prstGeom>
          <a:solidFill>
            <a:schemeClr val="accent1">
              <a:lumMod val="75000"/>
              <a:alpha val="89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bg1"/>
                </a:solidFill>
                <a:latin typeface="Times New Roman" panose="02020603050405020304" pitchFamily="18" charset="0"/>
                <a:cs typeface="Times New Roman" panose="02020603050405020304" pitchFamily="18" charset="0"/>
              </a:rPr>
              <a:t>It looks delicious!</a:t>
            </a:r>
          </a:p>
          <a:p>
            <a:pPr algn="ctr"/>
            <a:endParaRPr lang="ru-RU" dirty="0"/>
          </a:p>
        </p:txBody>
      </p:sp>
    </p:spTree>
    <p:extLst>
      <p:ext uri="{BB962C8B-B14F-4D97-AF65-F5344CB8AC3E}">
        <p14:creationId xmlns:p14="http://schemas.microsoft.com/office/powerpoint/2010/main" val="3203502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Текст 2">
            <a:extLst>
              <a:ext uri="{FF2B5EF4-FFF2-40B4-BE49-F238E27FC236}">
                <a16:creationId xmlns:a16="http://schemas.microsoft.com/office/drawing/2014/main" id="{D95E7B29-27DA-4485-B086-7FBA0CD70C9F}"/>
              </a:ext>
            </a:extLst>
          </p:cNvPr>
          <p:cNvSpPr>
            <a:spLocks noGrp="1"/>
          </p:cNvSpPr>
          <p:nvPr>
            <p:ph type="body" idx="1"/>
          </p:nvPr>
        </p:nvSpPr>
        <p:spPr>
          <a:xfrm>
            <a:off x="235132" y="310845"/>
            <a:ext cx="5016048" cy="4236335"/>
          </a:xfrm>
        </p:spPr>
        <p:txBody>
          <a:bodyPr vert="horz" lIns="91440" tIns="45720" rIns="91440" bIns="45720" rtlCol="0">
            <a:normAutofit fontScale="62500" lnSpcReduction="20000"/>
          </a:bodyPr>
          <a:lstStyle/>
          <a:p>
            <a:pPr algn="just"/>
            <a:r>
              <a:rPr lang="ru-RU" dirty="0">
                <a:solidFill>
                  <a:schemeClr val="tx1"/>
                </a:solidFill>
                <a:latin typeface="Times New Roman" panose="02020603050405020304" pitchFamily="18" charset="0"/>
                <a:cs typeface="Times New Roman" panose="02020603050405020304" pitchFamily="18" charset="0"/>
              </a:rPr>
              <a:t>Данная презентация предназначена для закрепления и отработки лексики по теме «Еда и приготовление пищи» на занятиях по внеурочной деятельности. С её помощью учащиеся могут не только повторить изученное, но и познакомиться с британской кухней и узнать больше о стране изучаемого языка. Перед просмотром предлагается выполнить упражнение на установление соответствий (слайд 5), а в конце устно ответить на вопросы по содержанию презентации.</a:t>
            </a:r>
            <a:r>
              <a:rPr lang="en-US" dirty="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Кроме того, предлагается попробовать свои силы в приготовлении знаменитого английского десерта «</a:t>
            </a:r>
            <a:r>
              <a:rPr lang="en-US" dirty="0">
                <a:solidFill>
                  <a:schemeClr val="tx1"/>
                </a:solidFill>
                <a:latin typeface="Times New Roman" panose="02020603050405020304" pitchFamily="18" charset="0"/>
                <a:cs typeface="Times New Roman" panose="02020603050405020304" pitchFamily="18" charset="0"/>
              </a:rPr>
              <a:t>Apple crumble</a:t>
            </a:r>
            <a:r>
              <a:rPr lang="ru-RU" dirty="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по рецепту</a:t>
            </a:r>
            <a:r>
              <a:rPr lang="en-US" dirty="0">
                <a:solidFill>
                  <a:schemeClr val="tx1"/>
                </a:solidFill>
                <a:latin typeface="Times New Roman" panose="02020603050405020304" pitchFamily="18" charset="0"/>
                <a:cs typeface="Times New Roman" panose="02020603050405020304" pitchFamily="18" charset="0"/>
              </a:rPr>
              <a:t>.</a:t>
            </a:r>
          </a:p>
        </p:txBody>
      </p:sp>
      <p:sp>
        <p:nvSpPr>
          <p:cNvPr id="14"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341232AA-26E3-4B1C-B845-5953D334265E}"/>
              </a:ext>
            </a:extLst>
          </p:cNvPr>
          <p:cNvPicPr>
            <a:picLocks noChangeAspect="1"/>
          </p:cNvPicPr>
          <p:nvPr/>
        </p:nvPicPr>
        <p:blipFill rotWithShape="1">
          <a:blip r:embed="rId2">
            <a:extLst>
              <a:ext uri="{28A0092B-C50C-407E-A947-70E740481C1C}">
                <a14:useLocalDpi xmlns:a14="http://schemas.microsoft.com/office/drawing/2010/main" val="0"/>
              </a:ext>
            </a:extLst>
          </a:blip>
          <a:srcRect l="22769" r="1128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7" name="Рисунок 6" descr="Изображение выглядит как сидит, рисунок&#10;&#10;Автоматически созданное описание">
            <a:extLst>
              <a:ext uri="{FF2B5EF4-FFF2-40B4-BE49-F238E27FC236}">
                <a16:creationId xmlns:a16="http://schemas.microsoft.com/office/drawing/2014/main" id="{407F96B2-27AE-4462-A9B7-1CAF17ECD575}"/>
              </a:ext>
            </a:extLst>
          </p:cNvPr>
          <p:cNvPicPr>
            <a:picLocks noChangeAspect="1"/>
          </p:cNvPicPr>
          <p:nvPr/>
        </p:nvPicPr>
        <p:blipFill rotWithShape="1">
          <a:blip r:embed="rId3">
            <a:extLst>
              <a:ext uri="{28A0092B-C50C-407E-A947-70E740481C1C}">
                <a14:useLocalDpi xmlns:a14="http://schemas.microsoft.com/office/drawing/2010/main" val="0"/>
              </a:ext>
            </a:extLst>
          </a:blip>
          <a:srcRect l="4732" t="1839" r="7352" b="8224"/>
          <a:stretch/>
        </p:blipFill>
        <p:spPr>
          <a:xfrm>
            <a:off x="8465468" y="1491175"/>
            <a:ext cx="3662962" cy="3405600"/>
          </a:xfrm>
          <a:prstGeom prst="ellipse">
            <a:avLst/>
          </a:prstGeom>
          <a:ln>
            <a:noFill/>
          </a:ln>
          <a:effectLst>
            <a:softEdge rad="112500"/>
          </a:effectLst>
        </p:spPr>
      </p:pic>
      <p:pic>
        <p:nvPicPr>
          <p:cNvPr id="9" name="Рисунок 8" descr="Изображение выглядит как стол, внутренний, еда, сидит&#10;&#10;Автоматически созданное описание">
            <a:extLst>
              <a:ext uri="{FF2B5EF4-FFF2-40B4-BE49-F238E27FC236}">
                <a16:creationId xmlns:a16="http://schemas.microsoft.com/office/drawing/2014/main" id="{28C95A8B-B928-4A34-9723-298E0491A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17" y="4589225"/>
            <a:ext cx="4243589" cy="2268775"/>
          </a:xfrm>
          <a:prstGeom prst="rect">
            <a:avLst/>
          </a:prstGeom>
        </p:spPr>
      </p:pic>
      <p:pic>
        <p:nvPicPr>
          <p:cNvPr id="15" name="Picture 12" descr="значок, стрелка, дизайн, тема, действий, стрелки">
            <a:hlinkClick r:id="" action="ppaction://hlinkshowjump?jump=nextslide"/>
            <a:extLst>
              <a:ext uri="{FF2B5EF4-FFF2-40B4-BE49-F238E27FC236}">
                <a16:creationId xmlns:a16="http://schemas.microsoft.com/office/drawing/2014/main" id="{DE913083-F9D9-4E3D-B892-2D736C13A1EB}"/>
              </a:ext>
            </a:extLst>
          </p:cNvPr>
          <p:cNvPicPr>
            <a:picLocks noChangeAspect="1" noChangeArrowheads="1"/>
          </p:cNvPicPr>
          <p:nvPr/>
        </p:nvPicPr>
        <p:blipFill>
          <a:blip r:embed="rId5" cstate="print"/>
          <a:srcRect/>
          <a:stretch>
            <a:fillRect/>
          </a:stretch>
        </p:blipFill>
        <p:spPr bwMode="auto">
          <a:xfrm rot="10800000">
            <a:off x="10987404" y="5547361"/>
            <a:ext cx="840579" cy="840579"/>
          </a:xfrm>
          <a:prstGeom prst="rect">
            <a:avLst/>
          </a:prstGeom>
          <a:noFill/>
        </p:spPr>
      </p:pic>
    </p:spTree>
    <p:extLst>
      <p:ext uri="{BB962C8B-B14F-4D97-AF65-F5344CB8AC3E}">
        <p14:creationId xmlns:p14="http://schemas.microsoft.com/office/powerpoint/2010/main" val="4092354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DF121417-DF1B-42A6-A9B6-31D1BC88E278}"/>
              </a:ext>
            </a:extLst>
          </p:cNvPr>
          <p:cNvPicPr>
            <a:picLocks noGrp="1" noChangeAspect="1"/>
          </p:cNvPicPr>
          <p:nvPr>
            <p:ph sz="half" idx="1"/>
          </p:nvPr>
        </p:nvPicPr>
        <p:blipFill rotWithShape="1">
          <a:blip r:embed="rId2">
            <a:alphaModFix amt="90000"/>
            <a:extLst>
              <a:ext uri="{28A0092B-C50C-407E-A947-70E740481C1C}">
                <a14:useLocalDpi xmlns:a14="http://schemas.microsoft.com/office/drawing/2010/main" val="0"/>
              </a:ext>
            </a:extLst>
          </a:blip>
          <a:srcRect r="-1" b="14426"/>
          <a:stretch/>
        </p:blipFill>
        <p:spPr>
          <a:xfrm>
            <a:off x="0" y="10"/>
            <a:ext cx="12188932" cy="6857990"/>
          </a:xfrm>
          <a:prstGeom prst="rect">
            <a:avLst/>
          </a:prstGeom>
        </p:spPr>
      </p:pic>
      <p:sp>
        <p:nvSpPr>
          <p:cNvPr id="15" name="Freeform: Shape 14">
            <a:extLst>
              <a:ext uri="{FF2B5EF4-FFF2-40B4-BE49-F238E27FC236}">
                <a16:creationId xmlns:a16="http://schemas.microsoft.com/office/drawing/2014/main" id="{8D5AAC53-3624-41C3-A6B5-1DA97F290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4054" y="760956"/>
            <a:ext cx="6248168" cy="5486563"/>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CDAB71"/>
          </a:solidFill>
          <a:ln w="12700" cap="flat">
            <a:noFill/>
            <a:prstDash val="solid"/>
            <a:miter/>
          </a:ln>
        </p:spPr>
        <p:txBody>
          <a:bodyPr rtlCol="0" anchor="ctr"/>
          <a:lstStyle/>
          <a:p>
            <a:endParaRPr lang="en-US"/>
          </a:p>
        </p:txBody>
      </p:sp>
      <p:sp>
        <p:nvSpPr>
          <p:cNvPr id="17"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2499" y="3095719"/>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B7E5CA4-4481-4AE1-8902-46BFAB536A57}"/>
              </a:ext>
            </a:extLst>
          </p:cNvPr>
          <p:cNvSpPr>
            <a:spLocks noGrp="1"/>
          </p:cNvSpPr>
          <p:nvPr>
            <p:ph type="title"/>
          </p:nvPr>
        </p:nvSpPr>
        <p:spPr>
          <a:xfrm>
            <a:off x="6196262" y="1752705"/>
            <a:ext cx="5157537" cy="1564106"/>
          </a:xfrm>
        </p:spPr>
        <p:txBody>
          <a:bodyPr vert="horz" lIns="91440" tIns="45720" rIns="91440" bIns="45720" rtlCol="0" anchor="b">
            <a:normAutofit fontScale="90000"/>
          </a:bodyPr>
          <a:lstStyle/>
          <a:p>
            <a:r>
              <a:rPr lang="en-US" sz="6000" dirty="0">
                <a:solidFill>
                  <a:srgbClr val="FBF9F6"/>
                </a:solidFill>
                <a:latin typeface="Times New Roman" panose="02020603050405020304" pitchFamily="18" charset="0"/>
                <a:cs typeface="Times New Roman" panose="02020603050405020304" pitchFamily="18" charset="0"/>
              </a:rPr>
              <a:t>Welsh rarebit or “Welsh rabbit”</a:t>
            </a:r>
          </a:p>
        </p:txBody>
      </p:sp>
      <p:sp>
        <p:nvSpPr>
          <p:cNvPr id="4" name="Объект 3">
            <a:extLst>
              <a:ext uri="{FF2B5EF4-FFF2-40B4-BE49-F238E27FC236}">
                <a16:creationId xmlns:a16="http://schemas.microsoft.com/office/drawing/2014/main" id="{36B3C2A0-CFBA-44E7-B027-C79FD351D08B}"/>
              </a:ext>
            </a:extLst>
          </p:cNvPr>
          <p:cNvSpPr>
            <a:spLocks noGrp="1"/>
          </p:cNvSpPr>
          <p:nvPr>
            <p:ph sz="half" idx="2"/>
          </p:nvPr>
        </p:nvSpPr>
        <p:spPr>
          <a:xfrm>
            <a:off x="357488" y="533959"/>
            <a:ext cx="4748143" cy="4001597"/>
          </a:xfrm>
        </p:spPr>
        <p:txBody>
          <a:bodyPr vert="horz" lIns="91440" tIns="45720" rIns="91440" bIns="45720" rtlCol="0">
            <a:normAutofit/>
          </a:bodyPr>
          <a:lstStyle/>
          <a:p>
            <a:pPr marL="0" indent="0">
              <a:buNone/>
            </a:pPr>
            <a:r>
              <a:rPr lang="en-US" dirty="0"/>
              <a:t> </a:t>
            </a:r>
            <a:r>
              <a:rPr lang="en-US" sz="2400" b="1" dirty="0">
                <a:latin typeface="Times New Roman" panose="02020603050405020304" pitchFamily="18" charset="0"/>
                <a:cs typeface="Times New Roman" panose="02020603050405020304" pitchFamily="18" charset="0"/>
              </a:rPr>
              <a:t>Welsh rarebit</a:t>
            </a:r>
            <a:r>
              <a:rPr lang="en-US" sz="2400" dirty="0">
                <a:latin typeface="Times New Roman" panose="02020603050405020304" pitchFamily="18" charset="0"/>
                <a:cs typeface="Times New Roman" panose="02020603050405020304" pitchFamily="18" charset="0"/>
              </a:rPr>
              <a:t> or “Welsh rabbit” as the local people joke, is a traditional Welsh dish made with a sauce of </a:t>
            </a:r>
            <a:r>
              <a:rPr lang="en-US" sz="2400" u="sng" dirty="0">
                <a:latin typeface="Times New Roman" panose="02020603050405020304" pitchFamily="18" charset="0"/>
                <a:cs typeface="Times New Roman" panose="02020603050405020304" pitchFamily="18" charset="0"/>
              </a:rPr>
              <a:t>melted</a:t>
            </a:r>
            <a:r>
              <a:rPr lang="en-US" sz="2400" dirty="0">
                <a:latin typeface="Times New Roman" panose="02020603050405020304" pitchFamily="18" charset="0"/>
                <a:cs typeface="Times New Roman" panose="02020603050405020304" pitchFamily="18" charset="0"/>
              </a:rPr>
              <a:t> cheese and served hot, after being poured over slices of </a:t>
            </a:r>
            <a:r>
              <a:rPr lang="en-US" sz="2400" u="sng" dirty="0">
                <a:latin typeface="Times New Roman" panose="02020603050405020304" pitchFamily="18" charset="0"/>
                <a:cs typeface="Times New Roman" panose="02020603050405020304" pitchFamily="18" charset="0"/>
              </a:rPr>
              <a:t>toasted</a:t>
            </a:r>
            <a:r>
              <a:rPr lang="en-US" sz="2400" dirty="0">
                <a:latin typeface="Times New Roman" panose="02020603050405020304" pitchFamily="18" charset="0"/>
                <a:cs typeface="Times New Roman" panose="02020603050405020304" pitchFamily="18" charset="0"/>
              </a:rPr>
              <a:t> bread or served in a dish like a fondue. The dish contains no rabbit meat. </a:t>
            </a:r>
            <a:endParaRPr lang="en-US" dirty="0">
              <a:solidFill>
                <a:srgbClr val="FBF9F6"/>
              </a:solidFill>
              <a:latin typeface="Times New Roman" panose="02020603050405020304" pitchFamily="18" charset="0"/>
              <a:cs typeface="Times New Roman" panose="02020603050405020304" pitchFamily="18" charset="0"/>
            </a:endParaRPr>
          </a:p>
        </p:txBody>
      </p:sp>
      <p:pic>
        <p:nvPicPr>
          <p:cNvPr id="8" name="Рисунок 7" descr="Изображение выглядит как еда, тарелка, внутренний, стол&#10;&#10;Автоматически созданное описание">
            <a:extLst>
              <a:ext uri="{FF2B5EF4-FFF2-40B4-BE49-F238E27FC236}">
                <a16:creationId xmlns:a16="http://schemas.microsoft.com/office/drawing/2014/main" id="{385A8257-500E-4D25-B06F-DA79705ECB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15524">
            <a:off x="8676412" y="3708141"/>
            <a:ext cx="2708827" cy="27863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Рисунок 9" descr="Изображение выглядит как тарелка, еда, зеленый, внутренний&#10;&#10;Автоматически созданное описание">
            <a:extLst>
              <a:ext uri="{FF2B5EF4-FFF2-40B4-BE49-F238E27FC236}">
                <a16:creationId xmlns:a16="http://schemas.microsoft.com/office/drawing/2014/main" id="{8352FD62-435F-40E5-B26D-3B106EE975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99" y="4022053"/>
            <a:ext cx="3418331" cy="24997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Рисунок 13">
            <a:extLst>
              <a:ext uri="{FF2B5EF4-FFF2-40B4-BE49-F238E27FC236}">
                <a16:creationId xmlns:a16="http://schemas.microsoft.com/office/drawing/2014/main" id="{208E4F8C-7EA0-428E-9B1C-585AC5AE09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6262" y="3546501"/>
            <a:ext cx="2638380" cy="3148280"/>
          </a:xfrm>
          <a:prstGeom prst="ellipse">
            <a:avLst/>
          </a:prstGeom>
          <a:ln>
            <a:noFill/>
          </a:ln>
          <a:effectLst>
            <a:softEdge rad="112500"/>
          </a:effectLst>
        </p:spPr>
      </p:pic>
      <p:pic>
        <p:nvPicPr>
          <p:cNvPr id="12" name="Picture 17" descr="http://img0.liveinternet.ru/images/attach/c/2/70/573/70573876_return.gif">
            <a:hlinkClick r:id="rId6" action="ppaction://hlinksldjump"/>
            <a:extLst>
              <a:ext uri="{FF2B5EF4-FFF2-40B4-BE49-F238E27FC236}">
                <a16:creationId xmlns:a16="http://schemas.microsoft.com/office/drawing/2014/main" id="{B7E7AAE2-93C7-4312-A168-95E08F657253}"/>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0004020" y="239801"/>
            <a:ext cx="1224136" cy="1319244"/>
          </a:xfrm>
          <a:prstGeom prst="rect">
            <a:avLst/>
          </a:prstGeom>
          <a:noFill/>
        </p:spPr>
      </p:pic>
    </p:spTree>
    <p:extLst>
      <p:ext uri="{BB962C8B-B14F-4D97-AF65-F5344CB8AC3E}">
        <p14:creationId xmlns:p14="http://schemas.microsoft.com/office/powerpoint/2010/main" val="420097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A6C33D1-08D1-40A7-A119-D35221771507}"/>
              </a:ext>
            </a:extLst>
          </p:cNvPr>
          <p:cNvSpPr>
            <a:spLocks noGrp="1"/>
          </p:cNvSpPr>
          <p:nvPr>
            <p:ph type="title"/>
          </p:nvPr>
        </p:nvSpPr>
        <p:spPr>
          <a:xfrm>
            <a:off x="640080" y="325369"/>
            <a:ext cx="5043268" cy="1956841"/>
          </a:xfrm>
        </p:spPr>
        <p:txBody>
          <a:bodyPr vert="horz" lIns="91440" tIns="45720" rIns="91440" bIns="45720" rtlCol="0" anchor="b">
            <a:normAutofit fontScale="90000"/>
          </a:bodyPr>
          <a:lstStyle/>
          <a:p>
            <a:r>
              <a:rPr lang="en-US" sz="6600" dirty="0">
                <a:latin typeface="Algerian" panose="04020705040A02060702" pitchFamily="82" charset="0"/>
              </a:rPr>
              <a:t>Laverbread</a:t>
            </a:r>
          </a:p>
        </p:txBody>
      </p:sp>
      <p:sp>
        <p:nvSpPr>
          <p:cNvPr id="1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A653CAF5-DB15-4C55-90FD-1460892CF5AB}"/>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2769" r="1128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Объект 3">
            <a:extLst>
              <a:ext uri="{FF2B5EF4-FFF2-40B4-BE49-F238E27FC236}">
                <a16:creationId xmlns:a16="http://schemas.microsoft.com/office/drawing/2014/main" id="{3E4BF4EE-6F69-413A-8625-6A6C7A890A86}"/>
              </a:ext>
            </a:extLst>
          </p:cNvPr>
          <p:cNvSpPr>
            <a:spLocks noGrp="1"/>
          </p:cNvSpPr>
          <p:nvPr>
            <p:ph sz="half" idx="2"/>
          </p:nvPr>
        </p:nvSpPr>
        <p:spPr>
          <a:xfrm>
            <a:off x="248193" y="2706409"/>
            <a:ext cx="7014755" cy="3929522"/>
          </a:xfrm>
        </p:spPr>
        <p:txBody>
          <a:bodyPr vert="horz" lIns="91440" tIns="45720" rIns="91440" bIns="45720" rtlCol="0">
            <a:normAutofit/>
          </a:bodyPr>
          <a:lstStyle/>
          <a:p>
            <a:pPr marL="0" indent="0">
              <a:buNone/>
            </a:pPr>
            <a:r>
              <a:rPr lang="en-US" sz="2000" b="1" dirty="0">
                <a:latin typeface="Times New Roman" panose="02020603050405020304" pitchFamily="18" charset="0"/>
                <a:cs typeface="Times New Roman" panose="02020603050405020304" pitchFamily="18" charset="0"/>
              </a:rPr>
              <a:t>Laverbread </a:t>
            </a:r>
            <a:r>
              <a:rPr lang="en-US" sz="2000" dirty="0">
                <a:latin typeface="Times New Roman" panose="02020603050405020304" pitchFamily="18" charset="0"/>
                <a:cs typeface="Times New Roman" panose="02020603050405020304" pitchFamily="18" charset="0"/>
              </a:rPr>
              <a:t>is a food product, made from an edible seaweed, consumed mainly in Wales as part of local traditional cuisine. The seaweed is commonly found around the west coast of Great Britain and east coast of Ireland along the Irish Sea, where it is known as slake. It is prepared by washing repeatedly and then </a:t>
            </a:r>
            <a:r>
              <a:rPr lang="en-US" sz="2000" u="sng" dirty="0">
                <a:latin typeface="Times New Roman" panose="02020603050405020304" pitchFamily="18" charset="0"/>
                <a:cs typeface="Times New Roman" panose="02020603050405020304" pitchFamily="18" charset="0"/>
              </a:rPr>
              <a:t>boiled</a:t>
            </a:r>
            <a:r>
              <a:rPr lang="en-US" sz="2000" dirty="0">
                <a:latin typeface="Times New Roman" panose="02020603050405020304" pitchFamily="18" charset="0"/>
                <a:cs typeface="Times New Roman" panose="02020603050405020304" pitchFamily="18" charset="0"/>
              </a:rPr>
              <a:t> until it becomes a soft mush when it is known as laverbread. The gelatinous paste that can then be sold as it is. Laverbread is traditionally eaten with bacon and bread as part of a Welsh breakfast.</a:t>
            </a:r>
          </a:p>
        </p:txBody>
      </p:sp>
      <p:pic>
        <p:nvPicPr>
          <p:cNvPr id="8" name="Рисунок 7" descr="Изображение выглядит как еда, собака&#10;&#10;Автоматически созданное описание">
            <a:extLst>
              <a:ext uri="{FF2B5EF4-FFF2-40B4-BE49-F238E27FC236}">
                <a16:creationId xmlns:a16="http://schemas.microsoft.com/office/drawing/2014/main" id="{6391C1AF-6E95-408D-BF71-A2F99E9AF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5022" y="3535261"/>
            <a:ext cx="3545058" cy="2946869"/>
          </a:xfrm>
          <a:prstGeom prst="ellipse">
            <a:avLst/>
          </a:prstGeom>
          <a:ln>
            <a:noFill/>
          </a:ln>
          <a:effectLst>
            <a:softEdge rad="112500"/>
          </a:effectLst>
        </p:spPr>
      </p:pic>
      <p:pic>
        <p:nvPicPr>
          <p:cNvPr id="10" name="Рисунок 9" descr="Изображение выглядит как тарелка, стол, еда, торт&#10;&#10;Автоматически созданное описание">
            <a:extLst>
              <a:ext uri="{FF2B5EF4-FFF2-40B4-BE49-F238E27FC236}">
                <a16:creationId xmlns:a16="http://schemas.microsoft.com/office/drawing/2014/main" id="{2E7EFC96-31AA-4BDD-8425-EA8B0EC5C0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6794" y="1612850"/>
            <a:ext cx="3477776" cy="195684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Рисунок 13" descr="Изображение выглядит как еда, внутренний, чаша, стол&#10;&#10;Автоматически созданное описание">
            <a:extLst>
              <a:ext uri="{FF2B5EF4-FFF2-40B4-BE49-F238E27FC236}">
                <a16:creationId xmlns:a16="http://schemas.microsoft.com/office/drawing/2014/main" id="{53D2BCF0-C203-4515-9656-365A01E344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8546" y="54714"/>
            <a:ext cx="3708410" cy="2085981"/>
          </a:xfrm>
          <a:prstGeom prst="ellipse">
            <a:avLst/>
          </a:prstGeom>
          <a:ln>
            <a:noFill/>
          </a:ln>
          <a:effectLst>
            <a:softEdge rad="112500"/>
          </a:effectLst>
        </p:spPr>
      </p:pic>
      <p:pic>
        <p:nvPicPr>
          <p:cNvPr id="12" name="Picture 17" descr="http://img0.liveinternet.ru/images/attach/c/2/70/573/70573876_return.gif">
            <a:hlinkClick r:id="rId6" action="ppaction://hlinksldjump"/>
            <a:extLst>
              <a:ext uri="{FF2B5EF4-FFF2-40B4-BE49-F238E27FC236}">
                <a16:creationId xmlns:a16="http://schemas.microsoft.com/office/drawing/2014/main" id="{ECA5C525-1A76-401B-A01D-137CE1CDB298}"/>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0597893" y="276991"/>
            <a:ext cx="1224136" cy="1319244"/>
          </a:xfrm>
          <a:prstGeom prst="rect">
            <a:avLst/>
          </a:prstGeom>
          <a:noFill/>
        </p:spPr>
      </p:pic>
    </p:spTree>
    <p:extLst>
      <p:ext uri="{BB962C8B-B14F-4D97-AF65-F5344CB8AC3E}">
        <p14:creationId xmlns:p14="http://schemas.microsoft.com/office/powerpoint/2010/main" val="269808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43359D6-42CC-4355-9703-CA4E0DA7622E}"/>
              </a:ext>
            </a:extLst>
          </p:cNvPr>
          <p:cNvSpPr>
            <a:spLocks noGrp="1"/>
          </p:cNvSpPr>
          <p:nvPr>
            <p:ph type="title"/>
          </p:nvPr>
        </p:nvSpPr>
        <p:spPr>
          <a:xfrm>
            <a:off x="421327" y="4777739"/>
            <a:ext cx="3637743" cy="1412119"/>
          </a:xfrm>
        </p:spPr>
        <p:txBody>
          <a:bodyPr vert="horz" lIns="91440" tIns="45720" rIns="91440" bIns="45720" rtlCol="0" anchor="ctr">
            <a:normAutofit fontScale="90000"/>
          </a:bodyPr>
          <a:lstStyle/>
          <a:p>
            <a:r>
              <a:rPr lang="en-US" dirty="0" err="1">
                <a:latin typeface="Algerian" panose="04020705040A02060702" pitchFamily="82" charset="0"/>
              </a:rPr>
              <a:t>Glamorgan</a:t>
            </a:r>
            <a:r>
              <a:rPr lang="en-US" dirty="0">
                <a:latin typeface="Algerian" panose="04020705040A02060702" pitchFamily="82" charset="0"/>
              </a:rPr>
              <a:t> sausage</a:t>
            </a:r>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EB05A925-DA46-4FEB-BC21-AF4B7DD99F4D}"/>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13736" b="29400"/>
          <a:stretch/>
        </p:blipFill>
        <p:spPr>
          <a:xfrm>
            <a:off x="20" y="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5" name="Rectangle 6">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56733" y="5463634"/>
            <a:ext cx="1371600" cy="27432"/>
          </a:xfrm>
          <a:custGeom>
            <a:avLst/>
            <a:gdLst>
              <a:gd name="connsiteX0" fmla="*/ 0 w 1371600"/>
              <a:gd name="connsiteY0" fmla="*/ 0 h 27432"/>
              <a:gd name="connsiteX1" fmla="*/ 713232 w 1371600"/>
              <a:gd name="connsiteY1" fmla="*/ 0 h 27432"/>
              <a:gd name="connsiteX2" fmla="*/ 1371600 w 1371600"/>
              <a:gd name="connsiteY2" fmla="*/ 0 h 27432"/>
              <a:gd name="connsiteX3" fmla="*/ 1371600 w 1371600"/>
              <a:gd name="connsiteY3" fmla="*/ 27432 h 27432"/>
              <a:gd name="connsiteX4" fmla="*/ 699516 w 1371600"/>
              <a:gd name="connsiteY4" fmla="*/ 27432 h 27432"/>
              <a:gd name="connsiteX5" fmla="*/ 0 w 1371600"/>
              <a:gd name="connsiteY5" fmla="*/ 27432 h 27432"/>
              <a:gd name="connsiteX6" fmla="*/ 0 w 1371600"/>
              <a:gd name="connsiteY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27432" fill="none" extrusionOk="0">
                <a:moveTo>
                  <a:pt x="0" y="0"/>
                </a:moveTo>
                <a:cubicBezTo>
                  <a:pt x="196943" y="-1146"/>
                  <a:pt x="408267" y="-21226"/>
                  <a:pt x="713232" y="0"/>
                </a:cubicBezTo>
                <a:cubicBezTo>
                  <a:pt x="1018197" y="21226"/>
                  <a:pt x="1176465" y="-24520"/>
                  <a:pt x="1371600" y="0"/>
                </a:cubicBezTo>
                <a:cubicBezTo>
                  <a:pt x="1372004" y="8629"/>
                  <a:pt x="1371042" y="13798"/>
                  <a:pt x="1371600" y="27432"/>
                </a:cubicBezTo>
                <a:cubicBezTo>
                  <a:pt x="1106086" y="14473"/>
                  <a:pt x="951335" y="17231"/>
                  <a:pt x="699516" y="27432"/>
                </a:cubicBezTo>
                <a:cubicBezTo>
                  <a:pt x="447697" y="37633"/>
                  <a:pt x="283433" y="6518"/>
                  <a:pt x="0" y="27432"/>
                </a:cubicBezTo>
                <a:cubicBezTo>
                  <a:pt x="-583" y="21140"/>
                  <a:pt x="532" y="8001"/>
                  <a:pt x="0" y="0"/>
                </a:cubicBezTo>
                <a:close/>
              </a:path>
              <a:path w="1371600" h="27432" stroke="0" extrusionOk="0">
                <a:moveTo>
                  <a:pt x="0" y="0"/>
                </a:moveTo>
                <a:cubicBezTo>
                  <a:pt x="220136" y="-18051"/>
                  <a:pt x="430173" y="10591"/>
                  <a:pt x="672084" y="0"/>
                </a:cubicBezTo>
                <a:cubicBezTo>
                  <a:pt x="913995" y="-10591"/>
                  <a:pt x="1164723" y="30754"/>
                  <a:pt x="1371600" y="0"/>
                </a:cubicBezTo>
                <a:cubicBezTo>
                  <a:pt x="1372182" y="10360"/>
                  <a:pt x="1371123" y="21444"/>
                  <a:pt x="1371600" y="27432"/>
                </a:cubicBezTo>
                <a:cubicBezTo>
                  <a:pt x="1072365" y="46142"/>
                  <a:pt x="961528" y="35455"/>
                  <a:pt x="685800" y="27432"/>
                </a:cubicBezTo>
                <a:cubicBezTo>
                  <a:pt x="410072" y="19409"/>
                  <a:pt x="276398" y="11099"/>
                  <a:pt x="0" y="27432"/>
                </a:cubicBezTo>
                <a:cubicBezTo>
                  <a:pt x="1155" y="18353"/>
                  <a:pt x="-485" y="9869"/>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Объект 3">
            <a:extLst>
              <a:ext uri="{FF2B5EF4-FFF2-40B4-BE49-F238E27FC236}">
                <a16:creationId xmlns:a16="http://schemas.microsoft.com/office/drawing/2014/main" id="{14C466E0-9985-484B-ABFC-9A7CFFD2ED23}"/>
              </a:ext>
            </a:extLst>
          </p:cNvPr>
          <p:cNvSpPr>
            <a:spLocks noGrp="1"/>
          </p:cNvSpPr>
          <p:nvPr>
            <p:ph sz="half" idx="2"/>
          </p:nvPr>
        </p:nvSpPr>
        <p:spPr>
          <a:xfrm>
            <a:off x="6374675" y="194308"/>
            <a:ext cx="4624251" cy="3902381"/>
          </a:xfrm>
        </p:spPr>
        <p:txBody>
          <a:bodyPr vert="horz" lIns="91440" tIns="45720" rIns="91440" bIns="45720" rtlCol="0" anchor="ctr">
            <a:normAutofit lnSpcReduction="10000"/>
          </a:bodyPr>
          <a:lstStyle/>
          <a:p>
            <a:pPr marL="0" indent="0">
              <a:buNone/>
            </a:pPr>
            <a:r>
              <a:rPr lang="en-US" sz="2400" b="1" dirty="0" err="1">
                <a:latin typeface="Times New Roman" panose="02020603050405020304" pitchFamily="18" charset="0"/>
                <a:cs typeface="Times New Roman" panose="02020603050405020304" pitchFamily="18" charset="0"/>
              </a:rPr>
              <a:t>Glamorgan</a:t>
            </a:r>
            <a:r>
              <a:rPr lang="en-US" sz="2400" b="1" dirty="0">
                <a:latin typeface="Times New Roman" panose="02020603050405020304" pitchFamily="18" charset="0"/>
                <a:cs typeface="Times New Roman" panose="02020603050405020304" pitchFamily="18" charset="0"/>
              </a:rPr>
              <a:t> sausage</a:t>
            </a:r>
            <a:r>
              <a:rPr lang="en-US" sz="2400" dirty="0">
                <a:latin typeface="Times New Roman" panose="02020603050405020304" pitchFamily="18" charset="0"/>
                <a:cs typeface="Times New Roman" panose="02020603050405020304" pitchFamily="18" charset="0"/>
              </a:rPr>
              <a:t> is a traditional Welsh vegetarian sausage for which the main ingredients are cheese, leeks and breadcrumbs. It is named after the historic county of </a:t>
            </a:r>
            <a:r>
              <a:rPr lang="en-US" sz="2400" dirty="0" err="1">
                <a:latin typeface="Times New Roman" panose="02020603050405020304" pitchFamily="18" charset="0"/>
                <a:cs typeface="Times New Roman" panose="02020603050405020304" pitchFamily="18" charset="0"/>
              </a:rPr>
              <a:t>Glamorgan</a:t>
            </a:r>
            <a:r>
              <a:rPr lang="en-US" sz="2400" dirty="0">
                <a:latin typeface="Times New Roman" panose="02020603050405020304" pitchFamily="18" charset="0"/>
                <a:cs typeface="Times New Roman" panose="02020603050405020304" pitchFamily="18" charset="0"/>
              </a:rPr>
              <a:t> in Wales. This dish became popular during the Second World War when meat was harder to come by.</a:t>
            </a:r>
            <a:endParaRPr lang="en-US" sz="1200" dirty="0">
              <a:latin typeface="Times New Roman" panose="02020603050405020304" pitchFamily="18" charset="0"/>
              <a:cs typeface="Times New Roman" panose="02020603050405020304" pitchFamily="18" charset="0"/>
            </a:endParaRPr>
          </a:p>
        </p:txBody>
      </p:sp>
      <p:pic>
        <p:nvPicPr>
          <p:cNvPr id="8" name="Рисунок 7" descr="Изображение выглядит как кровать&#10;&#10;Автоматически созданное описание">
            <a:extLst>
              <a:ext uri="{FF2B5EF4-FFF2-40B4-BE49-F238E27FC236}">
                <a16:creationId xmlns:a16="http://schemas.microsoft.com/office/drawing/2014/main" id="{63C7A4BB-E96F-406D-8A02-1E58C827EC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17181" y="4096699"/>
            <a:ext cx="4467261" cy="2761291"/>
          </a:xfrm>
          <a:prstGeom prst="ellipse">
            <a:avLst/>
          </a:prstGeom>
          <a:ln>
            <a:noFill/>
          </a:ln>
          <a:effectLst>
            <a:softEdge rad="112500"/>
          </a:effectLst>
        </p:spPr>
      </p:pic>
      <p:pic>
        <p:nvPicPr>
          <p:cNvPr id="10" name="Рисунок 9" descr="Изображение выглядит как тарелка, еда, стол, внутренний&#10;&#10;Автоматически созданное описание">
            <a:extLst>
              <a:ext uri="{FF2B5EF4-FFF2-40B4-BE49-F238E27FC236}">
                <a16:creationId xmlns:a16="http://schemas.microsoft.com/office/drawing/2014/main" id="{7091D134-23BA-4506-BDBC-E61459ED58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151" y="328274"/>
            <a:ext cx="3521098" cy="40776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Рисунок 13" descr="Изображение выглядит как еда, продукт, стол, тарелка&#10;&#10;Автоматически созданное описание">
            <a:extLst>
              <a:ext uri="{FF2B5EF4-FFF2-40B4-BE49-F238E27FC236}">
                <a16:creationId xmlns:a16="http://schemas.microsoft.com/office/drawing/2014/main" id="{54F6B9F1-FD0E-4A8B-953F-8B4DF639D9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53634">
            <a:off x="4776883" y="4518989"/>
            <a:ext cx="2767552" cy="20756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7" descr="http://img0.liveinternet.ru/images/attach/c/2/70/573/70573876_return.gif">
            <a:hlinkClick r:id="rId6" action="ppaction://hlinksldjump"/>
            <a:extLst>
              <a:ext uri="{FF2B5EF4-FFF2-40B4-BE49-F238E27FC236}">
                <a16:creationId xmlns:a16="http://schemas.microsoft.com/office/drawing/2014/main" id="{1C3F6BA4-AE5B-4188-BA04-E015E2319808}"/>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0452095" y="3913856"/>
            <a:ext cx="1224136" cy="1319244"/>
          </a:xfrm>
          <a:prstGeom prst="rect">
            <a:avLst/>
          </a:prstGeom>
          <a:noFill/>
        </p:spPr>
      </p:pic>
    </p:spTree>
    <p:extLst>
      <p:ext uri="{BB962C8B-B14F-4D97-AF65-F5344CB8AC3E}">
        <p14:creationId xmlns:p14="http://schemas.microsoft.com/office/powerpoint/2010/main" val="1167242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2C9C902D-E279-4AE6-A156-6E729A81FC8E}"/>
              </a:ext>
            </a:extLst>
          </p:cNvPr>
          <p:cNvPicPr>
            <a:picLocks noGrp="1" noChangeAspect="1"/>
          </p:cNvPicPr>
          <p:nvPr>
            <p:ph sz="half" idx="1"/>
          </p:nvPr>
        </p:nvPicPr>
        <p:blipFill rotWithShape="1">
          <a:blip r:embed="rId2">
            <a:alphaModFix amt="90000"/>
            <a:extLst>
              <a:ext uri="{28A0092B-C50C-407E-A947-70E740481C1C}">
                <a14:useLocalDpi xmlns:a14="http://schemas.microsoft.com/office/drawing/2010/main" val="0"/>
              </a:ext>
            </a:extLst>
          </a:blip>
          <a:srcRect r="-1" b="14426"/>
          <a:stretch/>
        </p:blipFill>
        <p:spPr>
          <a:xfrm>
            <a:off x="20" y="10"/>
            <a:ext cx="12188932" cy="6857990"/>
          </a:xfrm>
          <a:prstGeom prst="rect">
            <a:avLst/>
          </a:prstGeom>
        </p:spPr>
      </p:pic>
      <p:sp>
        <p:nvSpPr>
          <p:cNvPr id="15" name="Freeform: Shape 14">
            <a:extLst>
              <a:ext uri="{FF2B5EF4-FFF2-40B4-BE49-F238E27FC236}">
                <a16:creationId xmlns:a16="http://schemas.microsoft.com/office/drawing/2014/main" id="{8D5AAC53-3624-41C3-A6B5-1DA97F290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4054" y="760956"/>
            <a:ext cx="6248168" cy="5486563"/>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CDAB71"/>
          </a:solidFill>
          <a:ln w="12700" cap="flat">
            <a:noFill/>
            <a:prstDash val="solid"/>
            <a:miter/>
          </a:ln>
        </p:spPr>
        <p:txBody>
          <a:bodyPr rtlCol="0" anchor="ctr"/>
          <a:lstStyle/>
          <a:p>
            <a:endParaRPr lang="en-US"/>
          </a:p>
        </p:txBody>
      </p:sp>
      <p:sp>
        <p:nvSpPr>
          <p:cNvPr id="17"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2499" y="3095719"/>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80969FA-5686-4AA4-ADE7-84C082446CD4}"/>
              </a:ext>
            </a:extLst>
          </p:cNvPr>
          <p:cNvSpPr>
            <a:spLocks noGrp="1"/>
          </p:cNvSpPr>
          <p:nvPr>
            <p:ph type="title"/>
          </p:nvPr>
        </p:nvSpPr>
        <p:spPr>
          <a:xfrm>
            <a:off x="6094476" y="1651643"/>
            <a:ext cx="5373858" cy="646862"/>
          </a:xfrm>
        </p:spPr>
        <p:txBody>
          <a:bodyPr vert="horz" lIns="91440" tIns="45720" rIns="91440" bIns="45720" rtlCol="0" anchor="b">
            <a:noAutofit/>
          </a:bodyPr>
          <a:lstStyle/>
          <a:p>
            <a:r>
              <a:rPr lang="en-US" sz="2800" dirty="0">
                <a:solidFill>
                  <a:srgbClr val="FBF9F6"/>
                </a:solidFill>
                <a:latin typeface="Algerian" panose="04020705040A02060702" pitchFamily="82" charset="0"/>
              </a:rPr>
              <a:t>Questions for discussion:</a:t>
            </a:r>
          </a:p>
        </p:txBody>
      </p:sp>
      <p:sp>
        <p:nvSpPr>
          <p:cNvPr id="4" name="Объект 3">
            <a:extLst>
              <a:ext uri="{FF2B5EF4-FFF2-40B4-BE49-F238E27FC236}">
                <a16:creationId xmlns:a16="http://schemas.microsoft.com/office/drawing/2014/main" id="{71E93D7F-6891-488D-AC44-3E9484A3E876}"/>
              </a:ext>
            </a:extLst>
          </p:cNvPr>
          <p:cNvSpPr>
            <a:spLocks noGrp="1"/>
          </p:cNvSpPr>
          <p:nvPr>
            <p:ph sz="half" idx="2"/>
          </p:nvPr>
        </p:nvSpPr>
        <p:spPr>
          <a:xfrm>
            <a:off x="5742633" y="2361066"/>
            <a:ext cx="5611166" cy="2550320"/>
          </a:xfrm>
        </p:spPr>
        <p:txBody>
          <a:bodyPr vert="horz" lIns="91440" tIns="45720" rIns="91440" bIns="45720" rtlCol="0">
            <a:normAutofit fontScale="47500" lnSpcReduction="20000"/>
          </a:bodyPr>
          <a:lstStyle/>
          <a:p>
            <a:pPr>
              <a:buFont typeface="Wingdings" panose="05000000000000000000" pitchFamily="2" charset="2"/>
              <a:buChar char="§"/>
            </a:pPr>
            <a:r>
              <a:rPr lang="en-US" sz="4500" dirty="0">
                <a:solidFill>
                  <a:srgbClr val="FBF9F6"/>
                </a:solidFill>
                <a:latin typeface="Times New Roman" panose="02020603050405020304" pitchFamily="18" charset="0"/>
                <a:cs typeface="Times New Roman" panose="02020603050405020304" pitchFamily="18" charset="0"/>
              </a:rPr>
              <a:t>What dish do you find the most surprising?</a:t>
            </a:r>
          </a:p>
          <a:p>
            <a:pPr>
              <a:buFont typeface="Wingdings" panose="05000000000000000000" pitchFamily="2" charset="2"/>
              <a:buChar char="§"/>
            </a:pPr>
            <a:r>
              <a:rPr lang="en-US" sz="4500" dirty="0">
                <a:solidFill>
                  <a:srgbClr val="FBF9F6"/>
                </a:solidFill>
                <a:latin typeface="Times New Roman" panose="02020603050405020304" pitchFamily="18" charset="0"/>
                <a:cs typeface="Times New Roman" panose="02020603050405020304" pitchFamily="18" charset="0"/>
              </a:rPr>
              <a:t>Which one would you like to try most? Why?</a:t>
            </a:r>
          </a:p>
          <a:p>
            <a:pPr>
              <a:buFont typeface="Wingdings" panose="05000000000000000000" pitchFamily="2" charset="2"/>
              <a:buChar char="§"/>
            </a:pPr>
            <a:r>
              <a:rPr lang="en-US" sz="4500" dirty="0">
                <a:solidFill>
                  <a:srgbClr val="FBF9F6"/>
                </a:solidFill>
                <a:latin typeface="Times New Roman" panose="02020603050405020304" pitchFamily="18" charset="0"/>
                <a:cs typeface="Times New Roman" panose="02020603050405020304" pitchFamily="18" charset="0"/>
              </a:rPr>
              <a:t>What other unusual foreign dishes do you know?</a:t>
            </a:r>
          </a:p>
          <a:p>
            <a:pPr>
              <a:buFont typeface="Wingdings" panose="05000000000000000000" pitchFamily="2" charset="2"/>
              <a:buChar char="§"/>
            </a:pPr>
            <a:r>
              <a:rPr lang="en-US" sz="4500" dirty="0">
                <a:solidFill>
                  <a:srgbClr val="FBF9F6"/>
                </a:solidFill>
                <a:latin typeface="Times New Roman" panose="02020603050405020304" pitchFamily="18" charset="0"/>
                <a:cs typeface="Times New Roman" panose="02020603050405020304" pitchFamily="18" charset="0"/>
              </a:rPr>
              <a:t>What dishes can you cook? How do you do it?</a:t>
            </a:r>
          </a:p>
        </p:txBody>
      </p:sp>
      <p:sp>
        <p:nvSpPr>
          <p:cNvPr id="8" name="TextBox 7">
            <a:extLst>
              <a:ext uri="{FF2B5EF4-FFF2-40B4-BE49-F238E27FC236}">
                <a16:creationId xmlns:a16="http://schemas.microsoft.com/office/drawing/2014/main" id="{98B6C576-95A2-45AE-B884-93A0DE5FB1F7}"/>
              </a:ext>
            </a:extLst>
          </p:cNvPr>
          <p:cNvSpPr txBox="1"/>
          <p:nvPr/>
        </p:nvSpPr>
        <p:spPr>
          <a:xfrm>
            <a:off x="280449" y="460201"/>
            <a:ext cx="4825182" cy="5416868"/>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Apple crumble recipe.</a:t>
            </a:r>
          </a:p>
          <a:p>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Preheat oven to 180C.</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Peel apples, then chop them into cubes.</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Put apple in a bowl. Sprinkle with flour, sugar and cinnamon, then pour over lemon juice. Mix, then spread out in a baking dish. </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Place Topping ingredients in a bowl. Mix until clumps form, like wet sand (watch video). Spread over the apples, crumbling with fingers if required to get that crumbly topping.</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Bake for 30 to 40 minutes or until golden brown. Remove, cover loosely with foil to keep warm and let stand for 10 minutes before serving (let the apple filling come together).</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Serve warm with vanilla ice cream!</a:t>
            </a:r>
          </a:p>
          <a:p>
            <a:endParaRPr lang="en-US" dirty="0">
              <a:latin typeface="Times New Roman" panose="02020603050405020304" pitchFamily="18" charset="0"/>
              <a:cs typeface="Times New Roman" panose="02020603050405020304" pitchFamily="18" charset="0"/>
            </a:endParaRPr>
          </a:p>
          <a:p>
            <a:pPr algn="ctr"/>
            <a:r>
              <a:rPr lang="en-US" sz="2000" b="1" dirty="0">
                <a:latin typeface="Times New Roman" panose="02020603050405020304" pitchFamily="18" charset="0"/>
                <a:cs typeface="Times New Roman" panose="02020603050405020304" pitchFamily="18" charset="0"/>
                <a:hlinkClick r:id="rId3"/>
              </a:rPr>
              <a:t>https://www.recipetineats.com/apple-crumble/</a:t>
            </a:r>
            <a:r>
              <a:rPr lang="en-US" sz="2000" b="1" dirty="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p:txBody>
      </p:sp>
      <p:pic>
        <p:nvPicPr>
          <p:cNvPr id="10" name="Рисунок 9" descr="Изображение выглядит как стол, еда, собака&#10;&#10;Автоматически созданное описание">
            <a:extLst>
              <a:ext uri="{FF2B5EF4-FFF2-40B4-BE49-F238E27FC236}">
                <a16:creationId xmlns:a16="http://schemas.microsoft.com/office/drawing/2014/main" id="{2429138F-22D8-43F2-ABD8-73028084F5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55474" y="4420830"/>
            <a:ext cx="3786904" cy="2495455"/>
          </a:xfrm>
          <a:prstGeom prst="ellipse">
            <a:avLst/>
          </a:prstGeom>
          <a:ln>
            <a:noFill/>
          </a:ln>
          <a:effectLst>
            <a:softEdge rad="112500"/>
          </a:effectLst>
        </p:spPr>
      </p:pic>
      <p:sp>
        <p:nvSpPr>
          <p:cNvPr id="16" name="Облачко с текстом: овальное 15">
            <a:extLst>
              <a:ext uri="{FF2B5EF4-FFF2-40B4-BE49-F238E27FC236}">
                <a16:creationId xmlns:a16="http://schemas.microsoft.com/office/drawing/2014/main" id="{C8F277C5-F340-43EC-B0A0-6252089B5223}"/>
              </a:ext>
            </a:extLst>
          </p:cNvPr>
          <p:cNvSpPr/>
          <p:nvPr/>
        </p:nvSpPr>
        <p:spPr>
          <a:xfrm>
            <a:off x="4934964" y="4519750"/>
            <a:ext cx="3020510" cy="1945668"/>
          </a:xfrm>
          <a:prstGeom prst="wedgeEllipseCallout">
            <a:avLst>
              <a:gd name="adj1" fmla="val 70728"/>
              <a:gd name="adj2" fmla="val -21526"/>
            </a:avLst>
          </a:prstGeom>
          <a:solidFill>
            <a:schemeClr val="accent1">
              <a:lumMod val="75000"/>
              <a:alpha val="89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FBF9F6"/>
                </a:solidFill>
                <a:latin typeface="Times New Roman" panose="02020603050405020304" pitchFamily="18" charset="0"/>
                <a:cs typeface="Times New Roman" panose="02020603050405020304" pitchFamily="18" charset="0"/>
              </a:rPr>
              <a:t>Watch this video and make some apple crumble – here is my recipe!</a:t>
            </a:r>
          </a:p>
          <a:p>
            <a:pPr algn="ctr"/>
            <a:endParaRPr lang="ru-RU" dirty="0"/>
          </a:p>
        </p:txBody>
      </p:sp>
      <p:pic>
        <p:nvPicPr>
          <p:cNvPr id="18" name="Рисунок 17" descr="Изображение выглядит как тарелка, еда, стол, продукт&#10;&#10;Автоматически созданное описание">
            <a:extLst>
              <a:ext uri="{FF2B5EF4-FFF2-40B4-BE49-F238E27FC236}">
                <a16:creationId xmlns:a16="http://schemas.microsoft.com/office/drawing/2014/main" id="{B64075D7-D6F9-48CC-9AAC-317C60889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9140" y="209986"/>
            <a:ext cx="2576303" cy="1706801"/>
          </a:xfrm>
          <a:prstGeom prst="ellipse">
            <a:avLst/>
          </a:prstGeom>
          <a:ln>
            <a:noFill/>
          </a:ln>
          <a:effectLst>
            <a:softEdge rad="112500"/>
          </a:effectLst>
        </p:spPr>
      </p:pic>
      <p:pic>
        <p:nvPicPr>
          <p:cNvPr id="19" name="Picture 17" descr="http://img0.liveinternet.ru/images/attach/c/2/70/573/70573876_return.gif">
            <a:hlinkClick r:id="rId6" action="ppaction://hlinksldjump"/>
            <a:extLst>
              <a:ext uri="{FF2B5EF4-FFF2-40B4-BE49-F238E27FC236}">
                <a16:creationId xmlns:a16="http://schemas.microsoft.com/office/drawing/2014/main" id="{29F4FBD6-017E-4D01-80D0-33D0321CDBFF}"/>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419451" y="5631353"/>
            <a:ext cx="1117187" cy="1203985"/>
          </a:xfrm>
          <a:prstGeom prst="rect">
            <a:avLst/>
          </a:prstGeom>
          <a:noFill/>
        </p:spPr>
      </p:pic>
    </p:spTree>
    <p:extLst>
      <p:ext uri="{BB962C8B-B14F-4D97-AF65-F5344CB8AC3E}">
        <p14:creationId xmlns:p14="http://schemas.microsoft.com/office/powerpoint/2010/main" val="1296112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EB1DACCE-3EA2-41BA-9AEE-2716E0015C9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9091" t="5977" b="16249"/>
          <a:stretch/>
        </p:blipFill>
        <p:spPr>
          <a:xfrm>
            <a:off x="-2" y="10"/>
            <a:ext cx="12192002" cy="6857990"/>
          </a:xfrm>
          <a:prstGeom prst="rect">
            <a:avLst/>
          </a:prstGeom>
        </p:spPr>
      </p:pic>
      <p:sp>
        <p:nvSpPr>
          <p:cNvPr id="15" name="Rectangle 14">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alpha val="30000"/>
                </a:schemeClr>
              </a:gs>
              <a:gs pos="30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43B2177-431B-42C2-A3C3-6E2167B3A9E9}"/>
              </a:ext>
            </a:extLst>
          </p:cNvPr>
          <p:cNvSpPr txBox="1"/>
          <p:nvPr/>
        </p:nvSpPr>
        <p:spPr>
          <a:xfrm>
            <a:off x="153917" y="5371168"/>
            <a:ext cx="4728753" cy="120032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hlinkClick r:id="rId3"/>
              </a:rPr>
              <a:t>https://www.expatica.com/</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hlinkClick r:id="rId4"/>
              </a:rPr>
              <a:t>https://en.wikipedia.org</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hlinkClick r:id="rId5"/>
              </a:rPr>
              <a:t>https://kidspicturedictionary.com/</a:t>
            </a:r>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pic>
        <p:nvPicPr>
          <p:cNvPr id="9" name="Рисунок 8" descr="Изображение выглядит как сидит&#10;&#10;Автоматически созданное описание">
            <a:extLst>
              <a:ext uri="{FF2B5EF4-FFF2-40B4-BE49-F238E27FC236}">
                <a16:creationId xmlns:a16="http://schemas.microsoft.com/office/drawing/2014/main" id="{97C28B38-E4F6-4C32-BC4E-B6594D1482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86604" y="1772528"/>
            <a:ext cx="3974735" cy="4989561"/>
          </a:xfrm>
          <a:prstGeom prst="ellipse">
            <a:avLst/>
          </a:prstGeom>
          <a:ln>
            <a:noFill/>
          </a:ln>
          <a:effectLst>
            <a:softEdge rad="112500"/>
          </a:effectLst>
          <a:scene3d>
            <a:camera prst="orthographicFront"/>
            <a:lightRig rig="threePt" dir="t"/>
          </a:scene3d>
          <a:sp3d>
            <a:bevelT w="165100" prst="coolSlant"/>
          </a:sp3d>
        </p:spPr>
      </p:pic>
      <p:pic>
        <p:nvPicPr>
          <p:cNvPr id="16" name="Рисунок 15">
            <a:extLst>
              <a:ext uri="{FF2B5EF4-FFF2-40B4-BE49-F238E27FC236}">
                <a16:creationId xmlns:a16="http://schemas.microsoft.com/office/drawing/2014/main" id="{7C5C9D0E-69E1-4408-93C1-E6AE6FDF8E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641" y="111845"/>
            <a:ext cx="2917708" cy="5151839"/>
          </a:xfrm>
          <a:prstGeom prst="rect">
            <a:avLst/>
          </a:prstGeom>
          <a:ln>
            <a:noFill/>
          </a:ln>
          <a:effectLst>
            <a:outerShdw blurRad="292100" dist="139700" dir="2700000" algn="tl" rotWithShape="0">
              <a:srgbClr val="333333">
                <a:alpha val="65000"/>
              </a:srgbClr>
            </a:outerShdw>
          </a:effectLst>
        </p:spPr>
      </p:pic>
      <p:sp>
        <p:nvSpPr>
          <p:cNvPr id="17" name="Облачко с текстом: овальное 16">
            <a:extLst>
              <a:ext uri="{FF2B5EF4-FFF2-40B4-BE49-F238E27FC236}">
                <a16:creationId xmlns:a16="http://schemas.microsoft.com/office/drawing/2014/main" id="{EBB7E125-E73E-450B-AFCA-77AE06BBA4D3}"/>
              </a:ext>
            </a:extLst>
          </p:cNvPr>
          <p:cNvSpPr/>
          <p:nvPr/>
        </p:nvSpPr>
        <p:spPr>
          <a:xfrm>
            <a:off x="7863840" y="113962"/>
            <a:ext cx="3418450" cy="1658566"/>
          </a:xfrm>
          <a:prstGeom prst="wedgeEllipseCallout">
            <a:avLst>
              <a:gd name="adj1" fmla="val -1939"/>
              <a:gd name="adj2" fmla="val 96813"/>
            </a:avLst>
          </a:prstGeom>
          <a:solidFill>
            <a:schemeClr val="accent1">
              <a:lumMod val="75000"/>
              <a:alpha val="89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bg1"/>
                </a:solidFill>
                <a:latin typeface="Times New Roman" panose="02020603050405020304" pitchFamily="18" charset="0"/>
                <a:cs typeface="Times New Roman" panose="02020603050405020304" pitchFamily="18" charset="0"/>
              </a:rPr>
              <a:t>Thank you for your attention!</a:t>
            </a:r>
          </a:p>
          <a:p>
            <a:pPr algn="ctr"/>
            <a:endParaRPr lang="ru-RU" dirty="0"/>
          </a:p>
        </p:txBody>
      </p:sp>
      <p:pic>
        <p:nvPicPr>
          <p:cNvPr id="20" name="Picture 17" descr="http://img0.liveinternet.ru/images/attach/c/2/70/573/70573876_return.gif">
            <a:hlinkClick r:id="rId8" action="ppaction://hlinksldjump"/>
            <a:extLst>
              <a:ext uri="{FF2B5EF4-FFF2-40B4-BE49-F238E27FC236}">
                <a16:creationId xmlns:a16="http://schemas.microsoft.com/office/drawing/2014/main" id="{945BBB58-8B88-46DE-B7E6-252BC53D1547}"/>
              </a:ext>
            </a:extLst>
          </p:cNvPr>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9892499" y="5538756"/>
            <a:ext cx="1224136" cy="1319244"/>
          </a:xfrm>
          <a:prstGeom prst="rect">
            <a:avLst/>
          </a:prstGeom>
          <a:noFill/>
        </p:spPr>
      </p:pic>
    </p:spTree>
    <p:extLst>
      <p:ext uri="{BB962C8B-B14F-4D97-AF65-F5344CB8AC3E}">
        <p14:creationId xmlns:p14="http://schemas.microsoft.com/office/powerpoint/2010/main" val="3173085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9"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Объект 11"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52EB80FC-93E4-4451-81A0-C9D77E229451}"/>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2769" r="1128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18" name="Рисунок 17" descr="Изображение выглядит как рисунок&#10;&#10;Автоматически созданное описание">
            <a:extLst>
              <a:ext uri="{FF2B5EF4-FFF2-40B4-BE49-F238E27FC236}">
                <a16:creationId xmlns:a16="http://schemas.microsoft.com/office/drawing/2014/main" id="{D6960BBC-7D8B-4E4E-8E26-83FA0878B0A3}"/>
              </a:ext>
            </a:extLst>
          </p:cNvPr>
          <p:cNvPicPr>
            <a:picLocks noChangeAspect="1"/>
          </p:cNvPicPr>
          <p:nvPr/>
        </p:nvPicPr>
        <p:blipFill rotWithShape="1">
          <a:blip r:embed="rId3">
            <a:extLst>
              <a:ext uri="{28A0092B-C50C-407E-A947-70E740481C1C}">
                <a14:useLocalDpi xmlns:a14="http://schemas.microsoft.com/office/drawing/2010/main" val="0"/>
              </a:ext>
            </a:extLst>
          </a:blip>
          <a:srcRect l="4048" t="2316" r="6885" b="3184"/>
          <a:stretch/>
        </p:blipFill>
        <p:spPr>
          <a:xfrm>
            <a:off x="653143" y="2644219"/>
            <a:ext cx="3133999" cy="4156501"/>
          </a:xfrm>
          <a:prstGeom prst="rect">
            <a:avLst/>
          </a:prstGeom>
        </p:spPr>
      </p:pic>
      <p:sp>
        <p:nvSpPr>
          <p:cNvPr id="13" name="Облачко с текстом: овальное 12">
            <a:extLst>
              <a:ext uri="{FF2B5EF4-FFF2-40B4-BE49-F238E27FC236}">
                <a16:creationId xmlns:a16="http://schemas.microsoft.com/office/drawing/2014/main" id="{72AB1E57-3D61-4301-9DEE-825E9DC42463}"/>
              </a:ext>
            </a:extLst>
          </p:cNvPr>
          <p:cNvSpPr/>
          <p:nvPr/>
        </p:nvSpPr>
        <p:spPr>
          <a:xfrm>
            <a:off x="4625341" y="1084217"/>
            <a:ext cx="7444740" cy="5001768"/>
          </a:xfrm>
          <a:prstGeom prst="wedgeEllipseCallout">
            <a:avLst>
              <a:gd name="adj1" fmla="val -65694"/>
              <a:gd name="adj2" fmla="val 14940"/>
            </a:avLst>
          </a:prstGeom>
          <a:solidFill>
            <a:schemeClr val="accent1">
              <a:lumMod val="75000"/>
              <a:alpha val="89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bg1"/>
                </a:solidFill>
                <a:latin typeface="Times New Roman" panose="02020603050405020304" pitchFamily="18" charset="0"/>
                <a:cs typeface="Times New Roman" panose="02020603050405020304" pitchFamily="18" charset="0"/>
              </a:rPr>
              <a:t>Hello, friends! My name’s Paddington. I’ve come to London from hot and sunny Peru, and I must say the local food is indeed surprising! I used to eat only toasts with marmalade and all sorts of fruit back home, but British cuisine is so strange and unusual I can’t wait to find out more about it!</a:t>
            </a:r>
          </a:p>
          <a:p>
            <a:pPr algn="ctr"/>
            <a:endParaRPr lang="ru-RU" dirty="0"/>
          </a:p>
        </p:txBody>
      </p:sp>
      <p:pic>
        <p:nvPicPr>
          <p:cNvPr id="3" name="Рисунок 2" descr="Изображение выглядит как человек, стол&#10;&#10;Автоматически созданное описание">
            <a:extLst>
              <a:ext uri="{FF2B5EF4-FFF2-40B4-BE49-F238E27FC236}">
                <a16:creationId xmlns:a16="http://schemas.microsoft.com/office/drawing/2014/main" id="{7A9688C5-C5BF-4785-9196-69930CB45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5236" y="-8104"/>
            <a:ext cx="2301777" cy="2499667"/>
          </a:xfrm>
          <a:prstGeom prst="rect">
            <a:avLst/>
          </a:prstGeom>
        </p:spPr>
      </p:pic>
      <p:pic>
        <p:nvPicPr>
          <p:cNvPr id="14" name="Picture 12" descr="значок, стрелка, дизайн, тема, действий, стрелки">
            <a:hlinkClick r:id="" action="ppaction://hlinkshowjump?jump=nextslide"/>
            <a:extLst>
              <a:ext uri="{FF2B5EF4-FFF2-40B4-BE49-F238E27FC236}">
                <a16:creationId xmlns:a16="http://schemas.microsoft.com/office/drawing/2014/main" id="{7DBFC018-7B17-4DC9-8794-AECFFE204942}"/>
              </a:ext>
            </a:extLst>
          </p:cNvPr>
          <p:cNvPicPr>
            <a:picLocks noChangeAspect="1" noChangeArrowheads="1"/>
          </p:cNvPicPr>
          <p:nvPr/>
        </p:nvPicPr>
        <p:blipFill>
          <a:blip r:embed="rId5" cstate="print"/>
          <a:srcRect/>
          <a:stretch>
            <a:fillRect/>
          </a:stretch>
        </p:blipFill>
        <p:spPr bwMode="auto">
          <a:xfrm rot="10800000">
            <a:off x="11118567" y="5622507"/>
            <a:ext cx="840579" cy="840579"/>
          </a:xfrm>
          <a:prstGeom prst="rect">
            <a:avLst/>
          </a:prstGeom>
          <a:noFill/>
        </p:spPr>
      </p:pic>
    </p:spTree>
    <p:extLst>
      <p:ext uri="{BB962C8B-B14F-4D97-AF65-F5344CB8AC3E}">
        <p14:creationId xmlns:p14="http://schemas.microsoft.com/office/powerpoint/2010/main" val="3266079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D2306AB6-9D65-4F8E-9FD7-C3F3A3DE3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219CFBA3-C086-4B17-A3BB-B634C6D0C675}"/>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14449"/>
          <a:stretch/>
        </p:blipFill>
        <p:spPr>
          <a:xfrm>
            <a:off x="20" y="10"/>
            <a:ext cx="12191980" cy="6857990"/>
          </a:xfrm>
          <a:prstGeom prst="rect">
            <a:avLst/>
          </a:prstGeom>
        </p:spPr>
      </p:pic>
      <p:sp>
        <p:nvSpPr>
          <p:cNvPr id="15" name="Freeform: Shape 14">
            <a:extLst>
              <a:ext uri="{FF2B5EF4-FFF2-40B4-BE49-F238E27FC236}">
                <a16:creationId xmlns:a16="http://schemas.microsoft.com/office/drawing/2014/main" id="{284C940E-7A1D-418E-A9E8-C9852CA8E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1255" y="2996261"/>
            <a:ext cx="6310745" cy="3861739"/>
          </a:xfrm>
          <a:custGeom>
            <a:avLst/>
            <a:gdLst>
              <a:gd name="connsiteX0" fmla="*/ 5172027 w 6310745"/>
              <a:gd name="connsiteY0" fmla="*/ 351902 h 3861739"/>
              <a:gd name="connsiteX1" fmla="*/ 5173047 w 6310745"/>
              <a:gd name="connsiteY1" fmla="*/ 352987 h 3861739"/>
              <a:gd name="connsiteX2" fmla="*/ 5177471 w 6310745"/>
              <a:gd name="connsiteY2" fmla="*/ 352581 h 3861739"/>
              <a:gd name="connsiteX3" fmla="*/ 2969865 w 6310745"/>
              <a:gd name="connsiteY3" fmla="*/ 91462 h 3861739"/>
              <a:gd name="connsiteX4" fmla="*/ 2918830 w 6310745"/>
              <a:gd name="connsiteY4" fmla="*/ 95401 h 3861739"/>
              <a:gd name="connsiteX5" fmla="*/ 1957331 w 6310745"/>
              <a:gd name="connsiteY5" fmla="*/ 323658 h 3861739"/>
              <a:gd name="connsiteX6" fmla="*/ 413011 w 6310745"/>
              <a:gd name="connsiteY6" fmla="*/ 1429370 h 3861739"/>
              <a:gd name="connsiteX7" fmla="*/ 88087 w 6310745"/>
              <a:gd name="connsiteY7" fmla="*/ 2204577 h 3861739"/>
              <a:gd name="connsiteX8" fmla="*/ 109862 w 6310745"/>
              <a:gd name="connsiteY8" fmla="*/ 2159496 h 3861739"/>
              <a:gd name="connsiteX9" fmla="*/ 566286 w 6310745"/>
              <a:gd name="connsiteY9" fmla="*/ 1369352 h 3861739"/>
              <a:gd name="connsiteX10" fmla="*/ 1648059 w 6310745"/>
              <a:gd name="connsiteY10" fmla="*/ 484837 h 3861739"/>
              <a:gd name="connsiteX11" fmla="*/ 2969865 w 6310745"/>
              <a:gd name="connsiteY11" fmla="*/ 91462 h 3861739"/>
              <a:gd name="connsiteX12" fmla="*/ 3495357 w 6310745"/>
              <a:gd name="connsiteY12" fmla="*/ 893 h 3861739"/>
              <a:gd name="connsiteX13" fmla="*/ 3941913 w 6310745"/>
              <a:gd name="connsiteY13" fmla="*/ 37963 h 3861739"/>
              <a:gd name="connsiteX14" fmla="*/ 5299614 w 6310745"/>
              <a:gd name="connsiteY14" fmla="*/ 324201 h 3861739"/>
              <a:gd name="connsiteX15" fmla="*/ 6213700 w 6310745"/>
              <a:gd name="connsiteY15" fmla="*/ 666307 h 3861739"/>
              <a:gd name="connsiteX16" fmla="*/ 6310745 w 6310745"/>
              <a:gd name="connsiteY16" fmla="*/ 718092 h 3861739"/>
              <a:gd name="connsiteX17" fmla="*/ 6310745 w 6310745"/>
              <a:gd name="connsiteY17" fmla="*/ 786964 h 3861739"/>
              <a:gd name="connsiteX18" fmla="*/ 6223734 w 6310745"/>
              <a:gd name="connsiteY18" fmla="*/ 739515 h 3861739"/>
              <a:gd name="connsiteX19" fmla="*/ 5436559 w 6310745"/>
              <a:gd name="connsiteY19" fmla="*/ 427942 h 3861739"/>
              <a:gd name="connsiteX20" fmla="*/ 5314925 w 6310745"/>
              <a:gd name="connsiteY20" fmla="*/ 390465 h 3861739"/>
              <a:gd name="connsiteX21" fmla="*/ 5198564 w 6310745"/>
              <a:gd name="connsiteY21" fmla="*/ 357468 h 3861739"/>
              <a:gd name="connsiteX22" fmla="*/ 5826636 w 6310745"/>
              <a:gd name="connsiteY22" fmla="*/ 619266 h 3861739"/>
              <a:gd name="connsiteX23" fmla="*/ 6125359 w 6310745"/>
              <a:gd name="connsiteY23" fmla="*/ 778370 h 3861739"/>
              <a:gd name="connsiteX24" fmla="*/ 6310745 w 6310745"/>
              <a:gd name="connsiteY24" fmla="*/ 896973 h 3861739"/>
              <a:gd name="connsiteX25" fmla="*/ 6310745 w 6310745"/>
              <a:gd name="connsiteY25" fmla="*/ 3861739 h 3861739"/>
              <a:gd name="connsiteX26" fmla="*/ 974639 w 6310745"/>
              <a:gd name="connsiteY26" fmla="*/ 3861739 h 3861739"/>
              <a:gd name="connsiteX27" fmla="*/ 719986 w 6310745"/>
              <a:gd name="connsiteY27" fmla="*/ 3659957 h 3861739"/>
              <a:gd name="connsiteX28" fmla="*/ 299202 w 6310745"/>
              <a:gd name="connsiteY28" fmla="*/ 3177626 h 3861739"/>
              <a:gd name="connsiteX29" fmla="*/ 52873 w 6310745"/>
              <a:gd name="connsiteY29" fmla="*/ 2564820 h 3861739"/>
              <a:gd name="connsiteX30" fmla="*/ 21743 w 6310745"/>
              <a:gd name="connsiteY30" fmla="*/ 2457276 h 3861739"/>
              <a:gd name="connsiteX31" fmla="*/ 15788 w 6310745"/>
              <a:gd name="connsiteY31" fmla="*/ 2193035 h 3861739"/>
              <a:gd name="connsiteX32" fmla="*/ 1087523 w 6310745"/>
              <a:gd name="connsiteY32" fmla="*/ 695306 h 3861739"/>
              <a:gd name="connsiteX33" fmla="*/ 2765215 w 6310745"/>
              <a:gd name="connsiteY33" fmla="*/ 56158 h 3861739"/>
              <a:gd name="connsiteX34" fmla="*/ 3120078 w 6310745"/>
              <a:gd name="connsiteY34" fmla="*/ 15422 h 3861739"/>
              <a:gd name="connsiteX35" fmla="*/ 3495357 w 6310745"/>
              <a:gd name="connsiteY35" fmla="*/ 893 h 386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10745" h="3861739">
                <a:moveTo>
                  <a:pt x="5172027" y="351902"/>
                </a:moveTo>
                <a:cubicBezTo>
                  <a:pt x="5172027" y="351902"/>
                  <a:pt x="5172027" y="352852"/>
                  <a:pt x="5173047" y="352987"/>
                </a:cubicBezTo>
                <a:lnTo>
                  <a:pt x="5177471" y="352581"/>
                </a:lnTo>
                <a:close/>
                <a:moveTo>
                  <a:pt x="2969865" y="91462"/>
                </a:moveTo>
                <a:cubicBezTo>
                  <a:pt x="2952701" y="89711"/>
                  <a:pt x="2935264" y="91055"/>
                  <a:pt x="2918830" y="95401"/>
                </a:cubicBezTo>
                <a:cubicBezTo>
                  <a:pt x="2586081" y="133611"/>
                  <a:pt x="2262146" y="210506"/>
                  <a:pt x="1957331" y="323658"/>
                </a:cubicBezTo>
                <a:cubicBezTo>
                  <a:pt x="1300170" y="565494"/>
                  <a:pt x="773488" y="924243"/>
                  <a:pt x="413011" y="1429370"/>
                </a:cubicBezTo>
                <a:cubicBezTo>
                  <a:pt x="241125" y="1667934"/>
                  <a:pt x="130650" y="1931482"/>
                  <a:pt x="88087" y="2204577"/>
                </a:cubicBezTo>
                <a:cubicBezTo>
                  <a:pt x="96253" y="2189777"/>
                  <a:pt x="103398" y="2174704"/>
                  <a:pt x="109862" y="2159496"/>
                </a:cubicBezTo>
                <a:cubicBezTo>
                  <a:pt x="227584" y="1883441"/>
                  <a:pt x="374053" y="1617978"/>
                  <a:pt x="566286" y="1369352"/>
                </a:cubicBezTo>
                <a:cubicBezTo>
                  <a:pt x="843916" y="1009789"/>
                  <a:pt x="1197929" y="710108"/>
                  <a:pt x="1648059" y="484837"/>
                </a:cubicBezTo>
                <a:cubicBezTo>
                  <a:pt x="2053957" y="281700"/>
                  <a:pt x="2497621" y="159899"/>
                  <a:pt x="2969865" y="91462"/>
                </a:cubicBezTo>
                <a:close/>
                <a:moveTo>
                  <a:pt x="3495357" y="893"/>
                </a:moveTo>
                <a:cubicBezTo>
                  <a:pt x="3633661" y="-4539"/>
                  <a:pt x="3787957" y="15693"/>
                  <a:pt x="3941913" y="37963"/>
                </a:cubicBezTo>
                <a:cubicBezTo>
                  <a:pt x="4403949" y="104770"/>
                  <a:pt x="4858161" y="195339"/>
                  <a:pt x="5299614" y="324201"/>
                </a:cubicBezTo>
                <a:cubicBezTo>
                  <a:pt x="5617945" y="417079"/>
                  <a:pt x="5925559" y="526685"/>
                  <a:pt x="6213700" y="666307"/>
                </a:cubicBezTo>
                <a:lnTo>
                  <a:pt x="6310745" y="718092"/>
                </a:lnTo>
                <a:lnTo>
                  <a:pt x="6310745" y="786964"/>
                </a:lnTo>
                <a:lnTo>
                  <a:pt x="6223734" y="739515"/>
                </a:lnTo>
                <a:cubicBezTo>
                  <a:pt x="5975170" y="615379"/>
                  <a:pt x="5710361" y="515015"/>
                  <a:pt x="5436559" y="427942"/>
                </a:cubicBezTo>
                <a:cubicBezTo>
                  <a:pt x="5396292" y="415002"/>
                  <a:pt x="5355753" y="402509"/>
                  <a:pt x="5314925" y="390465"/>
                </a:cubicBezTo>
                <a:cubicBezTo>
                  <a:pt x="5276307" y="379059"/>
                  <a:pt x="5237351" y="368468"/>
                  <a:pt x="5198564" y="357468"/>
                </a:cubicBezTo>
                <a:cubicBezTo>
                  <a:pt x="5414393" y="434473"/>
                  <a:pt x="5624129" y="521907"/>
                  <a:pt x="5826636" y="619266"/>
                </a:cubicBezTo>
                <a:cubicBezTo>
                  <a:pt x="5929344" y="669507"/>
                  <a:pt x="6029097" y="722388"/>
                  <a:pt x="6125359" y="778370"/>
                </a:cubicBezTo>
                <a:lnTo>
                  <a:pt x="6310745" y="896973"/>
                </a:lnTo>
                <a:lnTo>
                  <a:pt x="6310745" y="3861739"/>
                </a:lnTo>
                <a:lnTo>
                  <a:pt x="974639" y="3861739"/>
                </a:lnTo>
                <a:lnTo>
                  <a:pt x="719986" y="3659957"/>
                </a:lnTo>
                <a:cubicBezTo>
                  <a:pt x="556844" y="3515259"/>
                  <a:pt x="415052" y="3355506"/>
                  <a:pt x="299202" y="3177626"/>
                </a:cubicBezTo>
                <a:cubicBezTo>
                  <a:pt x="173197" y="2986301"/>
                  <a:pt x="89840" y="2778941"/>
                  <a:pt x="52873" y="2564820"/>
                </a:cubicBezTo>
                <a:cubicBezTo>
                  <a:pt x="46170" y="2528361"/>
                  <a:pt x="35760" y="2492390"/>
                  <a:pt x="21743" y="2457276"/>
                </a:cubicBezTo>
                <a:cubicBezTo>
                  <a:pt x="-12282" y="2369287"/>
                  <a:pt x="-34" y="2280753"/>
                  <a:pt x="15788" y="2193035"/>
                </a:cubicBezTo>
                <a:cubicBezTo>
                  <a:pt x="125343" y="1581179"/>
                  <a:pt x="505554" y="1091397"/>
                  <a:pt x="1087523" y="695306"/>
                </a:cubicBezTo>
                <a:cubicBezTo>
                  <a:pt x="1574397" y="363308"/>
                  <a:pt x="2138335" y="155961"/>
                  <a:pt x="2765215" y="56158"/>
                </a:cubicBezTo>
                <a:cubicBezTo>
                  <a:pt x="2882595" y="37419"/>
                  <a:pt x="3000997" y="24655"/>
                  <a:pt x="3120078" y="15422"/>
                </a:cubicBezTo>
                <a:cubicBezTo>
                  <a:pt x="3239161" y="6188"/>
                  <a:pt x="3356711" y="2250"/>
                  <a:pt x="3495357" y="893"/>
                </a:cubicBezTo>
                <a:close/>
              </a:path>
            </a:pathLst>
          </a:custGeom>
          <a:solidFill>
            <a:srgbClr val="CDAB71">
              <a:alpha val="91000"/>
            </a:srgbClr>
          </a:solidFill>
          <a:ln w="12700" cap="flat">
            <a:noFill/>
            <a:prstDash val="solid"/>
            <a:miter/>
          </a:ln>
        </p:spPr>
        <p:txBody>
          <a:bodyPr wrap="square" rtlCol="0" anchor="ctr">
            <a:noAutofit/>
          </a:bodyPr>
          <a:lstStyle/>
          <a:p>
            <a:endParaRPr lang="en-US"/>
          </a:p>
        </p:txBody>
      </p:sp>
      <p:sp>
        <p:nvSpPr>
          <p:cNvPr id="17" name="Rectangle 6">
            <a:extLst>
              <a:ext uri="{FF2B5EF4-FFF2-40B4-BE49-F238E27FC236}">
                <a16:creationId xmlns:a16="http://schemas.microsoft.com/office/drawing/2014/main" id="{72E0F698-EDF5-464C-B466-8D34B8AF1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9179" y="5344820"/>
            <a:ext cx="3994793" cy="27432"/>
          </a:xfrm>
          <a:custGeom>
            <a:avLst/>
            <a:gdLst>
              <a:gd name="connsiteX0" fmla="*/ 0 w 3994793"/>
              <a:gd name="connsiteY0" fmla="*/ 0 h 27432"/>
              <a:gd name="connsiteX1" fmla="*/ 745695 w 3994793"/>
              <a:gd name="connsiteY1" fmla="*/ 0 h 27432"/>
              <a:gd name="connsiteX2" fmla="*/ 1451441 w 3994793"/>
              <a:gd name="connsiteY2" fmla="*/ 0 h 27432"/>
              <a:gd name="connsiteX3" fmla="*/ 2157188 w 3994793"/>
              <a:gd name="connsiteY3" fmla="*/ 0 h 27432"/>
              <a:gd name="connsiteX4" fmla="*/ 2703143 w 3994793"/>
              <a:gd name="connsiteY4" fmla="*/ 0 h 27432"/>
              <a:gd name="connsiteX5" fmla="*/ 3289046 w 3994793"/>
              <a:gd name="connsiteY5" fmla="*/ 0 h 27432"/>
              <a:gd name="connsiteX6" fmla="*/ 3994793 w 3994793"/>
              <a:gd name="connsiteY6" fmla="*/ 0 h 27432"/>
              <a:gd name="connsiteX7" fmla="*/ 3994793 w 3994793"/>
              <a:gd name="connsiteY7" fmla="*/ 27432 h 27432"/>
              <a:gd name="connsiteX8" fmla="*/ 3328994 w 3994793"/>
              <a:gd name="connsiteY8" fmla="*/ 27432 h 27432"/>
              <a:gd name="connsiteX9" fmla="*/ 2783039 w 3994793"/>
              <a:gd name="connsiteY9" fmla="*/ 27432 h 27432"/>
              <a:gd name="connsiteX10" fmla="*/ 2237084 w 3994793"/>
              <a:gd name="connsiteY10" fmla="*/ 27432 h 27432"/>
              <a:gd name="connsiteX11" fmla="*/ 1531337 w 3994793"/>
              <a:gd name="connsiteY11" fmla="*/ 27432 h 27432"/>
              <a:gd name="connsiteX12" fmla="*/ 945434 w 3994793"/>
              <a:gd name="connsiteY12" fmla="*/ 27432 h 27432"/>
              <a:gd name="connsiteX13" fmla="*/ 0 w 3994793"/>
              <a:gd name="connsiteY13" fmla="*/ 27432 h 27432"/>
              <a:gd name="connsiteX14" fmla="*/ 0 w 3994793"/>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4793" h="27432" fill="none" extrusionOk="0">
                <a:moveTo>
                  <a:pt x="0" y="0"/>
                </a:moveTo>
                <a:cubicBezTo>
                  <a:pt x="285474" y="-22732"/>
                  <a:pt x="421546" y="-1893"/>
                  <a:pt x="745695" y="0"/>
                </a:cubicBezTo>
                <a:cubicBezTo>
                  <a:pt x="1069844" y="1893"/>
                  <a:pt x="1267051" y="4066"/>
                  <a:pt x="1451441" y="0"/>
                </a:cubicBezTo>
                <a:cubicBezTo>
                  <a:pt x="1635831" y="-4066"/>
                  <a:pt x="1865269" y="3287"/>
                  <a:pt x="2157188" y="0"/>
                </a:cubicBezTo>
                <a:cubicBezTo>
                  <a:pt x="2449107" y="-3287"/>
                  <a:pt x="2473776" y="-12720"/>
                  <a:pt x="2703143" y="0"/>
                </a:cubicBezTo>
                <a:cubicBezTo>
                  <a:pt x="2932510" y="12720"/>
                  <a:pt x="3023998" y="17286"/>
                  <a:pt x="3289046" y="0"/>
                </a:cubicBezTo>
                <a:cubicBezTo>
                  <a:pt x="3554094" y="-17286"/>
                  <a:pt x="3836668" y="10296"/>
                  <a:pt x="3994793" y="0"/>
                </a:cubicBezTo>
                <a:cubicBezTo>
                  <a:pt x="3993836" y="8431"/>
                  <a:pt x="3994444" y="14612"/>
                  <a:pt x="3994793" y="27432"/>
                </a:cubicBezTo>
                <a:cubicBezTo>
                  <a:pt x="3751330" y="45147"/>
                  <a:pt x="3618521" y="7232"/>
                  <a:pt x="3328994" y="27432"/>
                </a:cubicBezTo>
                <a:cubicBezTo>
                  <a:pt x="3039467" y="47632"/>
                  <a:pt x="2908653" y="25202"/>
                  <a:pt x="2783039" y="27432"/>
                </a:cubicBezTo>
                <a:cubicBezTo>
                  <a:pt x="2657426" y="29662"/>
                  <a:pt x="2373985" y="40038"/>
                  <a:pt x="2237084" y="27432"/>
                </a:cubicBezTo>
                <a:cubicBezTo>
                  <a:pt x="2100183" y="14826"/>
                  <a:pt x="1862145" y="31781"/>
                  <a:pt x="1531337" y="27432"/>
                </a:cubicBezTo>
                <a:cubicBezTo>
                  <a:pt x="1200529" y="23083"/>
                  <a:pt x="1153029" y="12124"/>
                  <a:pt x="945434" y="27432"/>
                </a:cubicBezTo>
                <a:cubicBezTo>
                  <a:pt x="737839" y="42740"/>
                  <a:pt x="371500" y="-18970"/>
                  <a:pt x="0" y="27432"/>
                </a:cubicBezTo>
                <a:cubicBezTo>
                  <a:pt x="226" y="18208"/>
                  <a:pt x="-648" y="12891"/>
                  <a:pt x="0" y="0"/>
                </a:cubicBezTo>
                <a:close/>
              </a:path>
              <a:path w="3994793" h="27432" stroke="0" extrusionOk="0">
                <a:moveTo>
                  <a:pt x="0" y="0"/>
                </a:moveTo>
                <a:cubicBezTo>
                  <a:pt x="233202" y="14567"/>
                  <a:pt x="387388" y="28518"/>
                  <a:pt x="625851" y="0"/>
                </a:cubicBezTo>
                <a:cubicBezTo>
                  <a:pt x="864314" y="-28518"/>
                  <a:pt x="1027047" y="-26118"/>
                  <a:pt x="1171806" y="0"/>
                </a:cubicBezTo>
                <a:cubicBezTo>
                  <a:pt x="1316566" y="26118"/>
                  <a:pt x="1639655" y="-2490"/>
                  <a:pt x="1917501" y="0"/>
                </a:cubicBezTo>
                <a:cubicBezTo>
                  <a:pt x="2195348" y="2490"/>
                  <a:pt x="2328758" y="19053"/>
                  <a:pt x="2543352" y="0"/>
                </a:cubicBezTo>
                <a:cubicBezTo>
                  <a:pt x="2757946" y="-19053"/>
                  <a:pt x="3028913" y="23876"/>
                  <a:pt x="3169202" y="0"/>
                </a:cubicBezTo>
                <a:cubicBezTo>
                  <a:pt x="3309491" y="-23876"/>
                  <a:pt x="3706249" y="-31775"/>
                  <a:pt x="3994793" y="0"/>
                </a:cubicBezTo>
                <a:cubicBezTo>
                  <a:pt x="3993438" y="9524"/>
                  <a:pt x="3993591" y="13975"/>
                  <a:pt x="3994793" y="27432"/>
                </a:cubicBezTo>
                <a:cubicBezTo>
                  <a:pt x="3717302" y="841"/>
                  <a:pt x="3475105" y="20835"/>
                  <a:pt x="3328994" y="27432"/>
                </a:cubicBezTo>
                <a:cubicBezTo>
                  <a:pt x="3182883" y="34029"/>
                  <a:pt x="3048913" y="25304"/>
                  <a:pt x="2783039" y="27432"/>
                </a:cubicBezTo>
                <a:cubicBezTo>
                  <a:pt x="2517165" y="29560"/>
                  <a:pt x="2371663" y="19960"/>
                  <a:pt x="2117240" y="27432"/>
                </a:cubicBezTo>
                <a:cubicBezTo>
                  <a:pt x="1862817" y="34904"/>
                  <a:pt x="1771642" y="53179"/>
                  <a:pt x="1451441" y="27432"/>
                </a:cubicBezTo>
                <a:cubicBezTo>
                  <a:pt x="1131240" y="1685"/>
                  <a:pt x="1013354" y="33667"/>
                  <a:pt x="825591" y="27432"/>
                </a:cubicBezTo>
                <a:cubicBezTo>
                  <a:pt x="637828" y="21198"/>
                  <a:pt x="270465" y="28145"/>
                  <a:pt x="0" y="27432"/>
                </a:cubicBezTo>
                <a:cubicBezTo>
                  <a:pt x="-800" y="16780"/>
                  <a:pt x="-583" y="1291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Рисунок 9" descr="Изображение выглядит как маленький, стол, кружка, еда&#10;&#10;Автоматически созданное описание">
            <a:extLst>
              <a:ext uri="{FF2B5EF4-FFF2-40B4-BE49-F238E27FC236}">
                <a16:creationId xmlns:a16="http://schemas.microsoft.com/office/drawing/2014/main" id="{E4001B54-876F-4522-9624-4E9D4D8A73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7290" y="1602698"/>
            <a:ext cx="4898570" cy="5255302"/>
          </a:xfrm>
          <a:prstGeom prst="ellipse">
            <a:avLst/>
          </a:prstGeom>
          <a:ln>
            <a:noFill/>
          </a:ln>
          <a:effectLst>
            <a:softEdge rad="112500"/>
          </a:effectLst>
          <a:scene3d>
            <a:camera prst="orthographicFront"/>
            <a:lightRig rig="threePt" dir="t"/>
          </a:scene3d>
          <a:sp3d>
            <a:bevelT w="165100" prst="coolSlant"/>
          </a:sp3d>
        </p:spPr>
      </p:pic>
      <p:sp>
        <p:nvSpPr>
          <p:cNvPr id="16" name="Облачко с текстом: овальное 15">
            <a:extLst>
              <a:ext uri="{FF2B5EF4-FFF2-40B4-BE49-F238E27FC236}">
                <a16:creationId xmlns:a16="http://schemas.microsoft.com/office/drawing/2014/main" id="{93B72077-CF82-45D4-91E1-1EE8B2228436}"/>
              </a:ext>
            </a:extLst>
          </p:cNvPr>
          <p:cNvSpPr/>
          <p:nvPr/>
        </p:nvSpPr>
        <p:spPr>
          <a:xfrm>
            <a:off x="6209805" y="163416"/>
            <a:ext cx="5074167" cy="1658566"/>
          </a:xfrm>
          <a:prstGeom prst="wedgeEllipseCallout">
            <a:avLst>
              <a:gd name="adj1" fmla="val 18997"/>
              <a:gd name="adj2" fmla="val 59796"/>
            </a:avLst>
          </a:prstGeom>
          <a:solidFill>
            <a:schemeClr val="accent1">
              <a:lumMod val="75000"/>
              <a:alpha val="89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bg1"/>
                </a:solidFill>
                <a:latin typeface="Times New Roman" panose="02020603050405020304" pitchFamily="18" charset="0"/>
                <a:cs typeface="Times New Roman" panose="02020603050405020304" pitchFamily="18" charset="0"/>
              </a:rPr>
              <a:t>Here’s my book of recipes. Make use of these buttons for navigation.</a:t>
            </a:r>
          </a:p>
          <a:p>
            <a:pPr algn="ctr"/>
            <a:endParaRPr lang="ru-RU" dirty="0"/>
          </a:p>
        </p:txBody>
      </p:sp>
      <p:pic>
        <p:nvPicPr>
          <p:cNvPr id="18" name="Picture 12" descr="значок, стрелка, дизайн, тема, действий, стрелки">
            <a:hlinkClick r:id="" action="ppaction://hlinkshowjump?jump=nextslide"/>
            <a:extLst>
              <a:ext uri="{FF2B5EF4-FFF2-40B4-BE49-F238E27FC236}">
                <a16:creationId xmlns:a16="http://schemas.microsoft.com/office/drawing/2014/main" id="{C0902682-B782-496E-A52F-9EF541A7828C}"/>
              </a:ext>
            </a:extLst>
          </p:cNvPr>
          <p:cNvPicPr>
            <a:picLocks noChangeAspect="1" noChangeArrowheads="1"/>
          </p:cNvPicPr>
          <p:nvPr/>
        </p:nvPicPr>
        <p:blipFill>
          <a:blip r:embed="rId4" cstate="print"/>
          <a:srcRect/>
          <a:stretch>
            <a:fillRect/>
          </a:stretch>
        </p:blipFill>
        <p:spPr bwMode="auto">
          <a:xfrm rot="10800000">
            <a:off x="654296" y="466312"/>
            <a:ext cx="717179" cy="717179"/>
          </a:xfrm>
          <a:prstGeom prst="rect">
            <a:avLst/>
          </a:prstGeom>
          <a:noFill/>
        </p:spPr>
      </p:pic>
      <p:pic>
        <p:nvPicPr>
          <p:cNvPr id="19" name="Picture 12" descr="значок, стрелка, дизайн, тема, действий, стрелки">
            <a:hlinkClick r:id="" action="ppaction://hlinkshowjump?jump=nextslide"/>
            <a:extLst>
              <a:ext uri="{FF2B5EF4-FFF2-40B4-BE49-F238E27FC236}">
                <a16:creationId xmlns:a16="http://schemas.microsoft.com/office/drawing/2014/main" id="{13892CA5-5089-4D8C-9B09-1C65EDB165EA}"/>
              </a:ext>
            </a:extLst>
          </p:cNvPr>
          <p:cNvPicPr>
            <a:picLocks noChangeAspect="1" noChangeArrowheads="1"/>
          </p:cNvPicPr>
          <p:nvPr/>
        </p:nvPicPr>
        <p:blipFill>
          <a:blip r:embed="rId4" cstate="print"/>
          <a:srcRect/>
          <a:stretch>
            <a:fillRect/>
          </a:stretch>
        </p:blipFill>
        <p:spPr bwMode="auto">
          <a:xfrm>
            <a:off x="552112" y="1384611"/>
            <a:ext cx="717178" cy="717178"/>
          </a:xfrm>
          <a:prstGeom prst="rect">
            <a:avLst/>
          </a:prstGeom>
          <a:noFill/>
        </p:spPr>
      </p:pic>
      <p:pic>
        <p:nvPicPr>
          <p:cNvPr id="20" name="Picture 17" descr="http://img0.liveinternet.ru/images/attach/c/2/70/573/70573876_return.gif">
            <a:hlinkClick r:id="rId5" action="ppaction://hlinksldjump"/>
            <a:extLst>
              <a:ext uri="{FF2B5EF4-FFF2-40B4-BE49-F238E27FC236}">
                <a16:creationId xmlns:a16="http://schemas.microsoft.com/office/drawing/2014/main" id="{F56C17CE-2D50-4585-A469-1FB2B14B2049}"/>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88308" y="2275376"/>
            <a:ext cx="988770" cy="1065592"/>
          </a:xfrm>
          <a:prstGeom prst="rect">
            <a:avLst/>
          </a:prstGeom>
          <a:noFill/>
        </p:spPr>
      </p:pic>
      <p:pic>
        <p:nvPicPr>
          <p:cNvPr id="21" name="Picture 2" descr="http://s17.rimg.info/d235559e13ad7378ea9be21715d6a077.gif">
            <a:extLst>
              <a:ext uri="{FF2B5EF4-FFF2-40B4-BE49-F238E27FC236}">
                <a16:creationId xmlns:a16="http://schemas.microsoft.com/office/drawing/2014/main" id="{8F154D47-D99B-4B40-8DC2-E94B9B0C39F6}"/>
              </a:ext>
            </a:extLst>
          </p:cNvPr>
          <p:cNvPicPr>
            <a:picLocks noChangeAspect="1" noChangeArrowheads="1" noCrop="1"/>
          </p:cNvPicPr>
          <p:nvPr/>
        </p:nvPicPr>
        <p:blipFill>
          <a:blip r:embed="rId7" cstate="print"/>
          <a:srcRect/>
          <a:stretch>
            <a:fillRect/>
          </a:stretch>
        </p:blipFill>
        <p:spPr bwMode="auto">
          <a:xfrm>
            <a:off x="67902" y="3034193"/>
            <a:ext cx="1512168" cy="1408772"/>
          </a:xfrm>
          <a:prstGeom prst="rect">
            <a:avLst/>
          </a:prstGeom>
          <a:noFill/>
        </p:spPr>
      </p:pic>
      <p:sp>
        <p:nvSpPr>
          <p:cNvPr id="22" name="Прямоугольник 21">
            <a:extLst>
              <a:ext uri="{FF2B5EF4-FFF2-40B4-BE49-F238E27FC236}">
                <a16:creationId xmlns:a16="http://schemas.microsoft.com/office/drawing/2014/main" id="{560AE622-0B05-4715-A76A-191F1B0B5A07}"/>
              </a:ext>
            </a:extLst>
          </p:cNvPr>
          <p:cNvSpPr/>
          <p:nvPr/>
        </p:nvSpPr>
        <p:spPr>
          <a:xfrm>
            <a:off x="1358552" y="572397"/>
            <a:ext cx="2977435"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forward </a:t>
            </a:r>
            <a:r>
              <a:rPr lang="ru-RU" sz="2400" b="1" i="1" dirty="0">
                <a:solidFill>
                  <a:schemeClr val="tx1"/>
                </a:solidFill>
                <a:latin typeface="Times New Roman" panose="02020603050405020304" pitchFamily="18" charset="0"/>
                <a:cs typeface="Times New Roman" panose="02020603050405020304" pitchFamily="18" charset="0"/>
              </a:rPr>
              <a:t>вперед</a:t>
            </a:r>
            <a:r>
              <a:rPr lang="ru-RU" sz="2400" b="1" i="1" dirty="0">
                <a:solidFill>
                  <a:schemeClr val="tx1"/>
                </a:solidFill>
              </a:rPr>
              <a:t> </a:t>
            </a:r>
          </a:p>
        </p:txBody>
      </p:sp>
      <p:sp>
        <p:nvSpPr>
          <p:cNvPr id="23" name="Прямоугольник 22">
            <a:extLst>
              <a:ext uri="{FF2B5EF4-FFF2-40B4-BE49-F238E27FC236}">
                <a16:creationId xmlns:a16="http://schemas.microsoft.com/office/drawing/2014/main" id="{4FB20BEC-0B1F-4073-918E-A9BC833687E5}"/>
              </a:ext>
            </a:extLst>
          </p:cNvPr>
          <p:cNvSpPr/>
          <p:nvPr/>
        </p:nvSpPr>
        <p:spPr>
          <a:xfrm>
            <a:off x="1131327" y="1445399"/>
            <a:ext cx="2113965"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back</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i="1" dirty="0">
                <a:solidFill>
                  <a:schemeClr val="tx1"/>
                </a:solidFill>
                <a:latin typeface="Times New Roman" panose="02020603050405020304" pitchFamily="18" charset="0"/>
                <a:cs typeface="Times New Roman" panose="02020603050405020304" pitchFamily="18" charset="0"/>
              </a:rPr>
              <a:t>назад</a:t>
            </a:r>
          </a:p>
        </p:txBody>
      </p:sp>
      <p:sp>
        <p:nvSpPr>
          <p:cNvPr id="24" name="Прямоугольник 23">
            <a:extLst>
              <a:ext uri="{FF2B5EF4-FFF2-40B4-BE49-F238E27FC236}">
                <a16:creationId xmlns:a16="http://schemas.microsoft.com/office/drawing/2014/main" id="{7DF464AF-1D40-4BF0-AEAB-12A0E59FBB22}"/>
              </a:ext>
            </a:extLst>
          </p:cNvPr>
          <p:cNvSpPr/>
          <p:nvPr/>
        </p:nvSpPr>
        <p:spPr>
          <a:xfrm>
            <a:off x="1316594" y="2090057"/>
            <a:ext cx="3074131" cy="1109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return to the map</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i="1" dirty="0">
                <a:solidFill>
                  <a:schemeClr val="tx1"/>
                </a:solidFill>
                <a:latin typeface="Times New Roman" panose="02020603050405020304" pitchFamily="18" charset="0"/>
                <a:cs typeface="Times New Roman" panose="02020603050405020304" pitchFamily="18" charset="0"/>
              </a:rPr>
              <a:t>вернуться к карте </a:t>
            </a:r>
          </a:p>
        </p:txBody>
      </p:sp>
      <p:sp>
        <p:nvSpPr>
          <p:cNvPr id="25" name="Прямоугольник 24">
            <a:extLst>
              <a:ext uri="{FF2B5EF4-FFF2-40B4-BE49-F238E27FC236}">
                <a16:creationId xmlns:a16="http://schemas.microsoft.com/office/drawing/2014/main" id="{6008DD14-B836-4BB3-B393-0DCD93B86A3F}"/>
              </a:ext>
            </a:extLst>
          </p:cNvPr>
          <p:cNvSpPr/>
          <p:nvPr/>
        </p:nvSpPr>
        <p:spPr>
          <a:xfrm>
            <a:off x="1277078" y="3638632"/>
            <a:ext cx="201622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reference</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i="1" dirty="0">
                <a:solidFill>
                  <a:schemeClr val="tx1"/>
                </a:solidFill>
                <a:latin typeface="Times New Roman" panose="02020603050405020304" pitchFamily="18" charset="0"/>
                <a:cs typeface="Times New Roman" panose="02020603050405020304" pitchFamily="18" charset="0"/>
              </a:rPr>
              <a:t>ссылки</a:t>
            </a:r>
            <a:r>
              <a:rPr lang="ru-RU" sz="2400" b="1" i="1" dirty="0">
                <a:solidFill>
                  <a:schemeClr val="tx1"/>
                </a:solidFill>
              </a:rPr>
              <a:t> </a:t>
            </a:r>
          </a:p>
        </p:txBody>
      </p:sp>
      <p:pic>
        <p:nvPicPr>
          <p:cNvPr id="3" name="Рисунок 2" descr="Изображение выглядит как внутренний, маленький, сидит, стол&#10;&#10;Автоматически созданное описание">
            <a:extLst>
              <a:ext uri="{FF2B5EF4-FFF2-40B4-BE49-F238E27FC236}">
                <a16:creationId xmlns:a16="http://schemas.microsoft.com/office/drawing/2014/main" id="{DCCFB1B5-C7D9-4C88-83FC-515FE3B7DB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1470" y="4557875"/>
            <a:ext cx="2188886" cy="2173334"/>
          </a:xfrm>
          <a:prstGeom prst="ellipse">
            <a:avLst/>
          </a:prstGeom>
          <a:ln>
            <a:noFill/>
          </a:ln>
          <a:effectLst>
            <a:softEdge rad="112500"/>
          </a:effectLst>
        </p:spPr>
      </p:pic>
      <p:sp>
        <p:nvSpPr>
          <p:cNvPr id="26" name="Прямоугольник 25">
            <a:extLst>
              <a:ext uri="{FF2B5EF4-FFF2-40B4-BE49-F238E27FC236}">
                <a16:creationId xmlns:a16="http://schemas.microsoft.com/office/drawing/2014/main" id="{6958D3F0-CFF2-44FF-A211-4DE081A12BC9}"/>
              </a:ext>
            </a:extLst>
          </p:cNvPr>
          <p:cNvSpPr/>
          <p:nvPr/>
        </p:nvSpPr>
        <p:spPr>
          <a:xfrm>
            <a:off x="2080491" y="5344820"/>
            <a:ext cx="3300343" cy="888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final tasks</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i="1" dirty="0">
                <a:solidFill>
                  <a:schemeClr val="tx1"/>
                </a:solidFill>
                <a:latin typeface="Times New Roman" panose="02020603050405020304" pitchFamily="18" charset="0"/>
                <a:cs typeface="Times New Roman" panose="02020603050405020304" pitchFamily="18" charset="0"/>
              </a:rPr>
              <a:t>заключительные задания</a:t>
            </a:r>
            <a:endParaRPr lang="ru-RU" sz="2400" b="1" i="1" dirty="0">
              <a:solidFill>
                <a:schemeClr val="tx1"/>
              </a:solidFill>
            </a:endParaRPr>
          </a:p>
        </p:txBody>
      </p:sp>
      <p:pic>
        <p:nvPicPr>
          <p:cNvPr id="28" name="Picture 12" descr="значок, стрелка, дизайн, тема, действий, стрелки">
            <a:hlinkClick r:id="" action="ppaction://hlinkshowjump?jump=nextslide"/>
            <a:extLst>
              <a:ext uri="{FF2B5EF4-FFF2-40B4-BE49-F238E27FC236}">
                <a16:creationId xmlns:a16="http://schemas.microsoft.com/office/drawing/2014/main" id="{C15016EE-5823-4E09-B637-AC6DB89383FF}"/>
              </a:ext>
            </a:extLst>
          </p:cNvPr>
          <p:cNvPicPr>
            <a:picLocks noChangeAspect="1" noChangeArrowheads="1"/>
          </p:cNvPicPr>
          <p:nvPr/>
        </p:nvPicPr>
        <p:blipFill>
          <a:blip r:embed="rId4" cstate="print"/>
          <a:srcRect/>
          <a:stretch>
            <a:fillRect/>
          </a:stretch>
        </p:blipFill>
        <p:spPr bwMode="auto">
          <a:xfrm rot="10800000">
            <a:off x="11178294" y="5890630"/>
            <a:ext cx="840579" cy="840579"/>
          </a:xfrm>
          <a:prstGeom prst="rect">
            <a:avLst/>
          </a:prstGeom>
          <a:noFill/>
        </p:spPr>
      </p:pic>
    </p:spTree>
    <p:extLst>
      <p:ext uri="{BB962C8B-B14F-4D97-AF65-F5344CB8AC3E}">
        <p14:creationId xmlns:p14="http://schemas.microsoft.com/office/powerpoint/2010/main" val="2261507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E58539-0333-43F7-BC6B-739CA86D2BAB}"/>
              </a:ext>
            </a:extLst>
          </p:cNvPr>
          <p:cNvSpPr>
            <a:spLocks noGrp="1"/>
          </p:cNvSpPr>
          <p:nvPr>
            <p:ph type="title"/>
          </p:nvPr>
        </p:nvSpPr>
        <p:spPr>
          <a:xfrm>
            <a:off x="838200" y="9159"/>
            <a:ext cx="10515600" cy="1325563"/>
          </a:xfrm>
        </p:spPr>
        <p:txBody>
          <a:bodyPr>
            <a:normAutofit fontScale="90000"/>
          </a:bodyPr>
          <a:lstStyle/>
          <a:p>
            <a:pPr algn="ctr"/>
            <a:r>
              <a:rPr lang="en-US" dirty="0">
                <a:latin typeface="Algerian" panose="04020705040A02060702" pitchFamily="82" charset="0"/>
              </a:rPr>
              <a:t>Match the pictures with the verbs.</a:t>
            </a:r>
            <a:endParaRPr lang="ru-RU" dirty="0"/>
          </a:p>
        </p:txBody>
      </p:sp>
      <p:sp>
        <p:nvSpPr>
          <p:cNvPr id="3" name="Объект 2">
            <a:extLst>
              <a:ext uri="{FF2B5EF4-FFF2-40B4-BE49-F238E27FC236}">
                <a16:creationId xmlns:a16="http://schemas.microsoft.com/office/drawing/2014/main" id="{37F5E23E-6550-4778-A02D-89772C614C1B}"/>
              </a:ext>
            </a:extLst>
          </p:cNvPr>
          <p:cNvSpPr>
            <a:spLocks noGrp="1"/>
          </p:cNvSpPr>
          <p:nvPr>
            <p:ph sz="half" idx="1"/>
          </p:nvPr>
        </p:nvSpPr>
        <p:spPr/>
        <p:txBody>
          <a:bodyPr>
            <a:normAutofit fontScale="55000" lnSpcReduction="20000"/>
          </a:bodyPr>
          <a:lstStyle/>
          <a:p>
            <a:pPr marL="0" indent="0">
              <a:lnSpc>
                <a:spcPct val="120000"/>
              </a:lnSpc>
              <a:buNone/>
            </a:pPr>
            <a:r>
              <a:rPr lang="en-US" dirty="0">
                <a:latin typeface="Times New Roman" panose="02020603050405020304" pitchFamily="18" charset="0"/>
                <a:cs typeface="Times New Roman" panose="02020603050405020304" pitchFamily="18" charset="0"/>
              </a:rPr>
              <a:t>1 cut (up)</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 chop (up)</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3 slice</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4 grate</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5 peel</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6 break</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7 beat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8 stir</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9 pour </a:t>
            </a:r>
            <a:endParaRPr lang="ru-RU" dirty="0">
              <a:latin typeface="Times New Roman" panose="02020603050405020304" pitchFamily="18" charset="0"/>
              <a:cs typeface="Times New Roman" panose="02020603050405020304" pitchFamily="18" charset="0"/>
            </a:endParaRPr>
          </a:p>
          <a:p>
            <a:pPr marL="0" indent="0">
              <a:lnSpc>
                <a:spcPct val="120000"/>
              </a:lnSpc>
              <a:buNone/>
            </a:pPr>
            <a:r>
              <a:rPr lang="en-US" dirty="0">
                <a:latin typeface="Times New Roman" panose="02020603050405020304" pitchFamily="18" charset="0"/>
                <a:cs typeface="Times New Roman" panose="02020603050405020304" pitchFamily="18" charset="0"/>
              </a:rPr>
              <a:t>10 add</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11 </a:t>
            </a:r>
            <a:r>
              <a:rPr lang="en-US" dirty="0" err="1">
                <a:latin typeface="Times New Roman" panose="02020603050405020304" pitchFamily="18" charset="0"/>
                <a:cs typeface="Times New Roman" panose="02020603050405020304" pitchFamily="18" charset="0"/>
              </a:rPr>
              <a:t>combine__and</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12 </a:t>
            </a:r>
            <a:r>
              <a:rPr lang="en-US" dirty="0" err="1">
                <a:latin typeface="Times New Roman" panose="02020603050405020304" pitchFamily="18" charset="0"/>
                <a:cs typeface="Times New Roman" panose="02020603050405020304" pitchFamily="18" charset="0"/>
              </a:rPr>
              <a:t>mix_and</a:t>
            </a:r>
            <a:r>
              <a:rPr lang="en-US" dirty="0">
                <a:latin typeface="Times New Roman" panose="02020603050405020304" pitchFamily="18" charset="0"/>
                <a:cs typeface="Times New Roman" panose="02020603050405020304" pitchFamily="18" charset="0"/>
              </a:rPr>
              <a:t>_</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13 </a:t>
            </a:r>
            <a:r>
              <a:rPr lang="en-US" dirty="0" err="1">
                <a:latin typeface="Times New Roman" panose="02020603050405020304" pitchFamily="18" charset="0"/>
                <a:cs typeface="Times New Roman" panose="02020603050405020304" pitchFamily="18" charset="0"/>
              </a:rPr>
              <a:t>put_in</a:t>
            </a:r>
            <a:r>
              <a:rPr lang="en-US" dirty="0">
                <a:latin typeface="Times New Roman" panose="02020603050405020304" pitchFamily="18" charset="0"/>
                <a:cs typeface="Times New Roman" panose="02020603050405020304" pitchFamily="18" charset="0"/>
              </a:rPr>
              <a:t>_</a:t>
            </a:r>
            <a:br>
              <a:rPr lang="en-US"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4" name="Объект 3">
            <a:extLst>
              <a:ext uri="{FF2B5EF4-FFF2-40B4-BE49-F238E27FC236}">
                <a16:creationId xmlns:a16="http://schemas.microsoft.com/office/drawing/2014/main" id="{E8F4CC02-3CF1-4D2A-808F-AA31BB37D1FC}"/>
              </a:ext>
            </a:extLst>
          </p:cNvPr>
          <p:cNvSpPr>
            <a:spLocks noGrp="1"/>
          </p:cNvSpPr>
          <p:nvPr>
            <p:ph sz="half" idx="2"/>
          </p:nvPr>
        </p:nvSpPr>
        <p:spPr/>
        <p:txBody>
          <a:bodyPr>
            <a:normAutofit fontScale="55000" lnSpcReduction="20000"/>
          </a:bodyPr>
          <a:lstStyle/>
          <a:p>
            <a:pPr marL="0" indent="0" algn="r">
              <a:lnSpc>
                <a:spcPct val="120000"/>
              </a:lnSpc>
              <a:buNone/>
            </a:pPr>
            <a:r>
              <a:rPr lang="en-US" dirty="0">
                <a:latin typeface="Times New Roman" panose="02020603050405020304" pitchFamily="18" charset="0"/>
                <a:cs typeface="Times New Roman" panose="02020603050405020304" pitchFamily="18" charset="0"/>
              </a:rPr>
              <a:t>14 cook</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15 bake</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16 boil</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17 broil</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18 steam</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19 fry</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20 </a:t>
            </a:r>
            <a:r>
              <a:rPr lang="en-US" dirty="0" err="1">
                <a:latin typeface="Times New Roman" panose="02020603050405020304" pitchFamily="18" charset="0"/>
                <a:cs typeface="Times New Roman" panose="02020603050405020304" pitchFamily="18" charset="0"/>
              </a:rPr>
              <a:t>saute</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21 simmer</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22 roast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23 barbecue/grill</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24 stir-fry</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25 microwave</a:t>
            </a:r>
            <a:endParaRPr lang="ru-RU" dirty="0">
              <a:latin typeface="Times New Roman" panose="02020603050405020304" pitchFamily="18" charset="0"/>
              <a:cs typeface="Times New Roman" panose="02020603050405020304" pitchFamily="18" charset="0"/>
            </a:endParaRPr>
          </a:p>
        </p:txBody>
      </p:sp>
      <p:pic>
        <p:nvPicPr>
          <p:cNvPr id="8" name="Рисунок 7" descr="Изображение выглядит как еда, тарелка, стол&#10;&#10;Автоматически созданное описание">
            <a:extLst>
              <a:ext uri="{FF2B5EF4-FFF2-40B4-BE49-F238E27FC236}">
                <a16:creationId xmlns:a16="http://schemas.microsoft.com/office/drawing/2014/main" id="{7169EA4D-ED1B-4C87-B615-83157D96F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1097" y="1168685"/>
            <a:ext cx="6731726" cy="5578917"/>
          </a:xfrm>
          <a:prstGeom prst="rect">
            <a:avLst/>
          </a:prstGeom>
          <a:ln>
            <a:noFill/>
          </a:ln>
          <a:effectLst>
            <a:outerShdw blurRad="292100" dist="139700" dir="2700000" algn="tl" rotWithShape="0">
              <a:srgbClr val="333333">
                <a:alpha val="65000"/>
              </a:srgbClr>
            </a:outerShdw>
          </a:effectLst>
        </p:spPr>
      </p:pic>
      <p:pic>
        <p:nvPicPr>
          <p:cNvPr id="11" name="Рисунок 10" descr="Изображение выглядит как внутренний, стол, торт&#10;&#10;Автоматически созданное описание">
            <a:extLst>
              <a:ext uri="{FF2B5EF4-FFF2-40B4-BE49-F238E27FC236}">
                <a16:creationId xmlns:a16="http://schemas.microsoft.com/office/drawing/2014/main" id="{8E892ADB-8AB4-4C92-B9B0-FA3A96712B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3110" y="5267597"/>
            <a:ext cx="1590403" cy="1590403"/>
          </a:xfrm>
          <a:prstGeom prst="rect">
            <a:avLst/>
          </a:prstGeom>
        </p:spPr>
      </p:pic>
      <p:pic>
        <p:nvPicPr>
          <p:cNvPr id="13" name="Picture 12" descr="значок, стрелка, дизайн, тема, действий, стрелки">
            <a:hlinkClick r:id="" action="ppaction://hlinkshowjump?jump=nextslide"/>
            <a:extLst>
              <a:ext uri="{FF2B5EF4-FFF2-40B4-BE49-F238E27FC236}">
                <a16:creationId xmlns:a16="http://schemas.microsoft.com/office/drawing/2014/main" id="{576A538A-2694-4256-9F76-CC360F21C733}"/>
              </a:ext>
            </a:extLst>
          </p:cNvPr>
          <p:cNvPicPr>
            <a:picLocks noChangeAspect="1" noChangeArrowheads="1"/>
          </p:cNvPicPr>
          <p:nvPr/>
        </p:nvPicPr>
        <p:blipFill>
          <a:blip r:embed="rId4" cstate="print"/>
          <a:srcRect/>
          <a:stretch>
            <a:fillRect/>
          </a:stretch>
        </p:blipFill>
        <p:spPr bwMode="auto">
          <a:xfrm rot="10800000">
            <a:off x="11353800" y="5800055"/>
            <a:ext cx="840579" cy="840579"/>
          </a:xfrm>
          <a:prstGeom prst="rect">
            <a:avLst/>
          </a:prstGeom>
          <a:noFill/>
        </p:spPr>
      </p:pic>
      <p:pic>
        <p:nvPicPr>
          <p:cNvPr id="14" name="Picture 12" descr="значок, стрелка, дизайн, тема, действий, стрелки">
            <a:hlinkClick r:id="rId5" action="ppaction://hlinksldjump"/>
            <a:extLst>
              <a:ext uri="{FF2B5EF4-FFF2-40B4-BE49-F238E27FC236}">
                <a16:creationId xmlns:a16="http://schemas.microsoft.com/office/drawing/2014/main" id="{F5C11DFF-B994-4E8D-A52D-ECADF5D432A3}"/>
              </a:ext>
            </a:extLst>
          </p:cNvPr>
          <p:cNvPicPr>
            <a:picLocks noChangeAspect="1" noChangeArrowheads="1"/>
          </p:cNvPicPr>
          <p:nvPr/>
        </p:nvPicPr>
        <p:blipFill>
          <a:blip r:embed="rId4" cstate="print"/>
          <a:srcRect/>
          <a:stretch>
            <a:fillRect/>
          </a:stretch>
        </p:blipFill>
        <p:spPr bwMode="auto">
          <a:xfrm>
            <a:off x="146211" y="5800055"/>
            <a:ext cx="840579" cy="840579"/>
          </a:xfrm>
          <a:prstGeom prst="rect">
            <a:avLst/>
          </a:prstGeom>
          <a:noFill/>
        </p:spPr>
      </p:pic>
    </p:spTree>
    <p:extLst>
      <p:ext uri="{BB962C8B-B14F-4D97-AF65-F5344CB8AC3E}">
        <p14:creationId xmlns:p14="http://schemas.microsoft.com/office/powerpoint/2010/main" val="1386177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Изображение выглядит как текст, карта&#10;&#10;Автоматически созданное описание">
            <a:extLst>
              <a:ext uri="{FF2B5EF4-FFF2-40B4-BE49-F238E27FC236}">
                <a16:creationId xmlns:a16="http://schemas.microsoft.com/office/drawing/2014/main" id="{6A42695C-AC5F-4F5E-9587-F22EBF1712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0120" y="0"/>
            <a:ext cx="5391759" cy="6858000"/>
          </a:xfrm>
          <a:prstGeom prst="rect">
            <a:avLst/>
          </a:prstGeom>
        </p:spPr>
      </p:pic>
      <p:pic>
        <p:nvPicPr>
          <p:cNvPr id="20" name="Рисунок 19" descr="Изображение выглядит как стол, еда, блюдо, торт&#10;&#10;Автоматически созданное описание">
            <a:hlinkClick r:id="rId3" action="ppaction://hlinksldjump"/>
            <a:extLst>
              <a:ext uri="{FF2B5EF4-FFF2-40B4-BE49-F238E27FC236}">
                <a16:creationId xmlns:a16="http://schemas.microsoft.com/office/drawing/2014/main" id="{B5262CA2-F378-4AFB-BCD9-0999D93271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8188" y="3188488"/>
            <a:ext cx="1501034" cy="1319277"/>
          </a:xfrm>
          <a:prstGeom prst="ellipse">
            <a:avLst/>
          </a:prstGeom>
          <a:ln>
            <a:noFill/>
          </a:ln>
          <a:effectLst>
            <a:softEdge rad="112500"/>
          </a:effectLst>
        </p:spPr>
      </p:pic>
      <p:pic>
        <p:nvPicPr>
          <p:cNvPr id="23" name="Рисунок 22" descr="Изображение выглядит как еда, стол, сидит, тарелка&#10;&#10;Автоматически созданное описание">
            <a:hlinkClick r:id="rId5" action="ppaction://hlinksldjump"/>
            <a:extLst>
              <a:ext uri="{FF2B5EF4-FFF2-40B4-BE49-F238E27FC236}">
                <a16:creationId xmlns:a16="http://schemas.microsoft.com/office/drawing/2014/main" id="{AF0D91FF-8EEB-4392-BBB3-E55BC9024E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7369" y="5541918"/>
            <a:ext cx="2138995" cy="1425996"/>
          </a:xfrm>
          <a:prstGeom prst="ellipse">
            <a:avLst/>
          </a:prstGeom>
          <a:ln>
            <a:noFill/>
          </a:ln>
          <a:effectLst>
            <a:softEdge rad="112500"/>
          </a:effectLst>
        </p:spPr>
      </p:pic>
      <p:pic>
        <p:nvPicPr>
          <p:cNvPr id="25" name="Рисунок 24" descr="Изображение выглядит как тарелка, еда, стол, продукт&#10;&#10;Автоматически созданное описание">
            <a:hlinkClick r:id="rId7" action="ppaction://hlinksldjump"/>
            <a:extLst>
              <a:ext uri="{FF2B5EF4-FFF2-40B4-BE49-F238E27FC236}">
                <a16:creationId xmlns:a16="http://schemas.microsoft.com/office/drawing/2014/main" id="{35CDBA9D-BEFC-4B2B-B039-987F891BB0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50321" y="4362559"/>
            <a:ext cx="1851872" cy="1226865"/>
          </a:xfrm>
          <a:prstGeom prst="ellipse">
            <a:avLst/>
          </a:prstGeom>
          <a:ln>
            <a:noFill/>
          </a:ln>
          <a:effectLst>
            <a:softEdge rad="112500"/>
          </a:effectLst>
        </p:spPr>
      </p:pic>
      <p:pic>
        <p:nvPicPr>
          <p:cNvPr id="29" name="Рисунок 28" descr="Изображение выглядит как еда, тарелка, стол, сидит&#10;&#10;Автоматически созданное описание">
            <a:hlinkClick r:id="rId9" action="ppaction://hlinksldjump"/>
            <a:extLst>
              <a:ext uri="{FF2B5EF4-FFF2-40B4-BE49-F238E27FC236}">
                <a16:creationId xmlns:a16="http://schemas.microsoft.com/office/drawing/2014/main" id="{A2B4C3C5-46ED-4DB4-927E-72E6AEA3F5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65892" y="4458417"/>
            <a:ext cx="1736576" cy="1158282"/>
          </a:xfrm>
          <a:prstGeom prst="ellipse">
            <a:avLst/>
          </a:prstGeom>
          <a:ln>
            <a:noFill/>
          </a:ln>
          <a:effectLst>
            <a:softEdge rad="112500"/>
          </a:effectLst>
        </p:spPr>
      </p:pic>
      <p:pic>
        <p:nvPicPr>
          <p:cNvPr id="32" name="Рисунок 31" descr="Изображение выглядит как еда, чаша, стол, сидит&#10;&#10;Автоматически созданное описание">
            <a:hlinkClick r:id="rId11" action="ppaction://hlinksldjump"/>
            <a:extLst>
              <a:ext uri="{FF2B5EF4-FFF2-40B4-BE49-F238E27FC236}">
                <a16:creationId xmlns:a16="http://schemas.microsoft.com/office/drawing/2014/main" id="{EE2B51F6-FDFE-4197-91D2-04EE07F22E9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53337" y="3277773"/>
            <a:ext cx="1909960" cy="1002729"/>
          </a:xfrm>
          <a:prstGeom prst="ellipse">
            <a:avLst/>
          </a:prstGeom>
          <a:ln>
            <a:noFill/>
          </a:ln>
          <a:effectLst>
            <a:softEdge rad="112500"/>
          </a:effectLst>
        </p:spPr>
      </p:pic>
      <p:pic>
        <p:nvPicPr>
          <p:cNvPr id="34" name="Рисунок 33" descr="Изображение выглядит как еда, тарелка, стол, чашка&#10;&#10;Автоматически созданное описание">
            <a:hlinkClick r:id="rId13" action="ppaction://hlinksldjump"/>
            <a:extLst>
              <a:ext uri="{FF2B5EF4-FFF2-40B4-BE49-F238E27FC236}">
                <a16:creationId xmlns:a16="http://schemas.microsoft.com/office/drawing/2014/main" id="{5B2C2134-11F9-46C2-9A3E-4C6CBE11D4F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1141847">
            <a:off x="2644978" y="2169112"/>
            <a:ext cx="1507965" cy="1078195"/>
          </a:xfrm>
          <a:prstGeom prst="ellipse">
            <a:avLst/>
          </a:prstGeom>
          <a:ln>
            <a:noFill/>
          </a:ln>
          <a:effectLst>
            <a:softEdge rad="112500"/>
          </a:effectLst>
        </p:spPr>
      </p:pic>
      <p:pic>
        <p:nvPicPr>
          <p:cNvPr id="36" name="Рисунок 35" descr="Изображение выглядит как тарелка, еда, стол, торт&#10;&#10;Автоматически созданное описание">
            <a:hlinkClick r:id="rId15" action="ppaction://hlinksldjump"/>
            <a:extLst>
              <a:ext uri="{FF2B5EF4-FFF2-40B4-BE49-F238E27FC236}">
                <a16:creationId xmlns:a16="http://schemas.microsoft.com/office/drawing/2014/main" id="{3F5F4CEA-83AF-456F-B268-7B700646C3C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63076" y="906581"/>
            <a:ext cx="1731634" cy="1136694"/>
          </a:xfrm>
          <a:prstGeom prst="ellipse">
            <a:avLst/>
          </a:prstGeom>
          <a:ln>
            <a:noFill/>
          </a:ln>
          <a:effectLst>
            <a:softEdge rad="112500"/>
          </a:effectLst>
        </p:spPr>
      </p:pic>
      <p:pic>
        <p:nvPicPr>
          <p:cNvPr id="38" name="Рисунок 37" descr="Изображение выглядит как еда, тарелка, стол, сидит&#10;&#10;Автоматически созданное описание">
            <a:hlinkClick r:id="rId17" action="ppaction://hlinksldjump"/>
            <a:extLst>
              <a:ext uri="{FF2B5EF4-FFF2-40B4-BE49-F238E27FC236}">
                <a16:creationId xmlns:a16="http://schemas.microsoft.com/office/drawing/2014/main" id="{B13C71F9-B1F2-45F4-91BB-D6B189F76E0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380731" y="106196"/>
            <a:ext cx="1920057" cy="1416575"/>
          </a:xfrm>
          <a:prstGeom prst="ellipse">
            <a:avLst/>
          </a:prstGeom>
          <a:ln>
            <a:noFill/>
          </a:ln>
          <a:effectLst>
            <a:softEdge rad="112500"/>
          </a:effectLst>
        </p:spPr>
      </p:pic>
      <p:pic>
        <p:nvPicPr>
          <p:cNvPr id="40" name="Рисунок 39" descr="Изображение выглядит как еда, тарелка, стол, чашка&#10;&#10;Автоматически созданное описание">
            <a:hlinkClick r:id="rId19" action="ppaction://hlinksldjump"/>
            <a:extLst>
              <a:ext uri="{FF2B5EF4-FFF2-40B4-BE49-F238E27FC236}">
                <a16:creationId xmlns:a16="http://schemas.microsoft.com/office/drawing/2014/main" id="{A4B57F5D-9069-45F1-95BC-9A242EFC3E9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246397" y="1297104"/>
            <a:ext cx="1889153" cy="1416574"/>
          </a:xfrm>
          <a:prstGeom prst="ellipse">
            <a:avLst/>
          </a:prstGeom>
          <a:ln>
            <a:noFill/>
          </a:ln>
          <a:effectLst>
            <a:softEdge rad="112500"/>
          </a:effectLst>
        </p:spPr>
      </p:pic>
      <p:pic>
        <p:nvPicPr>
          <p:cNvPr id="42" name="Рисунок 41" descr="Изображение выглядит как еда, внутренний, чаша, стол&#10;&#10;Автоматически созданное описание">
            <a:hlinkClick r:id="rId21" action="ppaction://hlinksldjump"/>
            <a:extLst>
              <a:ext uri="{FF2B5EF4-FFF2-40B4-BE49-F238E27FC236}">
                <a16:creationId xmlns:a16="http://schemas.microsoft.com/office/drawing/2014/main" id="{8CDA9CEC-B5A6-4926-95CA-13294A8759A6}"/>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110434" y="3400093"/>
            <a:ext cx="1898070" cy="1067664"/>
          </a:xfrm>
          <a:prstGeom prst="ellipse">
            <a:avLst/>
          </a:prstGeom>
          <a:ln>
            <a:noFill/>
          </a:ln>
          <a:effectLst>
            <a:softEdge rad="112500"/>
          </a:effectLst>
        </p:spPr>
      </p:pic>
      <p:pic>
        <p:nvPicPr>
          <p:cNvPr id="44" name="Рисунок 43" descr="Изображение выглядит как еда, стол, тарелка, внутренний&#10;&#10;Автоматически созданное описание">
            <a:hlinkClick r:id="rId23" action="ppaction://hlinksldjump"/>
            <a:extLst>
              <a:ext uri="{FF2B5EF4-FFF2-40B4-BE49-F238E27FC236}">
                <a16:creationId xmlns:a16="http://schemas.microsoft.com/office/drawing/2014/main" id="{9B3C4250-61E8-4443-AC76-6AFE3A8AB39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591245" y="4582546"/>
            <a:ext cx="1378871" cy="1034153"/>
          </a:xfrm>
          <a:prstGeom prst="ellipse">
            <a:avLst/>
          </a:prstGeom>
          <a:ln>
            <a:noFill/>
          </a:ln>
          <a:effectLst>
            <a:softEdge rad="112500"/>
          </a:effectLst>
        </p:spPr>
      </p:pic>
      <p:pic>
        <p:nvPicPr>
          <p:cNvPr id="46" name="Рисунок 45" descr="Изображение выглядит как еда, продукт, стол, тарелка&#10;&#10;Автоматически созданное описание">
            <a:hlinkClick r:id="rId25" action="ppaction://hlinksldjump"/>
            <a:extLst>
              <a:ext uri="{FF2B5EF4-FFF2-40B4-BE49-F238E27FC236}">
                <a16:creationId xmlns:a16="http://schemas.microsoft.com/office/drawing/2014/main" id="{6C39D5AB-6928-4588-AC95-2536B4920BA7}"/>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135590" y="5382717"/>
            <a:ext cx="1544376" cy="1158282"/>
          </a:xfrm>
          <a:prstGeom prst="ellipse">
            <a:avLst/>
          </a:prstGeom>
          <a:ln>
            <a:noFill/>
          </a:ln>
          <a:effectLst>
            <a:softEdge rad="112500"/>
          </a:effectLst>
        </p:spPr>
      </p:pic>
      <p:pic>
        <p:nvPicPr>
          <p:cNvPr id="47" name="Picture 12" descr="значок, стрелка, дизайн, тема, действий, стрелки">
            <a:hlinkClick r:id="rId27" action="ppaction://hlinksldjump"/>
            <a:extLst>
              <a:ext uri="{FF2B5EF4-FFF2-40B4-BE49-F238E27FC236}">
                <a16:creationId xmlns:a16="http://schemas.microsoft.com/office/drawing/2014/main" id="{AD5CD278-EB2C-49C5-ABB5-93BDD4380ED9}"/>
              </a:ext>
            </a:extLst>
          </p:cNvPr>
          <p:cNvPicPr>
            <a:picLocks noChangeAspect="1" noChangeArrowheads="1"/>
          </p:cNvPicPr>
          <p:nvPr/>
        </p:nvPicPr>
        <p:blipFill>
          <a:blip r:embed="rId28" cstate="print"/>
          <a:srcRect/>
          <a:stretch>
            <a:fillRect/>
          </a:stretch>
        </p:blipFill>
        <p:spPr bwMode="auto">
          <a:xfrm>
            <a:off x="549551" y="5831556"/>
            <a:ext cx="798636" cy="798636"/>
          </a:xfrm>
          <a:prstGeom prst="rect">
            <a:avLst/>
          </a:prstGeom>
          <a:noFill/>
        </p:spPr>
      </p:pic>
      <p:pic>
        <p:nvPicPr>
          <p:cNvPr id="48" name="Picture 2" descr="http://s17.rimg.info/d235559e13ad7378ea9be21715d6a077.gif">
            <a:hlinkClick r:id="rId29" action="ppaction://hlinksldjump"/>
            <a:extLst>
              <a:ext uri="{FF2B5EF4-FFF2-40B4-BE49-F238E27FC236}">
                <a16:creationId xmlns:a16="http://schemas.microsoft.com/office/drawing/2014/main" id="{F43F092A-EBD1-498E-911D-8ED4F2DA67B7}"/>
              </a:ext>
            </a:extLst>
          </p:cNvPr>
          <p:cNvPicPr>
            <a:picLocks noChangeAspect="1" noChangeArrowheads="1" noCrop="1"/>
          </p:cNvPicPr>
          <p:nvPr/>
        </p:nvPicPr>
        <p:blipFill>
          <a:blip r:embed="rId30" cstate="print"/>
          <a:srcRect/>
          <a:stretch>
            <a:fillRect/>
          </a:stretch>
        </p:blipFill>
        <p:spPr bwMode="auto">
          <a:xfrm>
            <a:off x="-28250" y="4107477"/>
            <a:ext cx="1512168" cy="1408772"/>
          </a:xfrm>
          <a:prstGeom prst="rect">
            <a:avLst/>
          </a:prstGeom>
          <a:noFill/>
        </p:spPr>
      </p:pic>
      <p:pic>
        <p:nvPicPr>
          <p:cNvPr id="3" name="Рисунок 2" descr="Изображение выглядит как внутренний, маленький, сидит, стол&#10;&#10;Автоматически созданное описание">
            <a:hlinkClick r:id="rId31" action="ppaction://hlinksldjump"/>
            <a:extLst>
              <a:ext uri="{FF2B5EF4-FFF2-40B4-BE49-F238E27FC236}">
                <a16:creationId xmlns:a16="http://schemas.microsoft.com/office/drawing/2014/main" id="{53F2298E-2F37-4648-9BC2-D828B559C4EF}"/>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9141083" y="64742"/>
            <a:ext cx="3050918" cy="3029242"/>
          </a:xfrm>
          <a:prstGeom prst="rect">
            <a:avLst/>
          </a:prstGeom>
        </p:spPr>
      </p:pic>
    </p:spTree>
    <p:extLst>
      <p:ext uri="{BB962C8B-B14F-4D97-AF65-F5344CB8AC3E}">
        <p14:creationId xmlns:p14="http://schemas.microsoft.com/office/powerpoint/2010/main" val="165503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640CC63E-203C-4E71-8C83-C320CEA34156}"/>
              </a:ext>
            </a:extLst>
          </p:cNvPr>
          <p:cNvPicPr>
            <a:picLocks noGrp="1" noChangeAspect="1"/>
          </p:cNvPicPr>
          <p:nvPr>
            <p:ph sz="half" idx="2"/>
          </p:nvPr>
        </p:nvPicPr>
        <p:blipFill rotWithShape="1">
          <a:blip r:embed="rId2">
            <a:alphaModFix amt="90000"/>
            <a:extLst>
              <a:ext uri="{28A0092B-C50C-407E-A947-70E740481C1C}">
                <a14:useLocalDpi xmlns:a14="http://schemas.microsoft.com/office/drawing/2010/main" val="0"/>
              </a:ext>
            </a:extLst>
          </a:blip>
          <a:srcRect r="-1" b="14426"/>
          <a:stretch/>
        </p:blipFill>
        <p:spPr>
          <a:xfrm>
            <a:off x="20" y="10"/>
            <a:ext cx="12188932" cy="6857990"/>
          </a:xfrm>
          <a:prstGeom prst="rect">
            <a:avLst/>
          </a:prstGeom>
        </p:spPr>
      </p:pic>
      <p:sp>
        <p:nvSpPr>
          <p:cNvPr id="17" name="Freeform: Shape 16">
            <a:extLst>
              <a:ext uri="{FF2B5EF4-FFF2-40B4-BE49-F238E27FC236}">
                <a16:creationId xmlns:a16="http://schemas.microsoft.com/office/drawing/2014/main" id="{8D5AAC53-3624-41C3-A6B5-1DA97F290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4054" y="760956"/>
            <a:ext cx="6248168" cy="5486563"/>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CDAB71"/>
          </a:solidFill>
          <a:ln w="12700" cap="flat">
            <a:noFill/>
            <a:prstDash val="solid"/>
            <a:miter/>
          </a:ln>
        </p:spPr>
        <p:txBody>
          <a:bodyPr rtlCol="0" anchor="ctr"/>
          <a:lstStyle/>
          <a:p>
            <a:endParaRPr lang="en-US"/>
          </a:p>
        </p:txBody>
      </p:sp>
      <p:sp>
        <p:nvSpPr>
          <p:cNvPr id="19"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2499" y="3095719"/>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DAB71"/>
          </a:solidFill>
          <a:ln w="38100" cap="rnd">
            <a:solidFill>
              <a:srgbClr val="CDAB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a16="http://schemas.microsoft.com/office/drawing/2014/main" id="{9606D597-1603-4D38-9512-A23FD050C35D}"/>
              </a:ext>
            </a:extLst>
          </p:cNvPr>
          <p:cNvSpPr>
            <a:spLocks noGrp="1"/>
          </p:cNvSpPr>
          <p:nvPr>
            <p:ph type="title"/>
          </p:nvPr>
        </p:nvSpPr>
        <p:spPr>
          <a:xfrm>
            <a:off x="6196262" y="1407694"/>
            <a:ext cx="5536193" cy="1564106"/>
          </a:xfrm>
        </p:spPr>
        <p:txBody>
          <a:bodyPr vert="horz" lIns="91440" tIns="45720" rIns="91440" bIns="45720" rtlCol="0" anchor="b">
            <a:noAutofit/>
          </a:bodyPr>
          <a:lstStyle/>
          <a:p>
            <a:r>
              <a:rPr lang="en-US" sz="4400" dirty="0">
                <a:solidFill>
                  <a:srgbClr val="FBF9F6"/>
                </a:solidFill>
                <a:latin typeface="Algerian" panose="04020705040A02060702" pitchFamily="82" charset="0"/>
              </a:rPr>
              <a:t>Beef Wellington</a:t>
            </a:r>
          </a:p>
        </p:txBody>
      </p:sp>
      <p:sp>
        <p:nvSpPr>
          <p:cNvPr id="8" name="Объект 7">
            <a:extLst>
              <a:ext uri="{FF2B5EF4-FFF2-40B4-BE49-F238E27FC236}">
                <a16:creationId xmlns:a16="http://schemas.microsoft.com/office/drawing/2014/main" id="{CEF2F610-A354-49E7-9B5E-A1628FCEA079}"/>
              </a:ext>
            </a:extLst>
          </p:cNvPr>
          <p:cNvSpPr>
            <a:spLocks noGrp="1"/>
          </p:cNvSpPr>
          <p:nvPr>
            <p:ph sz="half" idx="1"/>
          </p:nvPr>
        </p:nvSpPr>
        <p:spPr>
          <a:xfrm>
            <a:off x="5909749" y="2932181"/>
            <a:ext cx="5444050" cy="2176272"/>
          </a:xfrm>
        </p:spPr>
        <p:txBody>
          <a:bodyPr vert="horz" lIns="91440" tIns="45720" rIns="91440" bIns="45720" rtlCol="0">
            <a:normAutofit fontScale="85000" lnSpcReduction="20000"/>
          </a:bodyPr>
          <a:lstStyle/>
          <a:p>
            <a:pPr marL="0" indent="0">
              <a:buNone/>
            </a:pPr>
            <a:r>
              <a:rPr lang="en-US" sz="2800" dirty="0">
                <a:latin typeface="Times New Roman" panose="02020603050405020304" pitchFamily="18" charset="0"/>
                <a:cs typeface="Times New Roman" panose="02020603050405020304" pitchFamily="18" charset="0"/>
              </a:rPr>
              <a:t>Beef Wellington is a beef dish that dates back to 1815. It is often served at expensive restaurants and can only be ordered for two people because of its size. It takes time to be cooked, so it must be ordered 24 hours in advance.</a:t>
            </a:r>
            <a:endParaRPr lang="en-US" sz="2800" dirty="0">
              <a:solidFill>
                <a:srgbClr val="FBF9F6"/>
              </a:solidFill>
              <a:latin typeface="Times New Roman" panose="02020603050405020304" pitchFamily="18" charset="0"/>
              <a:cs typeface="Times New Roman" panose="02020603050405020304" pitchFamily="18" charset="0"/>
            </a:endParaRPr>
          </a:p>
        </p:txBody>
      </p:sp>
      <p:pic>
        <p:nvPicPr>
          <p:cNvPr id="10" name="Рисунок 9" descr="Изображение выглядит как еда, стол, сидит, тарелка&#10;&#10;Автоматически созданное описание">
            <a:extLst>
              <a:ext uri="{FF2B5EF4-FFF2-40B4-BE49-F238E27FC236}">
                <a16:creationId xmlns:a16="http://schemas.microsoft.com/office/drawing/2014/main" id="{EFABC6C1-0DC5-490B-8AA8-133C6B0431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57" y="3791461"/>
            <a:ext cx="4684987" cy="26583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Рисунок 13" descr="Изображение выглядит как внутренний, сидит, кот, маленький&#10;&#10;Автоматически созданное описание">
            <a:extLst>
              <a:ext uri="{FF2B5EF4-FFF2-40B4-BE49-F238E27FC236}">
                <a16:creationId xmlns:a16="http://schemas.microsoft.com/office/drawing/2014/main" id="{E8C76CEE-4BB7-4FB1-BCC5-90B98B7422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014" y="408180"/>
            <a:ext cx="3835300" cy="3270886"/>
          </a:xfrm>
          <a:prstGeom prst="ellipse">
            <a:avLst/>
          </a:prstGeom>
          <a:ln>
            <a:noFill/>
          </a:ln>
          <a:effectLst>
            <a:softEdge rad="112500"/>
          </a:effectLst>
        </p:spPr>
      </p:pic>
      <p:pic>
        <p:nvPicPr>
          <p:cNvPr id="18" name="Picture 12" descr="значок, стрелка, дизайн, тема, действий, стрелки">
            <a:hlinkClick r:id="" action="ppaction://hlinkshowjump?jump=nextslide"/>
            <a:extLst>
              <a:ext uri="{FF2B5EF4-FFF2-40B4-BE49-F238E27FC236}">
                <a16:creationId xmlns:a16="http://schemas.microsoft.com/office/drawing/2014/main" id="{E5E673E8-7449-41C4-B9A2-8A52CBDB23EC}"/>
              </a:ext>
            </a:extLst>
          </p:cNvPr>
          <p:cNvPicPr>
            <a:picLocks noChangeAspect="1" noChangeArrowheads="1"/>
          </p:cNvPicPr>
          <p:nvPr/>
        </p:nvPicPr>
        <p:blipFill>
          <a:blip r:embed="rId5" cstate="print"/>
          <a:srcRect/>
          <a:stretch>
            <a:fillRect/>
          </a:stretch>
        </p:blipFill>
        <p:spPr bwMode="auto">
          <a:xfrm rot="10800000">
            <a:off x="10287788" y="5945034"/>
            <a:ext cx="840579" cy="840579"/>
          </a:xfrm>
          <a:prstGeom prst="rect">
            <a:avLst/>
          </a:prstGeom>
          <a:noFill/>
        </p:spPr>
      </p:pic>
    </p:spTree>
    <p:extLst>
      <p:ext uri="{BB962C8B-B14F-4D97-AF65-F5344CB8AC3E}">
        <p14:creationId xmlns:p14="http://schemas.microsoft.com/office/powerpoint/2010/main" val="2452074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6AAA3B40-1ADB-4456-A1AB-9140AEEFF93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22514" y="0"/>
            <a:ext cx="11042469" cy="6919263"/>
          </a:xfrm>
        </p:spPr>
      </p:pic>
      <p:sp>
        <p:nvSpPr>
          <p:cNvPr id="4" name="Объект 3">
            <a:extLst>
              <a:ext uri="{FF2B5EF4-FFF2-40B4-BE49-F238E27FC236}">
                <a16:creationId xmlns:a16="http://schemas.microsoft.com/office/drawing/2014/main" id="{0CC17CAA-FB66-4EEE-B9C2-595C5C73BE53}"/>
              </a:ext>
            </a:extLst>
          </p:cNvPr>
          <p:cNvSpPr>
            <a:spLocks noGrp="1"/>
          </p:cNvSpPr>
          <p:nvPr>
            <p:ph sz="half" idx="2"/>
          </p:nvPr>
        </p:nvSpPr>
        <p:spPr>
          <a:xfrm>
            <a:off x="6322422" y="304365"/>
            <a:ext cx="4232367" cy="3392424"/>
          </a:xfrm>
        </p:spPr>
        <p:txBody>
          <a:bodyPr>
            <a:normAutofit fontScale="85000" lnSpcReduction="10000"/>
          </a:bodyPr>
          <a:lstStyle/>
          <a:p>
            <a:pPr marL="0" indent="0">
              <a:buNone/>
            </a:pPr>
            <a:r>
              <a:rPr lang="en-US" dirty="0">
                <a:latin typeface="Times New Roman" panose="02020603050405020304" pitchFamily="18" charset="0"/>
                <a:cs typeface="Times New Roman" panose="02020603050405020304" pitchFamily="18" charset="0"/>
              </a:rPr>
              <a:t>Beef Wellington starts with a piece of raw beef. It is then </a:t>
            </a:r>
            <a:r>
              <a:rPr lang="en-US" u="sng" dirty="0">
                <a:latin typeface="Times New Roman" panose="02020603050405020304" pitchFamily="18" charset="0"/>
                <a:cs typeface="Times New Roman" panose="02020603050405020304" pitchFamily="18" charset="0"/>
              </a:rPr>
              <a:t>coated</a:t>
            </a:r>
            <a:r>
              <a:rPr lang="en-US" dirty="0">
                <a:latin typeface="Times New Roman" panose="02020603050405020304" pitchFamily="18" charset="0"/>
                <a:cs typeface="Times New Roman" panose="02020603050405020304" pitchFamily="18" charset="0"/>
              </a:rPr>
              <a:t> with pate, a mixture of </a:t>
            </a:r>
            <a:r>
              <a:rPr lang="en-US" u="sng" dirty="0">
                <a:latin typeface="Times New Roman" panose="02020603050405020304" pitchFamily="18" charset="0"/>
                <a:cs typeface="Times New Roman" panose="02020603050405020304" pitchFamily="18" charset="0"/>
              </a:rPr>
              <a:t>minced</a:t>
            </a:r>
            <a:r>
              <a:rPr lang="en-US" dirty="0">
                <a:latin typeface="Times New Roman" panose="02020603050405020304" pitchFamily="18" charset="0"/>
                <a:cs typeface="Times New Roman" panose="02020603050405020304" pitchFamily="18" charset="0"/>
              </a:rPr>
              <a:t> mushrooms and onions </a:t>
            </a:r>
            <a:r>
              <a:rPr lang="en-US" u="sng" dirty="0">
                <a:latin typeface="Times New Roman" panose="02020603050405020304" pitchFamily="18" charset="0"/>
                <a:cs typeface="Times New Roman" panose="02020603050405020304" pitchFamily="18" charset="0"/>
              </a:rPr>
              <a:t>mixed with </a:t>
            </a:r>
            <a:r>
              <a:rPr lang="en-US" dirty="0">
                <a:latin typeface="Times New Roman" panose="02020603050405020304" pitchFamily="18" charset="0"/>
                <a:cs typeface="Times New Roman" panose="02020603050405020304" pitchFamily="18" charset="0"/>
              </a:rPr>
              <a:t>herbs and spices. The beef </a:t>
            </a:r>
            <a:r>
              <a:rPr lang="en-US" u="sng" dirty="0">
                <a:latin typeface="Times New Roman" panose="02020603050405020304" pitchFamily="18" charset="0"/>
                <a:cs typeface="Times New Roman" panose="02020603050405020304" pitchFamily="18" charset="0"/>
              </a:rPr>
              <a:t>roast</a:t>
            </a:r>
            <a:r>
              <a:rPr lang="en-US" dirty="0">
                <a:latin typeface="Times New Roman" panose="02020603050405020304" pitchFamily="18" charset="0"/>
                <a:cs typeface="Times New Roman" panose="02020603050405020304" pitchFamily="18" charset="0"/>
              </a:rPr>
              <a:t> is then traditionally </a:t>
            </a:r>
            <a:r>
              <a:rPr lang="en-US" u="sng" dirty="0">
                <a:latin typeface="Times New Roman" panose="02020603050405020304" pitchFamily="18" charset="0"/>
                <a:cs typeface="Times New Roman" panose="02020603050405020304" pitchFamily="18" charset="0"/>
              </a:rPr>
              <a:t>wrapped</a:t>
            </a:r>
            <a:r>
              <a:rPr lang="en-US" dirty="0">
                <a:latin typeface="Times New Roman" panose="02020603050405020304" pitchFamily="18" charset="0"/>
                <a:cs typeface="Times New Roman" panose="02020603050405020304" pitchFamily="18" charset="0"/>
              </a:rPr>
              <a:t> in a large sheet of dough.</a:t>
            </a:r>
            <a:endParaRPr lang="ru-RU" dirty="0">
              <a:latin typeface="Times New Roman" panose="02020603050405020304" pitchFamily="18" charset="0"/>
              <a:cs typeface="Times New Roman" panose="02020603050405020304" pitchFamily="18" charset="0"/>
            </a:endParaRPr>
          </a:p>
        </p:txBody>
      </p:sp>
      <p:pic>
        <p:nvPicPr>
          <p:cNvPr id="8" name="Рисунок 7" descr="Изображение выглядит как стол, еда, блюдо, торт&#10;&#10;Автоматически созданное описание">
            <a:extLst>
              <a:ext uri="{FF2B5EF4-FFF2-40B4-BE49-F238E27FC236}">
                <a16:creationId xmlns:a16="http://schemas.microsoft.com/office/drawing/2014/main" id="{895AA388-9EC2-4615-8191-CA3B847BE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218" y="444137"/>
            <a:ext cx="4082108" cy="3587812"/>
          </a:xfrm>
          <a:prstGeom prst="rect">
            <a:avLst/>
          </a:prstGeom>
          <a:ln>
            <a:noFill/>
          </a:ln>
          <a:effectLst>
            <a:outerShdw blurRad="292100" dist="139700" dir="2700000" algn="tl" rotWithShape="0">
              <a:srgbClr val="333333">
                <a:alpha val="65000"/>
              </a:srgbClr>
            </a:outerShdw>
          </a:effectLst>
        </p:spPr>
      </p:pic>
      <p:pic>
        <p:nvPicPr>
          <p:cNvPr id="10" name="Рисунок 9" descr="Изображение выглядит как внутренний, стол, деревянный, сидит&#10;&#10;Автоматически созданное описание">
            <a:extLst>
              <a:ext uri="{FF2B5EF4-FFF2-40B4-BE49-F238E27FC236}">
                <a16:creationId xmlns:a16="http://schemas.microsoft.com/office/drawing/2014/main" id="{861F5434-1CDD-4351-BB83-C08DEDFBB2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72950">
            <a:off x="6656301" y="3981953"/>
            <a:ext cx="3101783" cy="20658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Рисунок 11" descr="Изображение выглядит как стол, еда, чашка, сидит&#10;&#10;Автоматически созданное описание">
            <a:extLst>
              <a:ext uri="{FF2B5EF4-FFF2-40B4-BE49-F238E27FC236}">
                <a16:creationId xmlns:a16="http://schemas.microsoft.com/office/drawing/2014/main" id="{23E99F96-0D1D-40F2-B244-9C453A85EB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57404">
            <a:off x="1246245" y="3929255"/>
            <a:ext cx="3536053" cy="235854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12" descr="значок, стрелка, дизайн, тема, действий, стрелки">
            <a:hlinkClick r:id="" action="ppaction://hlinkshowjump?jump=nextslide"/>
            <a:extLst>
              <a:ext uri="{FF2B5EF4-FFF2-40B4-BE49-F238E27FC236}">
                <a16:creationId xmlns:a16="http://schemas.microsoft.com/office/drawing/2014/main" id="{0E37BE88-70BA-436E-8581-67CABF1C8A2E}"/>
              </a:ext>
            </a:extLst>
          </p:cNvPr>
          <p:cNvPicPr>
            <a:picLocks noChangeAspect="1" noChangeArrowheads="1"/>
          </p:cNvPicPr>
          <p:nvPr/>
        </p:nvPicPr>
        <p:blipFill>
          <a:blip r:embed="rId6" cstate="print"/>
          <a:srcRect/>
          <a:stretch>
            <a:fillRect/>
          </a:stretch>
        </p:blipFill>
        <p:spPr bwMode="auto">
          <a:xfrm rot="10800000">
            <a:off x="9884455" y="5725153"/>
            <a:ext cx="840579" cy="840579"/>
          </a:xfrm>
          <a:prstGeom prst="rect">
            <a:avLst/>
          </a:prstGeom>
          <a:noFill/>
        </p:spPr>
      </p:pic>
      <p:pic>
        <p:nvPicPr>
          <p:cNvPr id="9" name="Picture 12" descr="значок, стрелка, дизайн, тема, действий, стрелки">
            <a:hlinkClick r:id="rId7" action="ppaction://hlinksldjump"/>
            <a:extLst>
              <a:ext uri="{FF2B5EF4-FFF2-40B4-BE49-F238E27FC236}">
                <a16:creationId xmlns:a16="http://schemas.microsoft.com/office/drawing/2014/main" id="{C3EE787D-12B2-46B3-969A-4CF05CF68D88}"/>
              </a:ext>
            </a:extLst>
          </p:cNvPr>
          <p:cNvPicPr>
            <a:picLocks noChangeAspect="1" noChangeArrowheads="1"/>
          </p:cNvPicPr>
          <p:nvPr/>
        </p:nvPicPr>
        <p:blipFill>
          <a:blip r:embed="rId6" cstate="print"/>
          <a:srcRect/>
          <a:stretch>
            <a:fillRect/>
          </a:stretch>
        </p:blipFill>
        <p:spPr bwMode="auto">
          <a:xfrm>
            <a:off x="820231" y="5755247"/>
            <a:ext cx="840579" cy="840579"/>
          </a:xfrm>
          <a:prstGeom prst="rect">
            <a:avLst/>
          </a:prstGeom>
          <a:noFill/>
        </p:spPr>
      </p:pic>
    </p:spTree>
    <p:extLst>
      <p:ext uri="{BB962C8B-B14F-4D97-AF65-F5344CB8AC3E}">
        <p14:creationId xmlns:p14="http://schemas.microsoft.com/office/powerpoint/2010/main" val="539866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Изображение выглядит как сидит, белый, стол, компьютер&#10;&#10;Автоматически созданное описание">
            <a:extLst>
              <a:ext uri="{FF2B5EF4-FFF2-40B4-BE49-F238E27FC236}">
                <a16:creationId xmlns:a16="http://schemas.microsoft.com/office/drawing/2014/main" id="{4325810C-92A5-4033-9402-9E6179F441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0"/>
            <a:ext cx="10593977" cy="6970837"/>
          </a:xfrm>
          <a:prstGeom prst="rect">
            <a:avLst/>
          </a:prstGeom>
        </p:spPr>
      </p:pic>
      <p:pic>
        <p:nvPicPr>
          <p:cNvPr id="6" name="Объект 5" descr="Изображение выглядит как человек, красный, носит, мужчина&#10;&#10;Автоматически созданное описание">
            <a:extLst>
              <a:ext uri="{FF2B5EF4-FFF2-40B4-BE49-F238E27FC236}">
                <a16:creationId xmlns:a16="http://schemas.microsoft.com/office/drawing/2014/main" id="{33918A21-FA2F-4536-B83F-40E7C3B2D36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78236" y="485794"/>
            <a:ext cx="3695405" cy="50503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Объект 2">
            <a:extLst>
              <a:ext uri="{FF2B5EF4-FFF2-40B4-BE49-F238E27FC236}">
                <a16:creationId xmlns:a16="http://schemas.microsoft.com/office/drawing/2014/main" id="{C3A85E59-161A-46CA-82F1-4A179A8AE38F}"/>
              </a:ext>
            </a:extLst>
          </p:cNvPr>
          <p:cNvSpPr>
            <a:spLocks noGrp="1"/>
          </p:cNvSpPr>
          <p:nvPr>
            <p:ph sz="half" idx="1"/>
          </p:nvPr>
        </p:nvSpPr>
        <p:spPr>
          <a:xfrm>
            <a:off x="1124198" y="313508"/>
            <a:ext cx="4295503" cy="4156601"/>
          </a:xfrm>
        </p:spPr>
        <p:txBody>
          <a:bodyPr>
            <a:normAutofit fontScale="85000" lnSpcReduction="10000"/>
          </a:bodyPr>
          <a:lstStyle/>
          <a:p>
            <a:pPr marL="0" indent="0">
              <a:buNone/>
            </a:pPr>
            <a:r>
              <a:rPr lang="en-US" dirty="0">
                <a:latin typeface="Times New Roman" panose="02020603050405020304" pitchFamily="18" charset="0"/>
                <a:cs typeface="Times New Roman" panose="02020603050405020304" pitchFamily="18" charset="0"/>
              </a:rPr>
              <a:t>The are a lot of stories of how Beef Wellington got its name. The most popular tale of its origins claims the dish was named after Arthur Wellesley, 1st Duke of Wellington, whose </a:t>
            </a:r>
            <a:r>
              <a:rPr lang="en-US" dirty="0" err="1">
                <a:latin typeface="Times New Roman" panose="02020603050405020304" pitchFamily="18" charset="0"/>
                <a:cs typeface="Times New Roman" panose="02020603050405020304" pitchFamily="18" charset="0"/>
              </a:rPr>
              <a:t>favourite</a:t>
            </a:r>
            <a:r>
              <a:rPr lang="en-US" dirty="0">
                <a:latin typeface="Times New Roman" panose="02020603050405020304" pitchFamily="18" charset="0"/>
                <a:cs typeface="Times New Roman" panose="02020603050405020304" pitchFamily="18" charset="0"/>
              </a:rPr>
              <a:t> food were beef, mushrooms, wine and pate.</a:t>
            </a:r>
            <a:endParaRPr lang="ru-RU" dirty="0">
              <a:latin typeface="Times New Roman" panose="02020603050405020304" pitchFamily="18" charset="0"/>
              <a:cs typeface="Times New Roman" panose="02020603050405020304" pitchFamily="18" charset="0"/>
            </a:endParaRPr>
          </a:p>
        </p:txBody>
      </p:sp>
      <p:sp>
        <p:nvSpPr>
          <p:cNvPr id="9" name="Облачко с текстом: овальное 8">
            <a:extLst>
              <a:ext uri="{FF2B5EF4-FFF2-40B4-BE49-F238E27FC236}">
                <a16:creationId xmlns:a16="http://schemas.microsoft.com/office/drawing/2014/main" id="{17EC7DD1-787D-4E8C-8FFF-5AB736360A55}"/>
              </a:ext>
            </a:extLst>
          </p:cNvPr>
          <p:cNvSpPr/>
          <p:nvPr/>
        </p:nvSpPr>
        <p:spPr>
          <a:xfrm>
            <a:off x="9062504" y="884421"/>
            <a:ext cx="1790405" cy="874794"/>
          </a:xfrm>
          <a:prstGeom prst="wedgeEllipseCallout">
            <a:avLst>
              <a:gd name="adj1" fmla="val -67436"/>
              <a:gd name="adj2" fmla="val 74515"/>
            </a:avLst>
          </a:prstGeom>
          <a:solidFill>
            <a:schemeClr val="accent1">
              <a:lumMod val="75000"/>
              <a:alpha val="89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latin typeface="Times New Roman" panose="02020603050405020304" pitchFamily="18" charset="0"/>
                <a:cs typeface="Times New Roman" panose="02020603050405020304" pitchFamily="18" charset="0"/>
              </a:rPr>
              <a:t>Yummy!</a:t>
            </a:r>
          </a:p>
          <a:p>
            <a:pPr algn="ctr"/>
            <a:endParaRPr lang="ru-RU" dirty="0"/>
          </a:p>
        </p:txBody>
      </p:sp>
      <p:pic>
        <p:nvPicPr>
          <p:cNvPr id="7" name="Picture 12" descr="значок, стрелка, дизайн, тема, действий, стрелки">
            <a:hlinkClick r:id="rId4" action="ppaction://hlinksldjump"/>
            <a:extLst>
              <a:ext uri="{FF2B5EF4-FFF2-40B4-BE49-F238E27FC236}">
                <a16:creationId xmlns:a16="http://schemas.microsoft.com/office/drawing/2014/main" id="{F371503E-EA7F-4D5A-AEA9-A2365AC22E9B}"/>
              </a:ext>
            </a:extLst>
          </p:cNvPr>
          <p:cNvPicPr>
            <a:picLocks noChangeAspect="1" noChangeArrowheads="1"/>
          </p:cNvPicPr>
          <p:nvPr/>
        </p:nvPicPr>
        <p:blipFill>
          <a:blip r:embed="rId5" cstate="print"/>
          <a:srcRect/>
          <a:stretch>
            <a:fillRect/>
          </a:stretch>
        </p:blipFill>
        <p:spPr bwMode="auto">
          <a:xfrm>
            <a:off x="1368871" y="5703913"/>
            <a:ext cx="840579" cy="840579"/>
          </a:xfrm>
          <a:prstGeom prst="rect">
            <a:avLst/>
          </a:prstGeom>
          <a:noFill/>
        </p:spPr>
      </p:pic>
      <p:pic>
        <p:nvPicPr>
          <p:cNvPr id="10" name="Picture 17" descr="http://img0.liveinternet.ru/images/attach/c/2/70/573/70573876_return.gif">
            <a:hlinkClick r:id="rId6" action="ppaction://hlinksldjump"/>
            <a:extLst>
              <a:ext uri="{FF2B5EF4-FFF2-40B4-BE49-F238E27FC236}">
                <a16:creationId xmlns:a16="http://schemas.microsoft.com/office/drawing/2014/main" id="{85140A99-BB8C-4235-B865-9B5993484D04}"/>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9951207" y="5362354"/>
            <a:ext cx="1224136" cy="1319244"/>
          </a:xfrm>
          <a:prstGeom prst="rect">
            <a:avLst/>
          </a:prstGeom>
          <a:noFill/>
        </p:spPr>
      </p:pic>
    </p:spTree>
    <p:extLst>
      <p:ext uri="{BB962C8B-B14F-4D97-AF65-F5344CB8AC3E}">
        <p14:creationId xmlns:p14="http://schemas.microsoft.com/office/powerpoint/2010/main" val="3312468113"/>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Sketchy_SerifHand">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73</TotalTime>
  <Words>1609</Words>
  <Application>Microsoft Office PowerPoint</Application>
  <PresentationFormat>Широкоэкранный</PresentationFormat>
  <Paragraphs>68</Paragraphs>
  <Slides>24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24</vt:i4>
      </vt:variant>
    </vt:vector>
  </HeadingPairs>
  <TitlesOfParts>
    <vt:vector size="31" baseType="lpstr">
      <vt:lpstr>Algerian</vt:lpstr>
      <vt:lpstr>Arial</vt:lpstr>
      <vt:lpstr>Modern Love</vt:lpstr>
      <vt:lpstr>The Hand</vt:lpstr>
      <vt:lpstr>Times New Roman</vt:lpstr>
      <vt:lpstr>Wingdings</vt:lpstr>
      <vt:lpstr>SketchyVTI</vt:lpstr>
      <vt:lpstr>  Paddington's cookery book </vt:lpstr>
      <vt:lpstr>Презентация PowerPoint</vt:lpstr>
      <vt:lpstr>Презентация PowerPoint</vt:lpstr>
      <vt:lpstr>Презентация PowerPoint</vt:lpstr>
      <vt:lpstr>Match the pictures with the verbs.</vt:lpstr>
      <vt:lpstr>Презентация PowerPoint</vt:lpstr>
      <vt:lpstr>Beef Wellington</vt:lpstr>
      <vt:lpstr>Презентация PowerPoint</vt:lpstr>
      <vt:lpstr>Презентация PowerPoint</vt:lpstr>
      <vt:lpstr>Fish and chips </vt:lpstr>
      <vt:lpstr>Презентация PowerPoint</vt:lpstr>
      <vt:lpstr>Apple Crumble</vt:lpstr>
      <vt:lpstr>Презентация PowerPoint</vt:lpstr>
      <vt:lpstr>Ulster Fry</vt:lpstr>
      <vt:lpstr>Презентация PowerPoint</vt:lpstr>
      <vt:lpstr>Boxty</vt:lpstr>
      <vt:lpstr>Haggis</vt:lpstr>
      <vt:lpstr>Cream tea</vt:lpstr>
      <vt:lpstr>Fruit Pudding</vt:lpstr>
      <vt:lpstr>Welsh rarebit or “Welsh rabbit”</vt:lpstr>
      <vt:lpstr>Laverbread</vt:lpstr>
      <vt:lpstr>Glamorgan sausage</vt:lpstr>
      <vt:lpstr>Questions for discussion:</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Paddington's cookery book </dc:title>
  <dc:creator>Анна Заварзина</dc:creator>
  <cp:lastModifiedBy>Анна Заварзина</cp:lastModifiedBy>
  <cp:revision>12</cp:revision>
  <dcterms:created xsi:type="dcterms:W3CDTF">2020-05-23T11:49:12Z</dcterms:created>
  <dcterms:modified xsi:type="dcterms:W3CDTF">2020-05-23T21:00:13Z</dcterms:modified>
</cp:coreProperties>
</file>