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7"/>
  </p:notesMasterIdLst>
  <p:sldIdLst>
    <p:sldId id="257" r:id="rId2"/>
    <p:sldId id="280" r:id="rId3"/>
    <p:sldId id="281" r:id="rId4"/>
    <p:sldId id="289" r:id="rId5"/>
    <p:sldId id="290" r:id="rId6"/>
    <p:sldId id="292" r:id="rId7"/>
    <p:sldId id="293" r:id="rId8"/>
    <p:sldId id="294" r:id="rId9"/>
    <p:sldId id="295" r:id="rId10"/>
    <p:sldId id="296" r:id="rId11"/>
    <p:sldId id="270" r:id="rId12"/>
    <p:sldId id="271" r:id="rId13"/>
    <p:sldId id="274" r:id="rId14"/>
    <p:sldId id="273" r:id="rId15"/>
    <p:sldId id="275" r:id="rId16"/>
    <p:sldId id="272" r:id="rId17"/>
    <p:sldId id="276" r:id="rId18"/>
    <p:sldId id="268" r:id="rId19"/>
    <p:sldId id="262" r:id="rId20"/>
    <p:sldId id="265" r:id="rId21"/>
    <p:sldId id="263" r:id="rId22"/>
    <p:sldId id="267" r:id="rId23"/>
    <p:sldId id="266" r:id="rId24"/>
    <p:sldId id="264" r:id="rId25"/>
    <p:sldId id="27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FF"/>
    <a:srgbClr val="005CBF"/>
    <a:srgbClr val="000099"/>
    <a:srgbClr val="FF6600"/>
    <a:srgbClr val="FF3300"/>
    <a:srgbClr val="FF9933"/>
    <a:srgbClr val="000066"/>
    <a:srgbClr val="FFCC66"/>
    <a:srgbClr val="FFFF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84892" autoAdjust="0"/>
  </p:normalViewPr>
  <p:slideViewPr>
    <p:cSldViewPr>
      <p:cViewPr varScale="1">
        <p:scale>
          <a:sx n="74" d="100"/>
          <a:sy n="74" d="100"/>
        </p:scale>
        <p:origin x="-174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8" d="100"/>
        <a:sy n="7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27977-C5A9-4838-96F1-70DFFC6C8755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56D918-B259-4187-82FF-6CB718FBE0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962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autogear.ru/market/article.php?post=/article/386645/budte-ostorojnyi-timpan---eto-mnogolikiy-muzyikalnyiy-instrument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freepik.com/premium-vector/kids-walking_1389939.htm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archive.org/save/https:/www.youtube.com/channel/UCNf62GUGqKQM1OglMKZxA_w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odoimagenes.co/dibujos-animados-faciles-para-dibujar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mmodnaya.ru/post134114955/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naglyadnoe-posobie-dlya-raboti-s-detmi-s-sensornoy-alaliey-3322365.html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klike.net/2734-kartinki-zlyh-volkov-31-foto.html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prikolist.club/kartinki/3694-kartinki-baraban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powerclip.ru/modules/newbb/viewtopic.php?post_id=10489#forumpost10489" TargetMode="Externa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eb.gybka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svgsilh.com/ru/image/39881.html" TargetMode="Externa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rasler.ru/derevnya-v-kartinkax-dlya-detej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cross.highcat.org/ru_RU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hareicon.net/remove-error-delete-cancel-denied-32151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slanet.kz/Ctrunnyj_kvartet_dlya_vashego_prazdnika/~5186016/~422/~img1/" TargetMode="Externa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cmusicshop.com/gemeinhardt-33oshb-flute.html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www.freepng.ru/png-mdj7cw/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zdom.ru/catalog/BRASS/goboi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ztorg.ru/product/A058774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allforchildren.ru/music/msr169.php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inbach.ru/mtp-valtorna-bb/f-dvoynaya-800-a-custom.html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Презентация демонстрируется на следующий урок после прослушивания (просмотра) симфонической сказки С.С. Прокофьева «Петя и волк».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Презентация создана</a:t>
            </a:r>
            <a:r>
              <a:rPr lang="ru-RU" baseline="0" dirty="0" smtClean="0"/>
              <a:t> в форме интерактивной дидактической игры. Назначение презентации: развитие тембрового слуха, закрепление знаний об инструментах симфонического оркестра и их названий.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Переход к игре с титульного слайда производится </a:t>
            </a:r>
            <a:r>
              <a:rPr lang="ru-RU" baseline="0" dirty="0" smtClean="0"/>
              <a:t>щелчком мыши </a:t>
            </a:r>
            <a:r>
              <a:rPr lang="ru-RU" baseline="0" dirty="0" smtClean="0"/>
              <a:t>на слайд.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11472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литавры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https://autogear.ru/market/article.php?post=/article/386645/budte-ostorojnyi-timpan---eto-mnogolikiy-muzyikalnyiy-instrument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220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</a:t>
            </a:r>
            <a:r>
              <a:rPr lang="ru-RU" baseline="0" dirty="0" smtClean="0"/>
              <a:t> получения ответа надо </a:t>
            </a:r>
            <a:r>
              <a:rPr lang="ru-RU" baseline="0" dirty="0" smtClean="0"/>
              <a:t>щёлкнуть мышью </a:t>
            </a:r>
            <a:r>
              <a:rPr lang="ru-RU" baseline="0" dirty="0" smtClean="0"/>
              <a:t>на изображение музыкального инструмента. При правильном ответе звучат аплодисменты. При неверном ответе рисунок с изображением музыкального инструмента исчезает.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Петя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https://ru.freepik.com/premium-vector/kids-walking_1389939.htm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909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Интернет-ресурсы: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птичка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https://web.archive.org/save/https://www.youtube.com/channel/UCNf62GUGqKQM1OglMKZxA_w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29683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утка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https://todoimagenes.co/dibujos-animados-faciles-para-dibujar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5780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кошка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https://mmodnaya.ru/post134114955/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990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дедушка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https://infourok.ru/naglyadnoe-posobie-dlya-raboti-s-detmi-s-sensornoy-alaliey-3322365.html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2062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волк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https://klike.net/2734-kartinki-zlyh-volkov-31-foto.html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9782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барабан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https://prikolist.club/kartinki/3694-kartinki-baraban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охотник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http://powerclip.ru/modules/newbb/viewtopic.php?post_id=10489#forumpost10489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82474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r>
              <a:rPr lang="ru-RU" dirty="0" smtClean="0"/>
              <a:t>Чтобы послушать музыку необходимо щёлкнуть мышью на кнопку с изображением скрипичного ключа</a:t>
            </a:r>
            <a:r>
              <a:rPr lang="ru-RU" baseline="0" dirty="0" smtClean="0"/>
              <a:t>. Далее надо выбрать </a:t>
            </a:r>
            <a:r>
              <a:rPr lang="ru-RU" dirty="0" smtClean="0"/>
              <a:t>ответ на одной из белых клавиш</a:t>
            </a:r>
            <a:r>
              <a:rPr lang="ru-RU" baseline="0" dirty="0" smtClean="0"/>
              <a:t> и</a:t>
            </a:r>
            <a:r>
              <a:rPr lang="ru-RU" dirty="0" smtClean="0"/>
              <a:t> щёлкнуть по </a:t>
            </a:r>
            <a:r>
              <a:rPr lang="ru-RU" dirty="0" smtClean="0"/>
              <a:t>этой клавише </a:t>
            </a:r>
            <a:r>
              <a:rPr lang="ru-RU" dirty="0" smtClean="0"/>
              <a:t>мышью. Если</a:t>
            </a:r>
            <a:r>
              <a:rPr lang="ru-RU" baseline="0" dirty="0" smtClean="0"/>
              <a:t> ответ будет верным – появится изображение персонажа сказки. Если ответ будет неверным – клавиша исчезнет.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звуковые файлы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https://web.gybka.com/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ru-RU" dirty="0" smtClean="0"/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скрипичный ключ - </a:t>
            </a:r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https://svgsilh.com/ru/image/39881.html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69854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8498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проверки ответов необходимо </a:t>
            </a:r>
            <a:r>
              <a:rPr lang="ru-RU" dirty="0" smtClean="0"/>
              <a:t>щёлкнуть мышью на </a:t>
            </a:r>
            <a:r>
              <a:rPr lang="ru-RU" dirty="0" smtClean="0"/>
              <a:t>кнопки с цифрами. Цифры можно выбирать в любом порядке.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Навигация по презентации осуществляется </a:t>
            </a:r>
            <a:r>
              <a:rPr lang="ru-RU" dirty="0" smtClean="0"/>
              <a:t>с помощью управляющих </a:t>
            </a:r>
            <a:r>
              <a:rPr lang="ru-RU" dirty="0" smtClean="0"/>
              <a:t>кнопок «Далее» и «Выход». Остановить игру для исполнения песни или для проведения физкультминутки можно с любого слайда презентации, </a:t>
            </a:r>
            <a:r>
              <a:rPr lang="ru-RU" dirty="0" smtClean="0"/>
              <a:t>щёлкнув </a:t>
            </a:r>
            <a:r>
              <a:rPr lang="ru-RU" dirty="0" smtClean="0"/>
              <a:t>мышью на кнопку «Выход</a:t>
            </a:r>
            <a:r>
              <a:rPr lang="ru-RU" dirty="0" smtClean="0"/>
              <a:t>» в правом верхнем углу слайда.</a:t>
            </a: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фон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https://drasler.ru/derevnya-v-kartinkax-dlya-detej/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5040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проверки ответа на вопрос кроссворда необходимо </a:t>
            </a:r>
            <a:r>
              <a:rPr lang="ru-RU" dirty="0" smtClean="0"/>
              <a:t>щёлкнуть мышью </a:t>
            </a:r>
            <a:r>
              <a:rPr lang="ru-RU" dirty="0" smtClean="0"/>
              <a:t>на кнопку с цифрой. Ответы можно давать в любом порядке.</a:t>
            </a:r>
          </a:p>
          <a:p>
            <a:r>
              <a:rPr lang="ru-RU" dirty="0" smtClean="0"/>
              <a:t>Кроссворд создан с использованием</a:t>
            </a:r>
            <a:r>
              <a:rPr lang="ru-RU" baseline="0" dirty="0" smtClean="0"/>
              <a:t> веб-сервиса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Times New Roman"/>
                <a:ea typeface="Calibri"/>
                <a:hlinkClick r:id="rId3"/>
              </a:rPr>
              <a:t>http://cross.highcat.org/</a:t>
            </a:r>
            <a:r>
              <a:rPr lang="ru-RU" sz="1200" u="none" dirty="0" smtClean="0">
                <a:solidFill>
                  <a:srgbClr val="0000FF"/>
                </a:solidFill>
                <a:effectLst/>
                <a:latin typeface="Times New Roman"/>
                <a:ea typeface="Calibri"/>
              </a:rPr>
              <a:t>.</a:t>
            </a:r>
          </a:p>
          <a:p>
            <a:r>
              <a:rPr lang="ru-RU" sz="1200" u="none" dirty="0" smtClean="0">
                <a:solidFill>
                  <a:srgbClr val="0000FF"/>
                </a:solidFill>
                <a:effectLst/>
                <a:latin typeface="Times New Roman"/>
              </a:rPr>
              <a:t>Презентация-игра может быть использована в работе с учащимися, которые по разным причинам отсутствовали на уроке, для самопроверки освоения темы «Симфоническая сказка «Петя и волк»</a:t>
            </a:r>
            <a:r>
              <a:rPr lang="ru-RU" sz="1200" u="none" baseline="0" dirty="0" smtClean="0">
                <a:solidFill>
                  <a:srgbClr val="0000FF"/>
                </a:solidFill>
                <a:effectLst/>
                <a:latin typeface="Times New Roman"/>
              </a:rPr>
              <a:t> </a:t>
            </a:r>
            <a:r>
              <a:rPr lang="ru-RU" sz="1200" u="none" dirty="0" smtClean="0">
                <a:solidFill>
                  <a:srgbClr val="0000FF"/>
                </a:solidFill>
                <a:effectLst/>
                <a:latin typeface="Times New Roman"/>
              </a:rPr>
              <a:t>С. Прокофьева».</a:t>
            </a:r>
            <a:endParaRPr lang="ru-RU" u="none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9889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Для получения краткой информации о музыкальных инструментах </a:t>
            </a:r>
            <a:r>
              <a:rPr lang="ru-RU" baseline="0" dirty="0" smtClean="0"/>
              <a:t>необходимо </a:t>
            </a:r>
            <a:r>
              <a:rPr lang="ru-RU" baseline="0" dirty="0" smtClean="0"/>
              <a:t>щёлкнуть мышью на </a:t>
            </a:r>
            <a:r>
              <a:rPr lang="ru-RU" baseline="0" dirty="0" smtClean="0"/>
              <a:t>каждый кадр.</a:t>
            </a:r>
            <a:r>
              <a:rPr lang="ru-RU" dirty="0" smtClean="0"/>
              <a:t> Инструменты можно выбирать в любом порядке.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Презентация-игра к уроку музыки предназначена для закрепления темы: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«Симфоническая сказка «Петя и волк» С. Прокофьева» во втором классе общеобразовательных</a:t>
            </a:r>
            <a:r>
              <a:rPr lang="ru-RU" baseline="0" dirty="0" smtClean="0"/>
              <a:t> организаций по программе «Музыка» Г.П. Сергеевой и Е.Д. Критской</a:t>
            </a:r>
            <a:r>
              <a:rPr lang="ru-RU" dirty="0" smtClean="0"/>
              <a:t>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dirty="0" smtClean="0"/>
              <a:t>«С. Прокофьев. Симфоническая сказка «Петя и волк»» в третьем классе общеобразовательных учреждений по программе «Музыка» В.В. </a:t>
            </a:r>
            <a:r>
              <a:rPr lang="ru-RU" dirty="0" err="1" smtClean="0"/>
              <a:t>Алеева</a:t>
            </a:r>
            <a:r>
              <a:rPr lang="ru-RU" dirty="0" smtClean="0"/>
              <a:t> и Т.Н. </a:t>
            </a:r>
            <a:r>
              <a:rPr lang="ru-RU" dirty="0" err="1" smtClean="0"/>
              <a:t>Кичак</a:t>
            </a:r>
            <a:r>
              <a:rPr lang="ru-RU" dirty="0" smtClean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289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Чтобы вернуться на слайд со всеми музыкальными</a:t>
            </a:r>
            <a:r>
              <a:rPr lang="ru-RU" baseline="0" dirty="0" smtClean="0"/>
              <a:t> инструментами, необходимо щёлкнуть </a:t>
            </a:r>
            <a:r>
              <a:rPr lang="ru-RU" baseline="0" dirty="0" smtClean="0"/>
              <a:t>мышью на </a:t>
            </a:r>
            <a:r>
              <a:rPr lang="ru-RU" baseline="0" dirty="0" smtClean="0"/>
              <a:t>кнопку «Выход» в правом верхнем углу иллюстрации с инструментом.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кнопка «Выход»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https://www.shareicon.net/remove-error-delete-cancel-denied-32151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квартет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http://slanet.kz/Ctrunnyj_kvartet_dlya_vashego_prazdnika/~5186016/~422/~img1/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41095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Интернет-ресурсы: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флейта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https://www.bacmusicshop.com/gemeinhardt-33oshb-flute.html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киноплёнка -</a:t>
            </a:r>
            <a:r>
              <a:rPr lang="ru-RU" sz="1200" baseline="0" dirty="0" smtClean="0">
                <a:effectLst/>
                <a:latin typeface="+mn-lt"/>
                <a:ea typeface="Calibri"/>
                <a:cs typeface="Times New Roman"/>
              </a:rPr>
              <a:t> </a:t>
            </a:r>
            <a:r>
              <a:rPr lang="en-US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4"/>
              </a:rPr>
              <a:t>https://www.freepng.ru/png-mdj7cw/</a:t>
            </a:r>
            <a:r>
              <a:rPr lang="en-US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  <a:endParaRPr lang="ru-RU" sz="1200" dirty="0" smtClean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0898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гобой -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https://www.muzdom.ru/catalog/BRASS/goboi/</a:t>
            </a: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0906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marR="0" indent="-17145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ru-RU" sz="1200" dirty="0" smtClean="0">
                <a:effectLst/>
                <a:latin typeface="+mn-lt"/>
                <a:ea typeface="Calibri"/>
                <a:cs typeface="Times New Roman"/>
              </a:rPr>
              <a:t>кларнет -</a:t>
            </a:r>
            <a:r>
              <a:rPr lang="ru-RU" sz="1200" u="sng" dirty="0" smtClean="0">
                <a:effectLst/>
                <a:latin typeface="+mn-lt"/>
                <a:ea typeface="Calibri"/>
                <a:cs typeface="Times New Roman"/>
              </a:rPr>
              <a:t> </a:t>
            </a:r>
            <a:r>
              <a:rPr lang="ru-RU" sz="1200" u="sng" dirty="0" smtClean="0">
                <a:solidFill>
                  <a:srgbClr val="0000FF"/>
                </a:solidFill>
                <a:effectLst/>
                <a:latin typeface="+mn-lt"/>
                <a:ea typeface="Calibri"/>
                <a:cs typeface="Times New Roman"/>
                <a:hlinkClick r:id="rId3"/>
              </a:rPr>
              <a:t>https://www.muztorg.ru/product/A058774</a:t>
            </a:r>
            <a:endParaRPr lang="ru-RU" sz="1200" dirty="0" smtClean="0">
              <a:effectLst/>
              <a:latin typeface="+mn-lt"/>
              <a:ea typeface="Calibri"/>
              <a:cs typeface="Times New Roman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7997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фагот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http://allforchildren.ru/music/msr169.php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5855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Интернет-ресурсы: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валторна - </a:t>
            </a:r>
            <a:r>
              <a:rPr lang="ru-RU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http://www.rainbach.ru/mtp-valtorna-bb/f-dvoynaya-800-a-custom.html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56D918-B259-4187-82FF-6CB718FBE0FB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466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163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526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759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1352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772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7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40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6" name="Группа 5"/>
          <p:cNvGrpSpPr/>
          <p:nvPr userDrawn="1"/>
        </p:nvGrpSpPr>
        <p:grpSpPr>
          <a:xfrm>
            <a:off x="8699873" y="-855"/>
            <a:ext cx="456254" cy="442750"/>
            <a:chOff x="8699873" y="-855"/>
            <a:chExt cx="456254" cy="442750"/>
          </a:xfrm>
        </p:grpSpPr>
        <p:pic>
          <p:nvPicPr>
            <p:cNvPr id="7" name="Picture 2" descr="C:\Users\Палецких Елена\Desktop\3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9873" y="9895"/>
              <a:ext cx="432000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Управляющая кнопка: настраиваемая 7">
              <a:hlinkClick r:id="" action="ppaction://hlinkshowjump?jump=endshow" highlightClick="1"/>
            </p:cNvPr>
            <p:cNvSpPr/>
            <p:nvPr userDrawn="1"/>
          </p:nvSpPr>
          <p:spPr>
            <a:xfrm>
              <a:off x="8699873" y="-855"/>
              <a:ext cx="456254" cy="432000"/>
            </a:xfrm>
            <a:prstGeom prst="actionButtonBlank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22192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 userDrawn="1"/>
        </p:nvSpPr>
        <p:spPr>
          <a:xfrm>
            <a:off x="8604448" y="6309320"/>
            <a:ext cx="432000" cy="432000"/>
          </a:xfrm>
          <a:prstGeom prst="actionButtonForwardNext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8"/>
          <p:cNvGrpSpPr/>
          <p:nvPr userDrawn="1"/>
        </p:nvGrpSpPr>
        <p:grpSpPr>
          <a:xfrm>
            <a:off x="8699873" y="-855"/>
            <a:ext cx="456254" cy="442750"/>
            <a:chOff x="8699873" y="-855"/>
            <a:chExt cx="456254" cy="442750"/>
          </a:xfrm>
        </p:grpSpPr>
        <p:pic>
          <p:nvPicPr>
            <p:cNvPr id="1026" name="Picture 2" descr="C:\Users\Палецких Елена\Desktop\3.png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9873" y="9895"/>
              <a:ext cx="432000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Управляющая кнопка: настраиваемая 5">
              <a:hlinkClick r:id="" action="ppaction://hlinkshowjump?jump=endshow" highlightClick="1"/>
            </p:cNvPr>
            <p:cNvSpPr/>
            <p:nvPr userDrawn="1"/>
          </p:nvSpPr>
          <p:spPr>
            <a:xfrm>
              <a:off x="8699873" y="-855"/>
              <a:ext cx="456254" cy="432000"/>
            </a:xfrm>
            <a:prstGeom prst="actionButtonBlank">
              <a:avLst/>
            </a:prstGeom>
            <a:noFill/>
            <a:ln>
              <a:noFill/>
            </a:ln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4228374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89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810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900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3.jpeg"/><Relationship Id="rId3" Type="http://schemas.openxmlformats.org/officeDocument/2006/relationships/audio" Target="../media/audio1.wav"/><Relationship Id="rId7" Type="http://schemas.openxmlformats.org/officeDocument/2006/relationships/image" Target="../media/image15.jpeg"/><Relationship Id="rId12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2.pn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2.wav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microsoft.com/office/2007/relationships/hdphoto" Target="../media/hdphoto8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4.pn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microsoft.com/office/2007/relationships/hdphoto" Target="../media/hdphoto9.wdp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microsoft.com/office/2007/relationships/hdphoto" Target="../media/hdphoto10.wdp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6.pn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microsoft.com/office/2007/relationships/hdphoto" Target="../media/hdphoto11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7.pn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3.jpeg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microsoft.com/office/2007/relationships/hdphoto" Target="../media/hdphoto1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10.pn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microsoft.com/office/2007/relationships/hdphoto" Target="../media/hdphoto7.wdp"/><Relationship Id="rId3" Type="http://schemas.openxmlformats.org/officeDocument/2006/relationships/audio" Target="../media/audio2.wav"/><Relationship Id="rId7" Type="http://schemas.openxmlformats.org/officeDocument/2006/relationships/image" Target="../media/image15.jpe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2.jpeg"/><Relationship Id="rId10" Type="http://schemas.openxmlformats.org/officeDocument/2006/relationships/image" Target="../media/image20.jpeg"/><Relationship Id="rId4" Type="http://schemas.openxmlformats.org/officeDocument/2006/relationships/audio" Target="../media/audio1.wav"/><Relationship Id="rId9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microsoft.com/office/2007/relationships/hdphoto" Target="../media/hdphoto8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8.png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microsoft.com/office/2007/relationships/hdphoto" Target="../media/hdphoto6.wdp"/><Relationship Id="rId3" Type="http://schemas.openxmlformats.org/officeDocument/2006/relationships/image" Target="../media/image4.jpg"/><Relationship Id="rId7" Type="http://schemas.microsoft.com/office/2007/relationships/hdphoto" Target="../media/hdphoto3.wdp"/><Relationship Id="rId12" Type="http://schemas.openxmlformats.org/officeDocument/2006/relationships/image" Target="../media/image9.png"/><Relationship Id="rId17" Type="http://schemas.microsoft.com/office/2007/relationships/hdphoto" Target="../media/hdphoto7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1.wdp"/><Relationship Id="rId10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microsoft.com/office/2007/relationships/hdphoto" Target="../media/hdphoto4.wdp"/><Relationship Id="rId1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2.wdp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22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9.wdp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5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10.wdp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26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microsoft.com/office/2007/relationships/hdphoto" Target="../media/hdphoto7.wdp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11.png"/><Relationship Id="rId5" Type="http://schemas.openxmlformats.org/officeDocument/2006/relationships/image" Target="../media/image28.png"/><Relationship Id="rId4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6.xml"/><Relationship Id="rId18" Type="http://schemas.openxmlformats.org/officeDocument/2006/relationships/slide" Target="slide11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slide" Target="slide5.xml"/><Relationship Id="rId17" Type="http://schemas.openxmlformats.org/officeDocument/2006/relationships/slide" Target="slide10.xml"/><Relationship Id="rId2" Type="http://schemas.openxmlformats.org/officeDocument/2006/relationships/notesSlide" Target="../notesSlides/notesSlide3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4.xml"/><Relationship Id="rId5" Type="http://schemas.openxmlformats.org/officeDocument/2006/relationships/image" Target="../media/image14.jpeg"/><Relationship Id="rId15" Type="http://schemas.openxmlformats.org/officeDocument/2006/relationships/slide" Target="slide8.xml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1.pn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Relationship Id="rId1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slide" Target="slide3.xml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11" Type="http://schemas.openxmlformats.org/officeDocument/2006/relationships/slide" Target="slide5.xml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6"/>
          <p:cNvSpPr txBox="1">
            <a:spLocks noChangeArrowheads="1"/>
          </p:cNvSpPr>
          <p:nvPr/>
        </p:nvSpPr>
        <p:spPr bwMode="auto">
          <a:xfrm>
            <a:off x="417212" y="5301208"/>
            <a:ext cx="8343078" cy="109260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Автор-разработчик – Палецких Елена Викторовна,                       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ru-RU" altLang="ru-RU" sz="2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Times New Roman" panose="02020603050405020304" pitchFamily="18" charset="0"/>
              </a:rPr>
              <a:t>учитель музыки МАОУ «Лицей № 11» г. Ростова-на-Дону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055830" y="471493"/>
            <a:ext cx="5032339" cy="129266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Презентация-игра </a:t>
            </a:r>
            <a:r>
              <a:rPr lang="ru-RU" sz="2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 уроку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по учебному предмету «Музыка»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во 2-ом </a:t>
            </a:r>
            <a:r>
              <a:rPr lang="ru-RU" sz="2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классе на тему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22957" y="2090172"/>
            <a:ext cx="7298087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Симфоническая сказка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С.С. Прокофьева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«Петя и волк»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" descr="C:\Users\Палецких Елена\Desktop\Работа\Презентации\Гордость Отчизны\волк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8667" l="0" r="1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40454" y="3377689"/>
            <a:ext cx="1900290" cy="19002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 descr="C:\Users\Палецких Елена\Desktop\Прокофьев\Рисунки\_7122-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9974" r="89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81009" y="3377689"/>
            <a:ext cx="1900290" cy="1900290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Управляющая кнопка: настраиваемая 1">
            <a:hlinkClick r:id="" action="ppaction://hlinkshowjump?jump=nextslide" highlightClick="1"/>
          </p:cNvPr>
          <p:cNvSpPr/>
          <p:nvPr/>
        </p:nvSpPr>
        <p:spPr>
          <a:xfrm>
            <a:off x="0" y="0"/>
            <a:ext cx="9144000" cy="685800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0042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49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099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711561" y="1647089"/>
            <a:ext cx="3434487" cy="4021325"/>
            <a:chOff x="5711561" y="1647089"/>
            <a:chExt cx="3434487" cy="402132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5711561" y="1647089"/>
              <a:ext cx="3434487" cy="4021325"/>
              <a:chOff x="1032534" y="1626273"/>
              <a:chExt cx="3434487" cy="4021325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032534" y="1822131"/>
                <a:ext cx="3175200" cy="22558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9" name="Группа 18"/>
              <p:cNvGrpSpPr/>
              <p:nvPr/>
            </p:nvGrpSpPr>
            <p:grpSpPr>
              <a:xfrm>
                <a:off x="3973742" y="1626273"/>
                <a:ext cx="493279" cy="467448"/>
                <a:chOff x="9995519" y="-631052"/>
                <a:chExt cx="432000" cy="432002"/>
              </a:xfrm>
            </p:grpSpPr>
            <p:pic>
              <p:nvPicPr>
                <p:cNvPr id="20" name="Picture 2" descr="C:\Users\Палецких Елена\Desktop\3.png"/>
                <p:cNvPicPr>
                  <a:picLocks noChangeAspect="1" noChangeArrowheads="1"/>
                </p:cNvPicPr>
                <p:nvPr userDrawn="1"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95519" y="-631052"/>
                  <a:ext cx="432000" cy="43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Управляющая кнопка: настраиваемая 20">
                  <a:hlinkClick r:id="rId13" action="ppaction://hlinksldjump" highlightClick="1"/>
                </p:cNvPr>
                <p:cNvSpPr/>
                <p:nvPr userDrawn="1"/>
              </p:nvSpPr>
              <p:spPr>
                <a:xfrm>
                  <a:off x="9995519" y="-631050"/>
                  <a:ext cx="409859" cy="432000"/>
                </a:xfrm>
                <a:prstGeom prst="actionButtonBlank">
                  <a:avLst/>
                </a:prstGeom>
                <a:noFill/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032535" y="4077938"/>
                <a:ext cx="3175199" cy="156966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rgbClr val="FF0000"/>
                    </a:solidFill>
                  </a:rPr>
                  <a:t>Литавры </a:t>
                </a:r>
                <a:r>
                  <a:rPr lang="ru-RU" sz="2400" dirty="0" smtClean="0">
                    <a:solidFill>
                      <a:srgbClr val="000099"/>
                    </a:solidFill>
                  </a:rPr>
                  <a:t>– ударный инструмент, может изобразить раскаты грома, выстрелы.</a:t>
                </a:r>
                <a:endParaRPr lang="ru-RU" sz="2400" dirty="0">
                  <a:solidFill>
                    <a:srgbClr val="000099"/>
                  </a:solidFill>
                </a:endParaRPr>
              </a:p>
            </p:txBody>
          </p:sp>
        </p:grpSp>
        <p:pic>
          <p:nvPicPr>
            <p:cNvPr id="1026" name="Picture 2" descr="C:\Users\Палецких Елена\Desktop\Прокофьев\Рисунки\2529157.jpg"/>
            <p:cNvPicPr>
              <a:picLocks noChangeAspect="1" noChangeArrowheads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19" r="6585"/>
            <a:stretch/>
          </p:blipFill>
          <p:spPr bwMode="auto">
            <a:xfrm>
              <a:off x="5752190" y="2070750"/>
              <a:ext cx="3081809" cy="18002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335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620" y="116632"/>
            <a:ext cx="8702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Палецких Елена\Desktop\Прокофьев\Рисунки\_7122-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512" b="93176" l="9974" r="89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564" y="2848502"/>
            <a:ext cx="2058648" cy="2058648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361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058" y="116632"/>
            <a:ext cx="89696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512" b="96063" l="9974" r="89764">
                        <a14:foregroundMark x1="61417" y1="93176" x2="61417" y2="93176"/>
                        <a14:foregroundMark x1="32808" y1="39633" x2="29134" y2="396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28915" y="2932853"/>
            <a:ext cx="1889945" cy="1889945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7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058" y="116632"/>
            <a:ext cx="89696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76923" y1="34103" x2="77926" y2="40000"/>
                        <a14:foregroundMark x1="58194" y1="34872" x2="58194" y2="3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658185" y="2944300"/>
            <a:ext cx="1431406" cy="1867051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4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0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058" y="116632"/>
            <a:ext cx="89696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4564" y="3052019"/>
            <a:ext cx="2058648" cy="1642596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78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620" y="116632"/>
            <a:ext cx="8702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688" l="0" r="100000">
                        <a14:foregroundMark x1="27843" y1="14961" x2="27843" y2="14961"/>
                        <a14:foregroundMark x1="71373" y1="13386" x2="71373" y2="13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684970" y="2848502"/>
            <a:ext cx="1377835" cy="2058648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5887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058" y="116632"/>
            <a:ext cx="896963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13184" y="2812613"/>
            <a:ext cx="2121408" cy="2121408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16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8620" y="116632"/>
            <a:ext cx="870251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Соотнесите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персонаж с инструментом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11175" y="1196752"/>
            <a:ext cx="2685083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0370" y="3063317"/>
            <a:ext cx="1806691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051" y="1196752"/>
            <a:ext cx="228813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1938" y="4937182"/>
            <a:ext cx="2343556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119" y="3067826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196752"/>
            <a:ext cx="1620000" cy="162000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Палецких Елена\Desktop\Прокофьев\Рисунок4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051" y="4936345"/>
            <a:ext cx="4857750" cy="162083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313181" y="2812610"/>
            <a:ext cx="2121413" cy="2121413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589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0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0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7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Блок-схема: альтернативный процесс 21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974" b="92913" l="9974" r="89764">
                        <a14:foregroundMark x1="30709" y1="41207" x2="30709" y2="41207"/>
                        <a14:foregroundMark x1="60367" y1="92913" x2="64042" y2="92388"/>
                        <a14:foregroundMark x1="34383" y1="40945" x2="29659" y2="404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72200" y="2520018"/>
            <a:ext cx="2533842" cy="2533842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tichka._Sergej_Sergeevich_Prokofev_-_tema_ptichki_flejt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10375" y="1860726"/>
            <a:ext cx="609600" cy="6096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41343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007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" name="Prokofev_-_Tema_dedushki_OST_Petya_i_Volk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0375" y="1860726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1" name="Picture 1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8688" l="0" r="100000">
                        <a14:foregroundMark x1="27843" y1="14961" x2="27843" y2="14961"/>
                        <a14:foregroundMark x1="71373" y1="13386" x2="71373" y2="13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09405" y="2397796"/>
            <a:ext cx="2409448" cy="3600000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Овал 21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01340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3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6207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6" grpId="0" animBg="1"/>
      <p:bldP spid="17" grpId="0" animBg="1"/>
      <p:bldP spid="23" grpId="0" animBg="1"/>
      <p:bldP spid="2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:\Users\Палецких Елена\Desktop\Прокофьев\Рисунки\_7122-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289" l="9974" r="89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605" y="2941391"/>
            <a:ext cx="2058648" cy="2058648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Хорда 1"/>
          <p:cNvSpPr/>
          <p:nvPr/>
        </p:nvSpPr>
        <p:spPr>
          <a:xfrm>
            <a:off x="7236296" y="4916707"/>
            <a:ext cx="2736304" cy="1067280"/>
          </a:xfrm>
          <a:prstGeom prst="chord">
            <a:avLst>
              <a:gd name="adj1" fmla="val 2200948"/>
              <a:gd name="adj2" fmla="val 19483060"/>
            </a:avLst>
          </a:prstGeom>
          <a:gradFill flip="none" rotWithShape="1">
            <a:gsLst>
              <a:gs pos="0">
                <a:srgbClr val="03D4A8"/>
              </a:gs>
              <a:gs pos="25000">
                <a:srgbClr val="21D6E0"/>
              </a:gs>
              <a:gs pos="75000">
                <a:srgbClr val="0087E6"/>
              </a:gs>
              <a:gs pos="100000">
                <a:srgbClr val="005CBF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6923" y1="34103" x2="77926" y2="40000"/>
                        <a14:foregroundMark x1="58194" y1="34872" x2="58194" y2="3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231622" y="5157192"/>
            <a:ext cx="745652" cy="972589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8844" l="9827" r="89017">
                        <a14:foregroundMark x1="30709" y1="41207" x2="30709" y2="412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99831" y="1613322"/>
            <a:ext cx="720080" cy="720080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4304670" y="4727847"/>
            <a:ext cx="1029324" cy="821298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8688" l="0" r="100000">
                        <a14:foregroundMark x1="27843" y1="14961" x2="27843" y2="14961"/>
                        <a14:foregroundMark x1="71373" y1="13386" x2="71373" y2="133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63609" y="2492896"/>
            <a:ext cx="1219109" cy="1821493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1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107504" y="3667143"/>
            <a:ext cx="2121408" cy="2121408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8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2262632" y="3140968"/>
            <a:ext cx="1394726" cy="1394726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963092" y="116632"/>
            <a:ext cx="7193571" cy="1323439"/>
          </a:xfrm>
          <a:prstGeom prst="rect">
            <a:avLst/>
          </a:prstGeom>
          <a:solidFill>
            <a:srgbClr val="99CCFF">
              <a:alpha val="0"/>
            </a:srgbClr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Установите порядок появления</a:t>
            </a:r>
          </a:p>
          <a:p>
            <a:pPr algn="ctr"/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ерсонажей в сказке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40532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1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1575771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2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2811010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3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046249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4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5281488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5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6516727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6</a:t>
            </a:r>
            <a:endParaRPr lang="ru-RU" sz="2400" b="1" dirty="0">
              <a:solidFill>
                <a:srgbClr val="000099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7751965" y="6129781"/>
            <a:ext cx="516842" cy="519534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</a:rPr>
              <a:t>7</a:t>
            </a:r>
            <a:endParaRPr lang="ru-RU" sz="2400" b="1" dirty="0">
              <a:solidFill>
                <a:srgbClr val="0000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920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1.06383E-6 L 0.53455 -0.127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19" y="-6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1.06383E-6 L 0.24427 -0.58857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5" y="-294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1.06383E-6 L 0.5842 -0.31591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01" y="-15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06383E-6 L -0.00208 -0.1272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-6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06383E-6 L -0.10573 -0.32632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-16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06383E-6 L -0.52448 -0.1690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33" y="-846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1.06383E-6 L -0.50208 -0.26341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104" y="-13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okofev_-_tema_Peti_Petya_i_volk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0375" y="1883419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Блок-схема: альтернативный процесс 21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2" name="Picture 11" descr="C:\Users\Палецких Елена\Desktop\Прокофьев\Рисунки\_7122-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512" b="93176" l="9974" r="8976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124105"/>
            <a:ext cx="3325667" cy="3325667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3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223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4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rgej_Sergeevich_Prokofev_-_tema_utki_goboj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0375" y="1860726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2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76923" y1="34103" x2="77926" y2="40000"/>
                        <a14:foregroundMark x1="58194" y1="34872" x2="58194" y2="392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625298" y="2490091"/>
            <a:ext cx="1988501" cy="2593696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Блок-схема: альтернативный процесс 19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25" name="Блок-схема: альтернативный процесс 24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6" name="Блок-схема: альтернативный процесс 25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7" name="Блок-схема: альтернативный процесс 26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28" name="Блок-схема: альтернативный процесс 27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42" name="Блок-схема: альтернативный процесс 41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3" name="Блок-схема: альтернативный процесс 42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4" name="Блок-схема: альтернативный процесс 43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43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561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4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rokofev_-_Tema_volka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0375" y="1860726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Блок-схема: альтернативный процесс 21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42656" y="2529636"/>
            <a:ext cx="2514606" cy="2514606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3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5585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rgej_Prokofev_-_Tema_Koshki_klarnet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0375" y="1860726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Блок-схема: альтернативный процесс 21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6344498" y="2839242"/>
            <a:ext cx="2375477" cy="1895393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3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41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9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rgej_Sergeevich_Prokofev_-_tema_ohotnikov_litavry_i_bolshoj_baraban_(iPlayer.fm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00392" y="1860726"/>
            <a:ext cx="609600" cy="6096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8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23" r="23189" b="13571"/>
          <a:stretch>
            <a:fillRect/>
          </a:stretch>
        </p:blipFill>
        <p:spPr bwMode="auto">
          <a:xfrm>
            <a:off x="8100392" y="956650"/>
            <a:ext cx="619583" cy="9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Блок-схема: альтернативный процесс 21"/>
          <p:cNvSpPr/>
          <p:nvPr/>
        </p:nvSpPr>
        <p:spPr>
          <a:xfrm>
            <a:off x="395536" y="975751"/>
            <a:ext cx="5694737" cy="809584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Пети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29" name="Блок-схема: альтернативный процесс 28"/>
          <p:cNvSpPr/>
          <p:nvPr/>
        </p:nvSpPr>
        <p:spPr>
          <a:xfrm>
            <a:off x="395540" y="1785336"/>
            <a:ext cx="5694737" cy="79858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</a:t>
            </a:r>
            <a:r>
              <a:rPr lang="ru-RU" sz="2400" dirty="0" smtClean="0">
                <a:solidFill>
                  <a:srgbClr val="000099"/>
                </a:solidFill>
              </a:rPr>
              <a:t>ема птички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91189" y="2583917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rgbClr val="000099"/>
                </a:solidFill>
              </a:rPr>
              <a:t>Тема утки </a:t>
            </a:r>
          </a:p>
        </p:txBody>
      </p:sp>
      <p:sp>
        <p:nvSpPr>
          <p:cNvPr id="31" name="Блок-схема: альтернативный процесс 30"/>
          <p:cNvSpPr/>
          <p:nvPr/>
        </p:nvSpPr>
        <p:spPr>
          <a:xfrm>
            <a:off x="395541" y="3376082"/>
            <a:ext cx="5694737" cy="82171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кошки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2" name="Блок-схема: альтернативный процесс 31"/>
          <p:cNvSpPr/>
          <p:nvPr/>
        </p:nvSpPr>
        <p:spPr>
          <a:xfrm>
            <a:off x="399354" y="5782123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охотников 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3" name="Блок-схема: альтернативный процесс 32"/>
          <p:cNvSpPr/>
          <p:nvPr/>
        </p:nvSpPr>
        <p:spPr>
          <a:xfrm>
            <a:off x="2658820" y="1492686"/>
            <a:ext cx="3435271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4" name="Блок-схема: альтернативный процесс 33"/>
          <p:cNvSpPr/>
          <p:nvPr/>
        </p:nvSpPr>
        <p:spPr>
          <a:xfrm>
            <a:off x="399355" y="5000269"/>
            <a:ext cx="5694737" cy="792163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волка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5" name="Блок-схема: альтернативный процесс 34"/>
          <p:cNvSpPr/>
          <p:nvPr/>
        </p:nvSpPr>
        <p:spPr>
          <a:xfrm>
            <a:off x="395540" y="4197796"/>
            <a:ext cx="5694737" cy="802472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0099"/>
                </a:solidFill>
              </a:rPr>
              <a:t>Тема дедушки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2682547" y="2291268"/>
            <a:ext cx="3427108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2686900" y="3905147"/>
            <a:ext cx="3422755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674385" y="5499783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39" name="Блок-схема: альтернативный процесс 38"/>
          <p:cNvSpPr/>
          <p:nvPr/>
        </p:nvSpPr>
        <p:spPr>
          <a:xfrm>
            <a:off x="2669509" y="4704832"/>
            <a:ext cx="3435270" cy="585298"/>
          </a:xfrm>
          <a:prstGeom prst="flowChartAlternateProcess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>
            <a:innerShdw blurRad="114300">
              <a:prstClr val="black"/>
            </a:innerShdw>
          </a:effectLst>
          <a:scene3d>
            <a:camera prst="obliqueBottomLef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>
              <a:solidFill>
                <a:srgbClr val="000099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145975" y="165460"/>
            <a:ext cx="612000" cy="612000"/>
          </a:xfrm>
          <a:prstGeom prst="ellipse">
            <a:avLst/>
          </a:prstGeom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 w="10541" cmpd="sng">
                  <a:solidFill>
                    <a:srgbClr val="000099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755575" y="117517"/>
            <a:ext cx="789087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Определите персонаж по его теме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2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66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6708" y="2529636"/>
            <a:ext cx="2514606" cy="2514606"/>
          </a:xfrm>
          <a:prstGeom prst="rect">
            <a:avLst/>
          </a:prstGeom>
          <a:noFill/>
          <a:ln w="635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38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audio>
              <p:cMediaNode vol="10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6)">
                                      <p:cBhvr>
                                        <p:cTn id="7" dur="62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6"/>
                                            </p:cond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6"/>
                                            </p:cond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22" grpId="0" animBg="1"/>
      <p:bldP spid="29" grpId="0" animBg="1"/>
      <p:bldP spid="30" grpId="0" animBg="1"/>
      <p:bldP spid="31" grpId="0" animBg="1"/>
      <p:bldP spid="32" grpId="0" animBg="1"/>
      <p:bldP spid="34" grpId="0" animBg="1"/>
      <p:bldP spid="3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103899"/>
              </p:ext>
            </p:extLst>
          </p:nvPr>
        </p:nvGraphicFramePr>
        <p:xfrm>
          <a:off x="-900608" y="1052736"/>
          <a:ext cx="5112564" cy="55473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426047"/>
                <a:gridCol w="426047"/>
                <a:gridCol w="426047"/>
                <a:gridCol w="426047"/>
                <a:gridCol w="426047"/>
                <a:gridCol w="426047"/>
                <a:gridCol w="426047"/>
                <a:gridCol w="426047"/>
                <a:gridCol w="426047"/>
                <a:gridCol w="426047"/>
                <a:gridCol w="426047"/>
                <a:gridCol w="426047"/>
              </a:tblGrid>
              <a:tr h="426720"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7322"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cell3D prstMaterial="dkEdge">
                      <a:bevel/>
                      <a:lightRig rig="flood" dir="t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200" b="1" dirty="0">
                        <a:solidFill>
                          <a:srgbClr val="000099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31661" y="1499655"/>
            <a:ext cx="4178130" cy="4556820"/>
          </a:xfrm>
          <a:prstGeom prst="wedgeRoundRectCallout">
            <a:avLst>
              <a:gd name="adj1" fmla="val 37119"/>
              <a:gd name="adj2" fmla="val -67782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и</a:t>
            </a:r>
            <a:r>
              <a:rPr lang="ru-RU" sz="2400" dirty="0" smtClean="0">
                <a:solidFill>
                  <a:srgbClr val="000099"/>
                </a:solidFill>
              </a:rPr>
              <a:t>грает роль утки?</a:t>
            </a:r>
            <a:endParaRPr lang="ru-RU" sz="2400" dirty="0">
              <a:solidFill>
                <a:srgbClr val="000099"/>
              </a:solidFill>
            </a:endParaRPr>
          </a:p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и</a:t>
            </a:r>
            <a:r>
              <a:rPr lang="ru-RU" sz="2400" dirty="0" smtClean="0">
                <a:solidFill>
                  <a:srgbClr val="000099"/>
                </a:solidFill>
              </a:rPr>
              <a:t>зображает </a:t>
            </a:r>
            <a:r>
              <a:rPr lang="ru-RU" sz="2400" dirty="0">
                <a:solidFill>
                  <a:srgbClr val="000099"/>
                </a:solidFill>
              </a:rPr>
              <a:t>пение </a:t>
            </a:r>
            <a:r>
              <a:rPr lang="ru-RU" sz="2400" dirty="0" smtClean="0">
                <a:solidFill>
                  <a:srgbClr val="000099"/>
                </a:solidFill>
              </a:rPr>
              <a:t>птички?</a:t>
            </a:r>
            <a:endParaRPr lang="ru-RU" sz="2400" dirty="0">
              <a:solidFill>
                <a:srgbClr val="000099"/>
              </a:solidFill>
            </a:endParaRPr>
          </a:p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п</a:t>
            </a:r>
            <a:r>
              <a:rPr lang="ru-RU" sz="2400" dirty="0" smtClean="0">
                <a:solidFill>
                  <a:srgbClr val="000099"/>
                </a:solidFill>
              </a:rPr>
              <a:t>одражает ворчанию дедушки</a:t>
            </a:r>
            <a:r>
              <a:rPr lang="ru-RU" sz="2400" dirty="0">
                <a:solidFill>
                  <a:srgbClr val="000099"/>
                </a:solidFill>
              </a:rPr>
              <a:t>?</a:t>
            </a:r>
          </a:p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и</a:t>
            </a:r>
            <a:r>
              <a:rPr lang="ru-RU" sz="2400" dirty="0" smtClean="0">
                <a:solidFill>
                  <a:srgbClr val="000099"/>
                </a:solidFill>
              </a:rPr>
              <a:t>грает роль кошки</a:t>
            </a:r>
            <a:r>
              <a:rPr lang="ru-RU" sz="2400" dirty="0">
                <a:solidFill>
                  <a:srgbClr val="000099"/>
                </a:solidFill>
              </a:rPr>
              <a:t>?</a:t>
            </a:r>
          </a:p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п</a:t>
            </a:r>
            <a:r>
              <a:rPr lang="ru-RU" sz="2400" dirty="0" smtClean="0">
                <a:solidFill>
                  <a:srgbClr val="000099"/>
                </a:solidFill>
              </a:rPr>
              <a:t>одражает вою волка?</a:t>
            </a:r>
          </a:p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и</a:t>
            </a:r>
            <a:r>
              <a:rPr lang="ru-RU" sz="2400" dirty="0" smtClean="0">
                <a:solidFill>
                  <a:srgbClr val="000099"/>
                </a:solidFill>
              </a:rPr>
              <a:t>зображает выстрелы охотников?</a:t>
            </a:r>
          </a:p>
          <a:p>
            <a:pPr marL="342900" indent="-342900">
              <a:buClr>
                <a:srgbClr val="FF3300"/>
              </a:buClr>
              <a:buFont typeface="+mj-lt"/>
              <a:buAutoNum type="arabicPeriod"/>
            </a:pPr>
            <a:r>
              <a:rPr lang="ru-RU" sz="2400" dirty="0">
                <a:solidFill>
                  <a:srgbClr val="000099"/>
                </a:solidFill>
              </a:rPr>
              <a:t>а</a:t>
            </a:r>
            <a:r>
              <a:rPr lang="ru-RU" sz="2400" dirty="0" smtClean="0">
                <a:solidFill>
                  <a:srgbClr val="000099"/>
                </a:solidFill>
              </a:rPr>
              <a:t>нсамбль инструментов исполняет  тему Пети?</a:t>
            </a:r>
            <a:endParaRPr lang="ru-RU" sz="2400" dirty="0">
              <a:solidFill>
                <a:srgbClr val="0000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0904" y="116632"/>
            <a:ext cx="761798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Какой музыкальный инструмент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0352" y="3591420"/>
            <a:ext cx="499279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3300"/>
                </a:solidFill>
              </a:rPr>
              <a:t>5</a:t>
            </a:r>
            <a:endParaRPr lang="ru-RU" sz="2200" b="1" dirty="0">
              <a:solidFill>
                <a:srgbClr val="FF33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12102" y="3622311"/>
            <a:ext cx="345638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200" b="1" dirty="0" smtClean="0">
                <a:solidFill>
                  <a:srgbClr val="000099"/>
                </a:solidFill>
              </a:rPr>
              <a:t> В    А    Л    Т    О    Р    Н    А</a:t>
            </a:r>
            <a:endParaRPr lang="ru-RU" sz="2200" b="1" dirty="0">
              <a:solidFill>
                <a:srgbClr val="000099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78583" y="5229200"/>
            <a:ext cx="546314" cy="61504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3300"/>
                </a:solidFill>
              </a:rPr>
              <a:t>7</a:t>
            </a:r>
            <a:endParaRPr lang="ru-RU" sz="2200" b="1" dirty="0">
              <a:solidFill>
                <a:srgbClr val="FF33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38466" y="5321278"/>
            <a:ext cx="303002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200" dirty="0" smtClean="0"/>
              <a:t> </a:t>
            </a:r>
            <a:r>
              <a:rPr lang="ru-RU" sz="2200" b="1" dirty="0">
                <a:solidFill>
                  <a:srgbClr val="000099"/>
                </a:solidFill>
              </a:rPr>
              <a:t>К</a:t>
            </a:r>
            <a:r>
              <a:rPr lang="ru-RU" sz="2200" b="1" dirty="0" smtClean="0">
                <a:solidFill>
                  <a:srgbClr val="000099"/>
                </a:solidFill>
              </a:rPr>
              <a:t>    В    А    Р     Т    Е     Т      </a:t>
            </a:r>
            <a:endParaRPr lang="ru-RU" sz="2200" b="1" dirty="0">
              <a:solidFill>
                <a:srgbClr val="000099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6944" y="2708920"/>
            <a:ext cx="499279" cy="5040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FF3300"/>
                </a:solidFill>
              </a:rPr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6944" y="2745504"/>
            <a:ext cx="266088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ru-RU" sz="2200" b="1" dirty="0" smtClean="0">
                <a:solidFill>
                  <a:srgbClr val="000099"/>
                </a:solidFill>
              </a:rPr>
              <a:t> Ф    </a:t>
            </a:r>
            <a:r>
              <a:rPr lang="ru-RU" sz="2200" b="1" dirty="0">
                <a:solidFill>
                  <a:srgbClr val="000099"/>
                </a:solidFill>
              </a:rPr>
              <a:t>Л</a:t>
            </a:r>
            <a:r>
              <a:rPr lang="ru-RU" sz="2200" b="1" dirty="0" smtClean="0">
                <a:solidFill>
                  <a:srgbClr val="000099"/>
                </a:solidFill>
              </a:rPr>
              <a:t>    Е    </a:t>
            </a:r>
            <a:r>
              <a:rPr lang="ru-RU" sz="2200" b="1" dirty="0">
                <a:solidFill>
                  <a:srgbClr val="000099"/>
                </a:solidFill>
              </a:rPr>
              <a:t>Й</a:t>
            </a:r>
            <a:r>
              <a:rPr lang="ru-RU" sz="2200" b="1" dirty="0" smtClean="0">
                <a:solidFill>
                  <a:srgbClr val="000099"/>
                </a:solidFill>
              </a:rPr>
              <a:t>    Т     А</a:t>
            </a:r>
            <a:endParaRPr lang="ru-RU" sz="2200" b="1" dirty="0">
              <a:solidFill>
                <a:srgbClr val="000099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576260" y="945948"/>
            <a:ext cx="59786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3300"/>
                </a:solidFill>
              </a:rPr>
              <a:t>1</a:t>
            </a:r>
            <a:endParaRPr lang="ru-RU" sz="2200" b="1" dirty="0">
              <a:solidFill>
                <a:srgbClr val="FF3300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1629576" y="1053316"/>
            <a:ext cx="448338" cy="2132784"/>
            <a:chOff x="2100131" y="1043606"/>
            <a:chExt cx="448338" cy="2132784"/>
          </a:xfrm>
        </p:grpSpPr>
        <p:sp>
          <p:nvSpPr>
            <p:cNvPr id="14" name="TextBox 13"/>
            <p:cNvSpPr txBox="1"/>
            <p:nvPr/>
          </p:nvSpPr>
          <p:spPr>
            <a:xfrm>
              <a:off x="2100498" y="1043606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Г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100131" y="1452842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О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100939" y="2302722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О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100131" y="1883729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Б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00131" y="2745503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Й</a:t>
              </a:r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2427461" y="2239843"/>
            <a:ext cx="59786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FF3300"/>
                </a:solidFill>
              </a:rPr>
              <a:t>3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3275856" y="1824037"/>
            <a:ext cx="59786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rgbClr val="FF3300"/>
                </a:solidFill>
              </a:rPr>
              <a:t>4</a:t>
            </a:r>
            <a:endParaRPr lang="ru-RU" sz="2200" b="1" dirty="0">
              <a:solidFill>
                <a:srgbClr val="FF3300"/>
              </a:solidFill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3340440" y="1894556"/>
            <a:ext cx="474889" cy="3005338"/>
            <a:chOff x="3340440" y="1894556"/>
            <a:chExt cx="474889" cy="3005338"/>
          </a:xfrm>
        </p:grpSpPr>
        <p:sp>
          <p:nvSpPr>
            <p:cNvPr id="30" name="TextBox 29"/>
            <p:cNvSpPr txBox="1"/>
            <p:nvPr/>
          </p:nvSpPr>
          <p:spPr>
            <a:xfrm>
              <a:off x="3367358" y="1894556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К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366991" y="2334572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Л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367799" y="3202349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Р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3340440" y="2781622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А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340440" y="3631234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Н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340440" y="4014329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Е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340440" y="4469007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Т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1547663" y="3549722"/>
            <a:ext cx="597865" cy="5760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srgbClr val="FF3300"/>
                </a:solidFill>
              </a:rPr>
              <a:t>6</a:t>
            </a:r>
          </a:p>
        </p:txBody>
      </p:sp>
      <p:grpSp>
        <p:nvGrpSpPr>
          <p:cNvPr id="39" name="Группа 38"/>
          <p:cNvGrpSpPr/>
          <p:nvPr/>
        </p:nvGrpSpPr>
        <p:grpSpPr>
          <a:xfrm>
            <a:off x="1650620" y="3622311"/>
            <a:ext cx="466235" cy="2991601"/>
            <a:chOff x="3366991" y="1894556"/>
            <a:chExt cx="466235" cy="2991601"/>
          </a:xfrm>
        </p:grpSpPr>
        <p:sp>
          <p:nvSpPr>
            <p:cNvPr id="40" name="TextBox 39"/>
            <p:cNvSpPr txBox="1"/>
            <p:nvPr/>
          </p:nvSpPr>
          <p:spPr>
            <a:xfrm>
              <a:off x="3367358" y="1894556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Л</a:t>
              </a: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366991" y="2309978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И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367799" y="3165171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А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373755" y="2752977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Т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385696" y="3596058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В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373755" y="4026945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Р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366991" y="4455270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Ы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474928" y="2312432"/>
            <a:ext cx="481083" cy="2132784"/>
            <a:chOff x="2067386" y="1043606"/>
            <a:chExt cx="481083" cy="2132784"/>
          </a:xfrm>
        </p:grpSpPr>
        <p:sp>
          <p:nvSpPr>
            <p:cNvPr id="22" name="TextBox 21"/>
            <p:cNvSpPr txBox="1"/>
            <p:nvPr/>
          </p:nvSpPr>
          <p:spPr>
            <a:xfrm>
              <a:off x="2100498" y="1043606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Ф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00131" y="1483622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А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100939" y="2351399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>
                  <a:solidFill>
                    <a:srgbClr val="000099"/>
                  </a:solidFill>
                </a:rPr>
                <a:t>О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2073580" y="1930672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Г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067386" y="2745503"/>
              <a:ext cx="44753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200" b="1" dirty="0" smtClean="0">
                  <a:solidFill>
                    <a:srgbClr val="000099"/>
                  </a:solidFill>
                </a:rPr>
                <a:t>Т</a:t>
              </a:r>
              <a:endParaRPr lang="ru-RU" sz="2200" b="1" dirty="0">
                <a:solidFill>
                  <a:srgbClr val="0000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4948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27" grpId="0"/>
      <p:bldP spid="28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50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100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Управляющая кнопка: настраиваемая 18">
            <a:hlinkClick r:id="rId12" action="ppaction://hlinksldjump" highlightClick="1"/>
          </p:cNvPr>
          <p:cNvSpPr/>
          <p:nvPr/>
        </p:nvSpPr>
        <p:spPr>
          <a:xfrm>
            <a:off x="1400244" y="4491694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Управляющая кнопка: настраиваемая 30">
            <a:hlinkClick r:id="rId13" action="ppaction://hlinksldjump" highlightClick="1"/>
          </p:cNvPr>
          <p:cNvSpPr/>
          <p:nvPr/>
        </p:nvSpPr>
        <p:spPr>
          <a:xfrm>
            <a:off x="2709582" y="4473989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Управляющая кнопка: настраиваемая 17">
            <a:hlinkClick r:id="rId14" action="ppaction://hlinksldjump" highlightClick="1"/>
          </p:cNvPr>
          <p:cNvSpPr/>
          <p:nvPr/>
        </p:nvSpPr>
        <p:spPr>
          <a:xfrm>
            <a:off x="3980158" y="4459204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Управляющая кнопка: настраиваемая 19">
            <a:hlinkClick r:id="rId15" action="ppaction://hlinksldjump" highlightClick="1"/>
          </p:cNvPr>
          <p:cNvSpPr/>
          <p:nvPr/>
        </p:nvSpPr>
        <p:spPr>
          <a:xfrm>
            <a:off x="5282103" y="4473989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Управляющая кнопка: настраиваемая 20">
            <a:hlinkClick r:id="rId16" action="ppaction://hlinksldjump" highlightClick="1"/>
          </p:cNvPr>
          <p:cNvSpPr/>
          <p:nvPr/>
        </p:nvSpPr>
        <p:spPr>
          <a:xfrm>
            <a:off x="6593120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Управляющая кнопка: настраиваемая 21">
            <a:hlinkClick r:id="rId17" action="ppaction://hlinksldjump" highlightClick="1"/>
          </p:cNvPr>
          <p:cNvSpPr/>
          <p:nvPr/>
        </p:nvSpPr>
        <p:spPr>
          <a:xfrm>
            <a:off x="7883352" y="4459204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далее 22">
            <a:hlinkClick r:id="rId18" action="ppaction://hlinksldjump" highlightClick="1"/>
          </p:cNvPr>
          <p:cNvSpPr/>
          <p:nvPr/>
        </p:nvSpPr>
        <p:spPr>
          <a:xfrm>
            <a:off x="8604448" y="6309320"/>
            <a:ext cx="432000" cy="432000"/>
          </a:xfrm>
          <a:prstGeom prst="actionButtonForwardNext">
            <a:avLst/>
          </a:prstGeom>
          <a:solidFill>
            <a:srgbClr val="FF66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459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49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099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4265" y="1656852"/>
            <a:ext cx="3421644" cy="4006098"/>
            <a:chOff x="28931" y="582073"/>
            <a:chExt cx="2996562" cy="3702311"/>
          </a:xfrm>
        </p:grpSpPr>
        <p:pic>
          <p:nvPicPr>
            <p:cNvPr id="17" name="Picture 5" descr="C:\Users\Палецких Елена\Desktop\Прокофьев\Рисунки\Ctrunnyj_kvartet_dlya_vashego_prazdnika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32" y="756313"/>
              <a:ext cx="2780560" cy="207744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28931" y="2833753"/>
              <a:ext cx="2780560" cy="1450631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Струнный квартет </a:t>
              </a:r>
              <a:r>
                <a:rPr lang="ru-RU" sz="2400" dirty="0" smtClean="0">
                  <a:solidFill>
                    <a:srgbClr val="000099"/>
                  </a:solidFill>
                </a:rPr>
                <a:t>составляют две скрипки, альт и виолончель.</a:t>
              </a:r>
              <a:endParaRPr lang="ru-RU" sz="2400" dirty="0">
                <a:solidFill>
                  <a:srgbClr val="000099"/>
                </a:solidFill>
              </a:endParaRPr>
            </a:p>
          </p:txBody>
        </p:sp>
        <p:grpSp>
          <p:nvGrpSpPr>
            <p:cNvPr id="19" name="Группа 18"/>
            <p:cNvGrpSpPr/>
            <p:nvPr/>
          </p:nvGrpSpPr>
          <p:grpSpPr>
            <a:xfrm>
              <a:off x="2593493" y="582073"/>
              <a:ext cx="432000" cy="432000"/>
              <a:chOff x="9432553" y="-631052"/>
              <a:chExt cx="432000" cy="432000"/>
            </a:xfrm>
          </p:grpSpPr>
          <p:pic>
            <p:nvPicPr>
              <p:cNvPr id="20" name="Picture 2" descr="C:\Users\Палецких Елена\Desktop\3.png"/>
              <p:cNvPicPr>
                <a:picLocks noChangeAspect="1" noChangeArrowheads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432553" y="-631052"/>
                <a:ext cx="432000" cy="43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Управляющая кнопка: настраиваемая 20">
                <a:hlinkClick r:id="rId13" action="ppaction://hlinksldjump" highlightClick="1"/>
              </p:cNvPr>
              <p:cNvSpPr/>
              <p:nvPr userDrawn="1"/>
            </p:nvSpPr>
            <p:spPr>
              <a:xfrm>
                <a:off x="9432553" y="-631052"/>
                <a:ext cx="409859" cy="432000"/>
              </a:xfrm>
              <a:prstGeom prst="actionButtonBlank">
                <a:avLst/>
              </a:prstGeom>
              <a:noFill/>
              <a:ln>
                <a:noFill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6001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49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099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04214" y="1641624"/>
            <a:ext cx="3421827" cy="4021326"/>
            <a:chOff x="1032534" y="1626272"/>
            <a:chExt cx="3421827" cy="4021326"/>
          </a:xfrm>
        </p:grpSpPr>
        <p:sp>
          <p:nvSpPr>
            <p:cNvPr id="2" name="Прямоугольник 1"/>
            <p:cNvSpPr/>
            <p:nvPr/>
          </p:nvSpPr>
          <p:spPr>
            <a:xfrm>
              <a:off x="1032534" y="1822131"/>
              <a:ext cx="3175200" cy="22558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2" name="Picture 10" descr="C:\Users\Палецких Елена\Desktop\Прокофьев\Рисунки\gemeinhardt-gemeinhardt-3o-shb-flute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533" y="1822131"/>
              <a:ext cx="2246400" cy="2246400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9" name="Группа 18"/>
            <p:cNvGrpSpPr/>
            <p:nvPr/>
          </p:nvGrpSpPr>
          <p:grpSpPr>
            <a:xfrm>
              <a:off x="3961083" y="1626272"/>
              <a:ext cx="493278" cy="467447"/>
              <a:chOff x="9984453" y="-631051"/>
              <a:chExt cx="432000" cy="432000"/>
            </a:xfrm>
          </p:grpSpPr>
          <p:pic>
            <p:nvPicPr>
              <p:cNvPr id="20" name="Picture 2" descr="C:\Users\Палецких Елена\Desktop\3.png"/>
              <p:cNvPicPr>
                <a:picLocks noChangeAspect="1" noChangeArrowheads="1"/>
              </p:cNvPicPr>
              <p:nvPr userDrawn="1"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984453" y="-631051"/>
                <a:ext cx="432000" cy="432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Управляющая кнопка: настраиваемая 20">
                <a:hlinkClick r:id="rId14" action="ppaction://hlinksldjump" highlightClick="1"/>
              </p:cNvPr>
              <p:cNvSpPr/>
              <p:nvPr userDrawn="1"/>
            </p:nvSpPr>
            <p:spPr>
              <a:xfrm>
                <a:off x="9995524" y="-631050"/>
                <a:ext cx="409859" cy="431999"/>
              </a:xfrm>
              <a:prstGeom prst="actionButtonBlank">
                <a:avLst/>
              </a:prstGeom>
              <a:noFill/>
              <a:ln>
                <a:noFill/>
              </a:ln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/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1032535" y="4077938"/>
              <a:ext cx="3175199" cy="1569660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FF0000"/>
                  </a:solidFill>
                </a:rPr>
                <a:t>Флейта </a:t>
              </a:r>
              <a:r>
                <a:rPr lang="ru-RU" sz="2400" dirty="0" smtClean="0">
                  <a:solidFill>
                    <a:srgbClr val="000099"/>
                  </a:solidFill>
                </a:rPr>
                <a:t>обладает лёгким свистящим звуком, подражает пению птиц.</a:t>
              </a:r>
              <a:endParaRPr lang="ru-RU" sz="2400" dirty="0">
                <a:solidFill>
                  <a:srgbClr val="00009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1248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49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099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1688009" y="1629049"/>
            <a:ext cx="3434487" cy="4021325"/>
            <a:chOff x="1032534" y="1667778"/>
            <a:chExt cx="3434487" cy="402132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032534" y="1667778"/>
              <a:ext cx="3434487" cy="4021325"/>
              <a:chOff x="1032534" y="1626273"/>
              <a:chExt cx="3434487" cy="4021325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032534" y="1822131"/>
                <a:ext cx="3175200" cy="22558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9" name="Группа 18"/>
              <p:cNvGrpSpPr/>
              <p:nvPr/>
            </p:nvGrpSpPr>
            <p:grpSpPr>
              <a:xfrm>
                <a:off x="3973742" y="1626273"/>
                <a:ext cx="493279" cy="467448"/>
                <a:chOff x="9995519" y="-631052"/>
                <a:chExt cx="432000" cy="432002"/>
              </a:xfrm>
            </p:grpSpPr>
            <p:pic>
              <p:nvPicPr>
                <p:cNvPr id="20" name="Picture 2" descr="C:\Users\Палецких Елена\Desktop\3.png"/>
                <p:cNvPicPr>
                  <a:picLocks noChangeAspect="1" noChangeArrowheads="1"/>
                </p:cNvPicPr>
                <p:nvPr userDrawn="1"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95519" y="-631052"/>
                  <a:ext cx="432000" cy="43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Управляющая кнопка: настраиваемая 20">
                  <a:hlinkClick r:id="rId13" action="ppaction://hlinksldjump" highlightClick="1"/>
                </p:cNvPr>
                <p:cNvSpPr/>
                <p:nvPr userDrawn="1"/>
              </p:nvSpPr>
              <p:spPr>
                <a:xfrm>
                  <a:off x="9995519" y="-631050"/>
                  <a:ext cx="409859" cy="432000"/>
                </a:xfrm>
                <a:prstGeom prst="actionButtonBlank">
                  <a:avLst/>
                </a:prstGeom>
                <a:noFill/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032535" y="4077938"/>
                <a:ext cx="3175199" cy="156966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rgbClr val="FF0000"/>
                    </a:solidFill>
                  </a:rPr>
                  <a:t>Гобой </a:t>
                </a:r>
                <a:r>
                  <a:rPr lang="ru-RU" sz="2400" dirty="0" smtClean="0">
                    <a:solidFill>
                      <a:srgbClr val="000099"/>
                    </a:solidFill>
                  </a:rPr>
                  <a:t>имеет слегка гнусавое звучание, может изобразить водоплавающих птиц.</a:t>
                </a:r>
                <a:endParaRPr lang="ru-RU" sz="2400" dirty="0">
                  <a:solidFill>
                    <a:srgbClr val="000099"/>
                  </a:solidFill>
                </a:endParaRPr>
              </a:p>
            </p:txBody>
          </p:sp>
        </p:grpSp>
        <p:pic>
          <p:nvPicPr>
            <p:cNvPr id="24" name="Picture 9" descr="C:\Users\Палецких Елена\Desktop\Прокофьев\Рисунки\гобой.jpe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11163" y="1901503"/>
              <a:ext cx="2217941" cy="2217941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844701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49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099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952800" y="1641627"/>
            <a:ext cx="3434487" cy="4021325"/>
            <a:chOff x="1688009" y="1629049"/>
            <a:chExt cx="3434487" cy="402132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688009" y="1629049"/>
              <a:ext cx="3434487" cy="4021325"/>
              <a:chOff x="1032534" y="1626273"/>
              <a:chExt cx="3434487" cy="4021325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032534" y="1822131"/>
                <a:ext cx="3175200" cy="22558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9" name="Группа 18"/>
              <p:cNvGrpSpPr/>
              <p:nvPr/>
            </p:nvGrpSpPr>
            <p:grpSpPr>
              <a:xfrm>
                <a:off x="3973742" y="1626273"/>
                <a:ext cx="493279" cy="467448"/>
                <a:chOff x="9995519" y="-631052"/>
                <a:chExt cx="432000" cy="432002"/>
              </a:xfrm>
            </p:grpSpPr>
            <p:pic>
              <p:nvPicPr>
                <p:cNvPr id="20" name="Picture 2" descr="C:\Users\Палецких Елена\Desktop\3.png"/>
                <p:cNvPicPr>
                  <a:picLocks noChangeAspect="1" noChangeArrowheads="1"/>
                </p:cNvPicPr>
                <p:nvPr userDrawn="1"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95519" y="-631052"/>
                  <a:ext cx="432000" cy="43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Управляющая кнопка: настраиваемая 20">
                  <a:hlinkClick r:id="rId13" action="ppaction://hlinksldjump" highlightClick="1"/>
                </p:cNvPr>
                <p:cNvSpPr/>
                <p:nvPr userDrawn="1"/>
              </p:nvSpPr>
              <p:spPr>
                <a:xfrm>
                  <a:off x="9995519" y="-631050"/>
                  <a:ext cx="409859" cy="432000"/>
                </a:xfrm>
                <a:prstGeom prst="actionButtonBlank">
                  <a:avLst/>
                </a:prstGeom>
                <a:noFill/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032535" y="4077938"/>
                <a:ext cx="3175199" cy="156966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rgbClr val="FF0000"/>
                    </a:solidFill>
                  </a:rPr>
                  <a:t>Кларнет </a:t>
                </a:r>
                <a:r>
                  <a:rPr lang="ru-RU" sz="2400" dirty="0" smtClean="0">
                    <a:solidFill>
                      <a:srgbClr val="000099"/>
                    </a:solidFill>
                  </a:rPr>
                  <a:t>обладает мягким бархатным звуком, имеет широкий диапазон.</a:t>
                </a:r>
                <a:endParaRPr lang="ru-RU" sz="2400" dirty="0">
                  <a:solidFill>
                    <a:srgbClr val="000099"/>
                  </a:solidFill>
                </a:endParaRPr>
              </a:p>
            </p:txBody>
          </p:sp>
        </p:grpSp>
        <p:pic>
          <p:nvPicPr>
            <p:cNvPr id="25" name="Picture 2" descr="C:\Users\Палецких Елена\Desktop\Прокофьев\Рисунки\кларнет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767224" y="2022604"/>
              <a:ext cx="3016769" cy="1820117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8978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50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100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324869" y="1641629"/>
            <a:ext cx="3434487" cy="4021325"/>
            <a:chOff x="4168506" y="1641627"/>
            <a:chExt cx="3434487" cy="402132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4168506" y="1641627"/>
              <a:ext cx="3434487" cy="4021325"/>
              <a:chOff x="1032534" y="1626273"/>
              <a:chExt cx="3434487" cy="4021325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032534" y="1822131"/>
                <a:ext cx="3175200" cy="22558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9" name="Группа 18"/>
              <p:cNvGrpSpPr/>
              <p:nvPr/>
            </p:nvGrpSpPr>
            <p:grpSpPr>
              <a:xfrm>
                <a:off x="3973742" y="1626273"/>
                <a:ext cx="493279" cy="467448"/>
                <a:chOff x="9995519" y="-631052"/>
                <a:chExt cx="432000" cy="432002"/>
              </a:xfrm>
            </p:grpSpPr>
            <p:pic>
              <p:nvPicPr>
                <p:cNvPr id="20" name="Picture 2" descr="C:\Users\Палецких Елена\Desktop\3.png"/>
                <p:cNvPicPr>
                  <a:picLocks noChangeAspect="1" noChangeArrowheads="1"/>
                </p:cNvPicPr>
                <p:nvPr userDrawn="1"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95519" y="-631052"/>
                  <a:ext cx="432000" cy="43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Управляющая кнопка: настраиваемая 20">
                  <a:hlinkClick r:id="rId13" action="ppaction://hlinksldjump" highlightClick="1"/>
                </p:cNvPr>
                <p:cNvSpPr/>
                <p:nvPr userDrawn="1"/>
              </p:nvSpPr>
              <p:spPr>
                <a:xfrm>
                  <a:off x="9995519" y="-631050"/>
                  <a:ext cx="409859" cy="432000"/>
                </a:xfrm>
                <a:prstGeom prst="actionButtonBlank">
                  <a:avLst/>
                </a:prstGeom>
                <a:noFill/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032535" y="4077938"/>
                <a:ext cx="3175199" cy="156966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rgbClr val="FF0000"/>
                    </a:solidFill>
                  </a:rPr>
                  <a:t>Фагот </a:t>
                </a:r>
                <a:r>
                  <a:rPr lang="ru-RU" sz="2400" dirty="0" smtClean="0">
                    <a:solidFill>
                      <a:srgbClr val="000099"/>
                    </a:solidFill>
                  </a:rPr>
                  <a:t>– деревянный духовой инструмент с низким ворчливым голосом.</a:t>
                </a:r>
                <a:endParaRPr lang="ru-RU" sz="2400" dirty="0">
                  <a:solidFill>
                    <a:srgbClr val="000099"/>
                  </a:solidFill>
                </a:endParaRPr>
              </a:p>
            </p:txBody>
          </p:sp>
        </p:grpSp>
        <p:pic>
          <p:nvPicPr>
            <p:cNvPr id="24" name="Picture 8" descr="C:\Users\Палецких Елена\Desktop\Прокофьев\Рисунки\msr169-1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6923" y="1875352"/>
              <a:ext cx="2927366" cy="2023563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9017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63688"/>
            <a:ext cx="9144000" cy="160928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2" descr="C:\Users\Палецких Елена\Desktop\Прокофьев\Рисунки\кларне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025600" y="4737048"/>
            <a:ext cx="1096896" cy="66179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C:\Users\Палецких Елена\Desktop\Прокофьев\Рисунки\гобой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71800" y="4528490"/>
            <a:ext cx="1080120" cy="108012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Палецких Елена\Desktop\Прокофьев\Рисунки\252915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3174" y="4772876"/>
            <a:ext cx="1182695" cy="59134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Палецких Елена\Desktop\Прокофьев\Рисунки\Ctrunnyj_kvartet_dlya_vashego_prazdnik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42" y="4491694"/>
            <a:ext cx="1335298" cy="945392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C:\Users\Палецких Елена\Desktop\Прокофьев\Рисунки\gemeinhardt-gemeinhardt-3o-shb-flut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572792"/>
            <a:ext cx="991515" cy="99151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C:\Users\Палецких Елена\Desktop\Прокофьев\Рисунки\msr169-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9258" y="4698803"/>
            <a:ext cx="1068029" cy="73828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Палецких Елена\Desktop\Прокофьев\Рисунки\70-102427-MSA_600x60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60233" y="4616130"/>
            <a:ext cx="1008112" cy="90394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2048" y="4263688"/>
            <a:ext cx="9144000" cy="1610170"/>
            <a:chOff x="1198477" y="2674636"/>
            <a:chExt cx="8693049" cy="1610170"/>
          </a:xfrm>
        </p:grpSpPr>
        <p:pic>
          <p:nvPicPr>
            <p:cNvPr id="28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2997" y="2675081"/>
              <a:ext cx="3707904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322"/>
            <a:stretch/>
          </p:blipFill>
          <p:spPr bwMode="auto">
            <a:xfrm>
              <a:off x="7382099" y="2674636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C:\Users\Палецких Елена\Desktop\Прокофьев\s1200.pn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323"/>
            <a:stretch/>
          </p:blipFill>
          <p:spPr bwMode="auto">
            <a:xfrm>
              <a:off x="1198477" y="2674638"/>
              <a:ext cx="2509427" cy="1609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настраиваемая 12">
            <a:hlinkClick r:id="rId11" action="ppaction://hlinksldjump" highlightClick="1"/>
          </p:cNvPr>
          <p:cNvSpPr/>
          <p:nvPr/>
        </p:nvSpPr>
        <p:spPr>
          <a:xfrm>
            <a:off x="118422" y="4475040"/>
            <a:ext cx="1142338" cy="1187910"/>
          </a:xfrm>
          <a:prstGeom prst="actionButtonBlank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404214" y="116632"/>
            <a:ext cx="8311378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Что вы знаете об этих музыкальных </a:t>
            </a:r>
          </a:p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инструментах? </a:t>
            </a:r>
            <a:endParaRPr lang="ru-RU" sz="4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5527755" y="1647087"/>
            <a:ext cx="3434487" cy="4021325"/>
            <a:chOff x="5527755" y="1647087"/>
            <a:chExt cx="3434487" cy="4021325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5527755" y="1647087"/>
              <a:ext cx="3434487" cy="4021325"/>
              <a:chOff x="1032534" y="1626273"/>
              <a:chExt cx="3434487" cy="4021325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1032534" y="1822131"/>
                <a:ext cx="3175200" cy="225580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9" name="Группа 18"/>
              <p:cNvGrpSpPr/>
              <p:nvPr/>
            </p:nvGrpSpPr>
            <p:grpSpPr>
              <a:xfrm>
                <a:off x="3973742" y="1626273"/>
                <a:ext cx="493279" cy="467448"/>
                <a:chOff x="9995519" y="-631052"/>
                <a:chExt cx="432000" cy="432002"/>
              </a:xfrm>
            </p:grpSpPr>
            <p:pic>
              <p:nvPicPr>
                <p:cNvPr id="20" name="Picture 2" descr="C:\Users\Палецких Елена\Desktop\3.png"/>
                <p:cNvPicPr>
                  <a:picLocks noChangeAspect="1" noChangeArrowheads="1"/>
                </p:cNvPicPr>
                <p:nvPr userDrawn="1"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995519" y="-631052"/>
                  <a:ext cx="432000" cy="4320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21" name="Управляющая кнопка: настраиваемая 20">
                  <a:hlinkClick r:id="rId13" action="ppaction://hlinksldjump" highlightClick="1"/>
                </p:cNvPr>
                <p:cNvSpPr/>
                <p:nvPr userDrawn="1"/>
              </p:nvSpPr>
              <p:spPr>
                <a:xfrm>
                  <a:off x="9995519" y="-631050"/>
                  <a:ext cx="409859" cy="432000"/>
                </a:xfrm>
                <a:prstGeom prst="actionButtonBlank">
                  <a:avLst/>
                </a:prstGeom>
                <a:noFill/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>
                    <a:rot lat="0" lon="0" rev="1200000"/>
                  </a:lightRig>
                </a:scene3d>
                <a:sp3d/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23" name="TextBox 22"/>
              <p:cNvSpPr txBox="1"/>
              <p:nvPr/>
            </p:nvSpPr>
            <p:spPr>
              <a:xfrm>
                <a:off x="1032535" y="4077938"/>
                <a:ext cx="3175199" cy="1569660"/>
              </a:xfrm>
              <a:prstGeom prst="rect">
                <a:avLst/>
              </a:prstGeom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 rtlCol="0">
                <a:spAutoFit/>
              </a:bodyPr>
              <a:lstStyle/>
              <a:p>
                <a:r>
                  <a:rPr lang="ru-RU" sz="2400" dirty="0" smtClean="0">
                    <a:solidFill>
                      <a:srgbClr val="FF0000"/>
                    </a:solidFill>
                  </a:rPr>
                  <a:t>Валторна </a:t>
                </a:r>
                <a:r>
                  <a:rPr lang="ru-RU" sz="2400" dirty="0" smtClean="0">
                    <a:solidFill>
                      <a:srgbClr val="000099"/>
                    </a:solidFill>
                  </a:rPr>
                  <a:t>(«лесной рог»)</a:t>
                </a:r>
                <a:r>
                  <a:rPr lang="ru-RU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ru-RU" sz="2400" dirty="0" smtClean="0">
                    <a:solidFill>
                      <a:srgbClr val="000099"/>
                    </a:solidFill>
                  </a:rPr>
                  <a:t>– медный духовой инструмент с мягким звучанием.</a:t>
                </a:r>
                <a:endParaRPr lang="ru-RU" sz="2400" dirty="0">
                  <a:solidFill>
                    <a:srgbClr val="000099"/>
                  </a:solidFill>
                </a:endParaRPr>
              </a:p>
            </p:txBody>
          </p:sp>
        </p:grpSp>
        <p:pic>
          <p:nvPicPr>
            <p:cNvPr id="25" name="Picture 3" descr="C:\Users\Палецких Елена\Desktop\Прокофьев\Рисунки\70-102427-MSA_600x600.jpg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6404" y="1842944"/>
              <a:ext cx="2515769" cy="2255807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2558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2771</TotalTime>
  <Words>996</Words>
  <Application>Microsoft Office PowerPoint</Application>
  <PresentationFormat>Экран (4:3)</PresentationFormat>
  <Paragraphs>223</Paragraphs>
  <Slides>25</Slides>
  <Notes>20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Презентация-игра</dc:title>
  <dc:creator>Палецких Елена</dc:creator>
  <cp:lastModifiedBy>Палецких Елена</cp:lastModifiedBy>
  <cp:revision>300</cp:revision>
  <dcterms:created xsi:type="dcterms:W3CDTF">2016-01-03T09:28:32Z</dcterms:created>
  <dcterms:modified xsi:type="dcterms:W3CDTF">2020-07-25T09:35:52Z</dcterms:modified>
</cp:coreProperties>
</file>