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6" roundtripDataSignature="AMtx7mhceB9Om4DlLFyoxnDplKh/26L8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 sz="6000"/>
              <a:t>Perfekt </a:t>
            </a:r>
            <a:br>
              <a:rPr lang="ru-RU"/>
            </a:br>
            <a:r>
              <a:rPr lang="ru-RU"/>
              <a:t>со вспомогательным глаголом </a:t>
            </a:r>
            <a:r>
              <a:rPr b="1" lang="ru-RU" sz="5300"/>
              <a:t>sein </a:t>
            </a:r>
            <a:endParaRPr b="1" sz="53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Как образуется Partizip 2?</a:t>
            </a:r>
            <a:endParaRPr/>
          </a:p>
        </p:txBody>
      </p:sp>
      <p:sp>
        <p:nvSpPr>
          <p:cNvPr id="141" name="Google Shape;141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Сильные глаголы образуют следующим образом: к основе глагола добавляется приставка </a:t>
            </a:r>
            <a:r>
              <a:rPr lang="ru-RU">
                <a:solidFill>
                  <a:srgbClr val="FF0000"/>
                </a:solidFill>
              </a:rPr>
              <a:t>ge-</a:t>
            </a:r>
            <a:r>
              <a:rPr lang="ru-RU"/>
              <a:t> и суффикс </a:t>
            </a:r>
            <a:r>
              <a:rPr lang="ru-RU">
                <a:solidFill>
                  <a:srgbClr val="FF0000"/>
                </a:solidFill>
              </a:rPr>
              <a:t>-(e)n</a:t>
            </a:r>
            <a:r>
              <a:rPr lang="ru-RU"/>
              <a:t>.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Gehen - </a:t>
            </a:r>
            <a:r>
              <a:rPr lang="ru-RU">
                <a:solidFill>
                  <a:srgbClr val="FF0000"/>
                </a:solidFill>
              </a:rPr>
              <a:t>ge</a:t>
            </a:r>
            <a:r>
              <a:rPr lang="ru-RU"/>
              <a:t>gang</a:t>
            </a:r>
            <a:r>
              <a:rPr lang="ru-RU">
                <a:solidFill>
                  <a:srgbClr val="FF0000"/>
                </a:solidFill>
              </a:rPr>
              <a:t>en</a:t>
            </a:r>
            <a:r>
              <a:rPr lang="ru-RU"/>
              <a:t>, kommen - </a:t>
            </a:r>
            <a:r>
              <a:rPr lang="ru-RU">
                <a:solidFill>
                  <a:srgbClr val="FF0000"/>
                </a:solidFill>
              </a:rPr>
              <a:t>ge</a:t>
            </a:r>
            <a:r>
              <a:rPr lang="ru-RU"/>
              <a:t>komm</a:t>
            </a:r>
            <a:r>
              <a:rPr lang="ru-RU">
                <a:solidFill>
                  <a:srgbClr val="FF0000"/>
                </a:solidFill>
              </a:rPr>
              <a:t>en</a:t>
            </a:r>
            <a:r>
              <a:rPr lang="ru-RU"/>
              <a:t>, essen - </a:t>
            </a:r>
            <a:r>
              <a:rPr lang="ru-RU">
                <a:solidFill>
                  <a:srgbClr val="FF0000"/>
                </a:solidFill>
              </a:rPr>
              <a:t>ge</a:t>
            </a:r>
            <a:r>
              <a:rPr lang="ru-RU"/>
              <a:t>gess</a:t>
            </a:r>
            <a:r>
              <a:rPr lang="ru-RU">
                <a:solidFill>
                  <a:srgbClr val="FF0000"/>
                </a:solidFill>
              </a:rPr>
              <a:t>en</a:t>
            </a:r>
            <a:r>
              <a:rPr lang="ru-RU"/>
              <a:t>, trinken - </a:t>
            </a:r>
            <a:r>
              <a:rPr lang="ru-RU">
                <a:solidFill>
                  <a:srgbClr val="FF0000"/>
                </a:solidFill>
              </a:rPr>
              <a:t>ge</a:t>
            </a:r>
            <a:r>
              <a:rPr lang="ru-RU"/>
              <a:t>trunk</a:t>
            </a:r>
            <a:r>
              <a:rPr lang="ru-RU">
                <a:solidFill>
                  <a:srgbClr val="FF0000"/>
                </a:solidFill>
              </a:rPr>
              <a:t>en</a:t>
            </a:r>
            <a:r>
              <a:rPr lang="ru-RU"/>
              <a:t>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Perfekt</a:t>
            </a:r>
            <a:endParaRPr/>
          </a:p>
        </p:txBody>
      </p:sp>
      <p:sp>
        <p:nvSpPr>
          <p:cNvPr id="90" name="Google Shape;90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Большинство глаголов образуют Perfekt с глаголом haben: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Ich </a:t>
            </a:r>
            <a:r>
              <a:rPr lang="ru-RU">
                <a:solidFill>
                  <a:srgbClr val="FF0000"/>
                </a:solidFill>
              </a:rPr>
              <a:t>habe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gewartet</a:t>
            </a:r>
            <a:r>
              <a:rPr lang="ru-RU"/>
              <a:t> (Я ждала).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Ihr </a:t>
            </a:r>
            <a:r>
              <a:rPr lang="ru-RU">
                <a:solidFill>
                  <a:srgbClr val="FF0000"/>
                </a:solidFill>
              </a:rPr>
              <a:t>habt geschlafen </a:t>
            </a:r>
            <a:r>
              <a:rPr lang="ru-RU"/>
              <a:t>(Вы спали).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Wir </a:t>
            </a:r>
            <a:r>
              <a:rPr lang="ru-RU">
                <a:solidFill>
                  <a:srgbClr val="FF0000"/>
                </a:solidFill>
              </a:rPr>
              <a:t>haben</a:t>
            </a:r>
            <a:r>
              <a:rPr lang="ru-RU"/>
              <a:t> einen Tee </a:t>
            </a:r>
            <a:r>
              <a:rPr lang="ru-RU">
                <a:solidFill>
                  <a:srgbClr val="FF0000"/>
                </a:solidFill>
              </a:rPr>
              <a:t>getrunken</a:t>
            </a:r>
            <a:r>
              <a:rPr lang="ru-RU"/>
              <a:t> (Мы пили чай).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Perfekt: глаголы с sein</a:t>
            </a:r>
            <a:endParaRPr/>
          </a:p>
        </p:txBody>
      </p:sp>
      <p:sp>
        <p:nvSpPr>
          <p:cNvPr id="96" name="Google Shape;96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Небольшая группа глаголов образует Perfekt с глаголом sein.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Вспомним формы глагола sein.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97" name="Google Shape;9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3728" y="3380036"/>
            <a:ext cx="5112568" cy="31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>
            <p:ph type="title"/>
          </p:nvPr>
        </p:nvSpPr>
        <p:spPr>
          <a:xfrm>
            <a:off x="683568" y="1628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i="1" lang="ru-RU"/>
              <a:t>Какие глаголы образуют в немецком языке прошедшее время с помощью вспомогательного глагола SEIN?</a:t>
            </a:r>
            <a:endParaRPr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/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Глаголы с sein</a:t>
            </a:r>
            <a:endParaRPr/>
          </a:p>
        </p:txBody>
      </p:sp>
      <p:sp>
        <p:nvSpPr>
          <p:cNvPr id="108" name="Google Shape;108;p5"/>
          <p:cNvSpPr txBox="1"/>
          <p:nvPr>
            <p:ph idx="1" type="body"/>
          </p:nvPr>
        </p:nvSpPr>
        <p:spPr>
          <a:xfrm>
            <a:off x="457200" y="1196752"/>
            <a:ext cx="8229600" cy="51845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Char char="•"/>
            </a:pPr>
            <a:r>
              <a:rPr lang="ru-RU" u="sng">
                <a:solidFill>
                  <a:srgbClr val="00B0F0"/>
                </a:solidFill>
              </a:rPr>
              <a:t>глаголы движения: </a:t>
            </a:r>
            <a:r>
              <a:rPr lang="ru-RU"/>
              <a:t>fahren (ехать), fliegen (лететь), gehen (идти), kommen (приходить), laufen (бежать), schwimmen (плавать), wandern (идти в поход).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Er ist nach Hause gefahren (Он уехал домой). </a:t>
            </a:r>
            <a:endParaRPr/>
          </a:p>
        </p:txBody>
      </p:sp>
      <p:pic>
        <p:nvPicPr>
          <p:cNvPr id="109" name="Google Shape;10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8024" y="4005064"/>
            <a:ext cx="4058816" cy="2705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>
            <p:ph type="title"/>
          </p:nvPr>
        </p:nvSpPr>
        <p:spPr>
          <a:xfrm>
            <a:off x="467544" y="-1456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Глаголы с sein</a:t>
            </a:r>
            <a:endParaRPr/>
          </a:p>
        </p:txBody>
      </p:sp>
      <p:sp>
        <p:nvSpPr>
          <p:cNvPr id="115" name="Google Shape;115;p6"/>
          <p:cNvSpPr txBox="1"/>
          <p:nvPr>
            <p:ph idx="1" type="body"/>
          </p:nvPr>
        </p:nvSpPr>
        <p:spPr>
          <a:xfrm>
            <a:off x="221925" y="923891"/>
            <a:ext cx="889248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200"/>
              <a:buChar char="•"/>
            </a:pPr>
            <a:r>
              <a:rPr lang="ru-RU" u="sng">
                <a:solidFill>
                  <a:srgbClr val="00B050"/>
                </a:solidFill>
              </a:rPr>
              <a:t>глаголы изменения позиции, ситуации, состояния</a:t>
            </a:r>
            <a:r>
              <a:rPr lang="ru-RU"/>
              <a:t>: aufstehen (вставать), ausziehen (выселяться), einsteigen (заходить в транспорт), einziehen (заселяться), umsteigen (делать пересадку), aufwachen (просыпаться), einschlafen (засыпать), passieren (случаться), sterben (умирать), wachsen (расти).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Sie ist aufgestanden (Она проснулась). </a:t>
            </a:r>
            <a:endParaRPr/>
          </a:p>
        </p:txBody>
      </p:sp>
      <p:pic>
        <p:nvPicPr>
          <p:cNvPr id="116" name="Google Shape;11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44208" y="4941168"/>
            <a:ext cx="2552829" cy="1792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Глаголы с sein</a:t>
            </a:r>
            <a:endParaRPr/>
          </a:p>
        </p:txBody>
      </p:sp>
      <p:sp>
        <p:nvSpPr>
          <p:cNvPr id="122" name="Google Shape;122;p7"/>
          <p:cNvSpPr txBox="1"/>
          <p:nvPr>
            <p:ph idx="1" type="body"/>
          </p:nvPr>
        </p:nvSpPr>
        <p:spPr>
          <a:xfrm>
            <a:off x="395536" y="14127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Char char="•"/>
            </a:pPr>
            <a:r>
              <a:rPr lang="ru-RU" u="sng">
                <a:solidFill>
                  <a:srgbClr val="FFC000"/>
                </a:solidFill>
              </a:rPr>
              <a:t>глаголы исключения</a:t>
            </a:r>
            <a:r>
              <a:rPr lang="ru-RU"/>
              <a:t>: sein, bleiben, werden.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Ich bin in der Stadt gewesen (Я был в городе).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 Sie sind geblieben (Они остались).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Du bist Künstler geworden (Ты стал художником).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23" name="Google Shape;12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0686" y="4518121"/>
            <a:ext cx="4159785" cy="2339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Как образовать Perfekt?</a:t>
            </a:r>
            <a:endParaRPr/>
          </a:p>
        </p:txBody>
      </p:sp>
      <p:sp>
        <p:nvSpPr>
          <p:cNvPr id="129" name="Google Shape;129;p8"/>
          <p:cNvSpPr txBox="1"/>
          <p:nvPr>
            <p:ph idx="1" type="body"/>
          </p:nvPr>
        </p:nvSpPr>
        <p:spPr>
          <a:xfrm>
            <a:off x="467544" y="1268760"/>
            <a:ext cx="8229600" cy="504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i="1" lang="ru-RU"/>
              <a:t>Perfekt состоит из глагола (haben или sein) в форме настоящего времени и Partizip II основного глагола. </a:t>
            </a:r>
            <a:endParaRPr i="1"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В утвердительном предложении глагол (</a:t>
            </a:r>
            <a:r>
              <a:rPr lang="ru-RU">
                <a:solidFill>
                  <a:srgbClr val="FF0000"/>
                </a:solidFill>
              </a:rPr>
              <a:t>haben/sein</a:t>
            </a:r>
            <a:r>
              <a:rPr lang="ru-RU"/>
              <a:t>) стоит на втором месте, </a:t>
            </a:r>
            <a:r>
              <a:rPr lang="ru-RU">
                <a:solidFill>
                  <a:srgbClr val="FF0000"/>
                </a:solidFill>
              </a:rPr>
              <a:t>Partizip II</a:t>
            </a:r>
            <a:r>
              <a:rPr lang="ru-RU"/>
              <a:t> - в конце предложения.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Luisa </a:t>
            </a:r>
            <a:r>
              <a:rPr lang="ru-RU" u="sng"/>
              <a:t>hat</a:t>
            </a:r>
            <a:r>
              <a:rPr lang="ru-RU"/>
              <a:t> gestern ein Buch </a:t>
            </a:r>
            <a:r>
              <a:rPr lang="ru-RU" u="sng"/>
              <a:t>gekauft</a:t>
            </a:r>
            <a:r>
              <a:rPr lang="ru-RU"/>
              <a:t>.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Tom </a:t>
            </a:r>
            <a:r>
              <a:rPr lang="ru-RU" u="sng"/>
              <a:t>ist</a:t>
            </a:r>
            <a:r>
              <a:rPr lang="ru-RU"/>
              <a:t>  gestern ins Theater </a:t>
            </a:r>
            <a:r>
              <a:rPr lang="ru-RU" u="sng"/>
              <a:t>gegangen</a:t>
            </a:r>
            <a:r>
              <a:rPr lang="ru-RU"/>
              <a:t>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Как образуется Partizip 2?</a:t>
            </a:r>
            <a:endParaRPr/>
          </a:p>
        </p:txBody>
      </p:sp>
      <p:sp>
        <p:nvSpPr>
          <p:cNvPr id="135" name="Google Shape;135;p9"/>
          <p:cNvSpPr txBox="1"/>
          <p:nvPr>
            <p:ph idx="1" type="body"/>
          </p:nvPr>
        </p:nvSpPr>
        <p:spPr>
          <a:xfrm>
            <a:off x="467544" y="16288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Слабые глаголы (большинство) образуют следующим образом: к основе глагола добавляется приставка </a:t>
            </a:r>
            <a:r>
              <a:rPr lang="ru-RU">
                <a:solidFill>
                  <a:srgbClr val="FF0000"/>
                </a:solidFill>
              </a:rPr>
              <a:t>ge-</a:t>
            </a:r>
            <a:r>
              <a:rPr lang="ru-RU"/>
              <a:t> и суффикс </a:t>
            </a:r>
            <a:r>
              <a:rPr lang="ru-RU">
                <a:solidFill>
                  <a:srgbClr val="FF0000"/>
                </a:solidFill>
              </a:rPr>
              <a:t>-(e)t</a:t>
            </a:r>
            <a:r>
              <a:rPr lang="ru-RU"/>
              <a:t>: 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Machen - </a:t>
            </a:r>
            <a:r>
              <a:rPr lang="ru-RU">
                <a:solidFill>
                  <a:srgbClr val="FF0000"/>
                </a:solidFill>
              </a:rPr>
              <a:t>ge</a:t>
            </a:r>
            <a:r>
              <a:rPr lang="ru-RU"/>
              <a:t>mach</a:t>
            </a:r>
            <a:r>
              <a:rPr lang="ru-RU">
                <a:solidFill>
                  <a:srgbClr val="FF0000"/>
                </a:solidFill>
              </a:rPr>
              <a:t>t</a:t>
            </a:r>
            <a:r>
              <a:rPr lang="ru-RU"/>
              <a:t>, arbeiten - </a:t>
            </a:r>
            <a:r>
              <a:rPr lang="ru-RU">
                <a:solidFill>
                  <a:srgbClr val="FF0000"/>
                </a:solidFill>
              </a:rPr>
              <a:t>ge</a:t>
            </a:r>
            <a:r>
              <a:rPr lang="ru-RU"/>
              <a:t>arbeit</a:t>
            </a:r>
            <a:r>
              <a:rPr lang="ru-RU">
                <a:solidFill>
                  <a:srgbClr val="FF0000"/>
                </a:solidFill>
              </a:rPr>
              <a:t>et</a:t>
            </a:r>
            <a:r>
              <a:rPr lang="ru-RU"/>
              <a:t>.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2020-04-02T16:19:52Z</dcterms:created>
  <dc:creator>Мария</dc:creator>
</cp:coreProperties>
</file>