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257" r:id="rId3"/>
    <p:sldId id="259" r:id="rId4"/>
    <p:sldId id="296" r:id="rId5"/>
    <p:sldId id="260" r:id="rId6"/>
    <p:sldId id="297" r:id="rId7"/>
    <p:sldId id="298" r:id="rId8"/>
    <p:sldId id="261" r:id="rId9"/>
    <p:sldId id="300" r:id="rId10"/>
    <p:sldId id="262" r:id="rId11"/>
    <p:sldId id="264" r:id="rId12"/>
    <p:sldId id="266" r:id="rId13"/>
    <p:sldId id="269" r:id="rId14"/>
    <p:sldId id="270" r:id="rId15"/>
    <p:sldId id="272" r:id="rId16"/>
    <p:sldId id="275" r:id="rId17"/>
    <p:sldId id="276" r:id="rId18"/>
    <p:sldId id="277" r:id="rId19"/>
    <p:sldId id="278" r:id="rId20"/>
    <p:sldId id="279" r:id="rId21"/>
    <p:sldId id="280" r:id="rId22"/>
    <p:sldId id="285" r:id="rId23"/>
    <p:sldId id="289" r:id="rId24"/>
    <p:sldId id="290" r:id="rId25"/>
    <p:sldId id="293" r:id="rId26"/>
    <p:sldId id="291" r:id="rId27"/>
    <p:sldId id="294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A7"/>
    <a:srgbClr val="990000"/>
    <a:srgbClr val="FF33CC"/>
    <a:srgbClr val="8E0000"/>
    <a:srgbClr val="30BE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BE2AA-659A-4DEE-82C9-FDBF50A725F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1265B-ECA1-465F-BEBD-058872D0C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890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1265B-ECA1-465F-BEBD-058872D0CDA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17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CDC6C-9F5E-4524-8295-78AE751D2B3C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3FD29-77F8-431B-A4C9-CE486452F5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2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4F111-0A2B-4E27-83B3-3C6D2FCDC199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5B7E5-DD09-45F9-B8A4-045E185A7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44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16392-E7CD-4BDD-A6F3-58E726D683BA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A611-6A39-4E2B-907E-CC2A9A4C62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10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E4547-308F-45C1-B95B-977BA3937181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AFFC3-5FCD-43A1-83BD-C7924C5D7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976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05432-DA65-4B56-B0B3-E4EADA3930D6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04594-8221-449A-8E5C-43974DFC3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1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BBAE8-C5AF-49F7-BFEC-6ED5AECC0512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B2512-AAF0-4874-8B7D-F5CFC1DB6E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78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1A0B5-754F-4192-BC33-3929964435A8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3B75E-C181-489B-9BA2-356769E83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415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FA87C-BC57-4658-BD66-D3440EBA3608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56D5-6771-40AE-807B-64B54EF8F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96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944B6-31CD-4540-B10D-DB58C320BE6A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94D67-4DF2-4363-9F93-D8C1B2C86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34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42EF3-24C8-4747-8370-455912B78F55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26823-05A4-407B-BE08-09D1EAF7B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98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CB45-CF91-4EEB-B65C-61EB417458CB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B978-BEDF-4AE2-8CF9-B7B8AFDC1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67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6F15F4-7C21-40AC-96DF-F60E1A861190}" type="datetimeFigureOut">
              <a:rPr lang="ru-RU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58914C-1768-4424-AE33-264B73CF4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32656"/>
            <a:ext cx="3033774" cy="3775729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51520" y="4108385"/>
            <a:ext cx="4536504" cy="1470025"/>
          </a:xfrm>
        </p:spPr>
        <p:txBody>
          <a:bodyPr/>
          <a:lstStyle/>
          <a:p>
            <a:r>
              <a:rPr lang="en-US" altLang="ru-RU" sz="6600" b="1" dirty="0" smtClean="0">
                <a:ln/>
                <a:solidFill>
                  <a:srgbClr val="FF33CC"/>
                </a:solidFill>
                <a:latin typeface="Jokerman" panose="04090605060D06020702" pitchFamily="82" charset="0"/>
              </a:rPr>
              <a:t>THE FUN STARTS HERE</a:t>
            </a:r>
            <a:endParaRPr lang="ru-RU" altLang="ru-RU" sz="6600" b="1" dirty="0" smtClean="0">
              <a:ln/>
              <a:solidFill>
                <a:srgbClr val="FF33C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2457450" cy="2171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879" y="1321870"/>
            <a:ext cx="2033786" cy="17972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5252"/>
            <a:ext cx="4258816" cy="1143000"/>
          </a:xfrm>
        </p:spPr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fly in a pirate ship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131840" y="5238659"/>
            <a:ext cx="518457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 dirty="0" smtClean="0">
                <a:latin typeface="Arial Narrow" panose="020B0606020202030204" pitchFamily="34" charset="0"/>
              </a:rPr>
              <a:t>ride on the big wheel</a:t>
            </a:r>
            <a:endParaRPr lang="ru-RU" b="1" dirty="0"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5141"/>
            <a:ext cx="3863561" cy="26143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r="18500" b="15744"/>
          <a:stretch/>
        </p:blipFill>
        <p:spPr>
          <a:xfrm>
            <a:off x="4170784" y="2780928"/>
            <a:ext cx="3394719" cy="2882627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5634472" y="246238"/>
            <a:ext cx="2664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990000"/>
                </a:solidFill>
                <a:latin typeface="Arial Black" pitchFamily="34" charset="0"/>
              </a:rPr>
              <a:t>Two teams</a:t>
            </a:r>
            <a:endParaRPr lang="ru-RU" sz="4800" dirty="0">
              <a:solidFill>
                <a:srgbClr val="990000"/>
              </a:solidFill>
              <a:latin typeface="Arial Black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6876256" y="2159869"/>
            <a:ext cx="1105002" cy="8370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4283968" y="1647894"/>
            <a:ext cx="988128" cy="673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7-конечная звезда 17"/>
          <p:cNvSpPr/>
          <p:nvPr/>
        </p:nvSpPr>
        <p:spPr>
          <a:xfrm>
            <a:off x="5194917" y="1031068"/>
            <a:ext cx="673225" cy="686291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0000"/>
                </a:solidFill>
                <a:latin typeface="Arial Black" pitchFamily="34" charset="0"/>
              </a:rPr>
              <a:t>1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19" name="7-конечная звезда 18"/>
          <p:cNvSpPr/>
          <p:nvPr/>
        </p:nvSpPr>
        <p:spPr>
          <a:xfrm>
            <a:off x="7953332" y="1535198"/>
            <a:ext cx="690872" cy="694483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56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274638"/>
            <a:ext cx="4834880" cy="1143000"/>
          </a:xfrm>
        </p:spPr>
        <p:txBody>
          <a:bodyPr/>
          <a:lstStyle/>
          <a:p>
            <a:r>
              <a:rPr lang="en-US" b="1" dirty="0" smtClean="0"/>
              <a:t>see trapeze artists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78591" y="5268780"/>
            <a:ext cx="454684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 dirty="0" smtClean="0"/>
              <a:t>go on water ride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12200" b="12170"/>
          <a:stretch/>
        </p:blipFill>
        <p:spPr>
          <a:xfrm>
            <a:off x="4716016" y="1268760"/>
            <a:ext cx="3848257" cy="2875458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02" y="3212976"/>
            <a:ext cx="3707904" cy="2471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1115616" y="3068960"/>
            <a:ext cx="673225" cy="686291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0000"/>
                </a:solidFill>
                <a:latin typeface="Arial Black" pitchFamily="34" charset="0"/>
              </a:rPr>
              <a:t>1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7" name="7-конечная звезда 6"/>
          <p:cNvSpPr/>
          <p:nvPr/>
        </p:nvSpPr>
        <p:spPr>
          <a:xfrm>
            <a:off x="6948264" y="4101702"/>
            <a:ext cx="690872" cy="694483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69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29200"/>
            <a:ext cx="5061248" cy="1143000"/>
          </a:xfrm>
        </p:spPr>
        <p:txBody>
          <a:bodyPr/>
          <a:lstStyle/>
          <a:p>
            <a:r>
              <a:rPr lang="en-US" b="1" dirty="0" smtClean="0"/>
              <a:t>shake hands with cartoon characters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3" r="35285"/>
          <a:stretch/>
        </p:blipFill>
        <p:spPr>
          <a:xfrm>
            <a:off x="1547664" y="1628800"/>
            <a:ext cx="2824158" cy="3735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292080" y="620688"/>
            <a:ext cx="3024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meet a ghost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9" t="9471" r="14665" b="9767"/>
          <a:stretch/>
        </p:blipFill>
        <p:spPr>
          <a:xfrm>
            <a:off x="5450486" y="1239761"/>
            <a:ext cx="2959861" cy="4513787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1202228" y="1412776"/>
            <a:ext cx="690872" cy="694483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7-конечная звезда 7"/>
          <p:cNvSpPr/>
          <p:nvPr/>
        </p:nvSpPr>
        <p:spPr>
          <a:xfrm>
            <a:off x="6773214" y="5589240"/>
            <a:ext cx="673225" cy="686291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0000"/>
                </a:solidFill>
                <a:latin typeface="Arial Black" pitchFamily="34" charset="0"/>
              </a:rPr>
              <a:t>1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87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4762872" cy="1143000"/>
          </a:xfrm>
        </p:spPr>
        <p:txBody>
          <a:bodyPr/>
          <a:lstStyle/>
          <a:p>
            <a:r>
              <a:rPr lang="en-US" b="1" dirty="0" smtClean="0"/>
              <a:t>explore a haunted mansion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021418" y="5085184"/>
            <a:ext cx="5122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 dirty="0" smtClean="0"/>
              <a:t>see clowns performing tricks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688" r="24292" b="5375"/>
          <a:stretch/>
        </p:blipFill>
        <p:spPr>
          <a:xfrm>
            <a:off x="683568" y="1833979"/>
            <a:ext cx="3884956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833979"/>
            <a:ext cx="2020821" cy="3031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7953332" y="1192052"/>
            <a:ext cx="690872" cy="694483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" name="7-конечная звезда 6"/>
          <p:cNvSpPr/>
          <p:nvPr/>
        </p:nvSpPr>
        <p:spPr>
          <a:xfrm>
            <a:off x="346955" y="1192052"/>
            <a:ext cx="673225" cy="686291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0000"/>
                </a:solidFill>
                <a:latin typeface="Arial Black" pitchFamily="34" charset="0"/>
              </a:rPr>
              <a:t>1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39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3898776" cy="1143000"/>
          </a:xfrm>
        </p:spPr>
        <p:txBody>
          <a:bodyPr/>
          <a:lstStyle/>
          <a:p>
            <a:r>
              <a:rPr lang="en-US" b="1" dirty="0" smtClean="0"/>
              <a:t>ride on a rollercoaster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860032" y="5085184"/>
            <a:ext cx="382676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 dirty="0" smtClean="0"/>
              <a:t>go on a rocket journey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44" y="1899434"/>
            <a:ext cx="4222304" cy="28079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26" y="1916832"/>
            <a:ext cx="3513380" cy="252028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2376960" y="5020816"/>
            <a:ext cx="690872" cy="694483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" name="7-конечная звезда 6"/>
          <p:cNvSpPr/>
          <p:nvPr/>
        </p:nvSpPr>
        <p:spPr>
          <a:xfrm>
            <a:off x="6436803" y="755849"/>
            <a:ext cx="673225" cy="686291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0000"/>
                </a:solidFill>
                <a:latin typeface="Arial Black" pitchFamily="34" charset="0"/>
              </a:rPr>
              <a:t>1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42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1988840"/>
            <a:ext cx="3034680" cy="1143000"/>
          </a:xfrm>
        </p:spPr>
        <p:txBody>
          <a:bodyPr/>
          <a:lstStyle/>
          <a:p>
            <a:r>
              <a:rPr lang="en-US" b="1" dirty="0" smtClean="0"/>
              <a:t>eat candy floss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9592" y="3429000"/>
            <a:ext cx="396044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b="1" dirty="0" smtClean="0"/>
              <a:t>go </a:t>
            </a:r>
            <a:r>
              <a:rPr lang="en-US" b="1" dirty="0" err="1" smtClean="0"/>
              <a:t>souvenier</a:t>
            </a:r>
            <a:r>
              <a:rPr lang="en-US" b="1" dirty="0" smtClean="0"/>
              <a:t> shopping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6" y="283018"/>
            <a:ext cx="4679927" cy="31223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59"/>
          <a:stretch/>
        </p:blipFill>
        <p:spPr>
          <a:xfrm>
            <a:off x="4939870" y="3405407"/>
            <a:ext cx="3681611" cy="3108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6660232" y="1187956"/>
            <a:ext cx="690872" cy="694483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" name="7-конечная звезда 6"/>
          <p:cNvSpPr/>
          <p:nvPr/>
        </p:nvSpPr>
        <p:spPr>
          <a:xfrm>
            <a:off x="2288376" y="4869160"/>
            <a:ext cx="673225" cy="686291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0000"/>
                </a:solidFill>
                <a:latin typeface="Arial Black" pitchFamily="34" charset="0"/>
              </a:rPr>
              <a:t>1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09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947597" y="671102"/>
            <a:ext cx="2448272" cy="864096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en-US" sz="6000" dirty="0" smtClean="0">
                <a:solidFill>
                  <a:srgbClr val="FF33C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See</a:t>
            </a:r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067944" y="764704"/>
            <a:ext cx="4038600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a </a:t>
            </a:r>
            <a:r>
              <a:rPr lang="en-US" b="1" dirty="0">
                <a:solidFill>
                  <a:srgbClr val="0070C0"/>
                </a:solidFill>
              </a:rPr>
              <a:t>pirate </a:t>
            </a:r>
            <a:r>
              <a:rPr lang="en-US" b="1" dirty="0" smtClean="0">
                <a:solidFill>
                  <a:srgbClr val="0070C0"/>
                </a:solidFill>
              </a:rPr>
              <a:t>ship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trapeze artists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water ride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famous landmarks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a ghost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a </a:t>
            </a:r>
            <a:r>
              <a:rPr lang="en-US" b="1" dirty="0">
                <a:solidFill>
                  <a:srgbClr val="0070C0"/>
                </a:solidFill>
              </a:rPr>
              <a:t>rocket </a:t>
            </a:r>
            <a:r>
              <a:rPr lang="en-US" b="1" dirty="0" smtClean="0">
                <a:solidFill>
                  <a:srgbClr val="0070C0"/>
                </a:solidFill>
              </a:rPr>
              <a:t>journey </a:t>
            </a:r>
          </a:p>
          <a:p>
            <a:r>
              <a:rPr lang="en-US" b="1" dirty="0" err="1" smtClean="0">
                <a:solidFill>
                  <a:srgbClr val="0070C0"/>
                </a:solidFill>
              </a:rPr>
              <a:t>souvenier</a:t>
            </a:r>
            <a:r>
              <a:rPr lang="en-US" b="1" dirty="0" smtClean="0">
                <a:solidFill>
                  <a:srgbClr val="0070C0"/>
                </a:solidFill>
              </a:rPr>
              <a:t> shopping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clowns </a:t>
            </a:r>
            <a:r>
              <a:rPr lang="en-US" b="1" dirty="0">
                <a:solidFill>
                  <a:srgbClr val="0070C0"/>
                </a:solidFill>
              </a:rPr>
              <a:t>performing tricks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86471"/>
            <a:ext cx="4026159" cy="268242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2195736" y="4593926"/>
            <a:ext cx="690872" cy="694483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26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827584" y="563489"/>
            <a:ext cx="3240360" cy="1036711"/>
          </a:xfrm>
        </p:spPr>
        <p:txBody>
          <a:bodyPr/>
          <a:lstStyle/>
          <a:p>
            <a:pPr lvl="0" algn="ctr">
              <a:buFont typeface="Wingdings" panose="05000000000000000000" pitchFamily="2" charset="2"/>
              <a:buChar char="Ø"/>
            </a:pPr>
            <a:r>
              <a:rPr lang="en-US" sz="6000" dirty="0" smtClean="0">
                <a:solidFill>
                  <a:srgbClr val="FF33C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Ride on</a:t>
            </a:r>
            <a:endParaRPr lang="en-US" sz="6000" dirty="0">
              <a:solidFill>
                <a:srgbClr val="FF33CC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211960" y="332656"/>
            <a:ext cx="4038600" cy="4525963"/>
          </a:xfrm>
        </p:spPr>
        <p:txBody>
          <a:bodyPr/>
          <a:lstStyle/>
          <a:p>
            <a:r>
              <a:rPr lang="en-US" sz="3600" b="1" dirty="0" err="1" smtClean="0">
                <a:solidFill>
                  <a:srgbClr val="0070C0"/>
                </a:solidFill>
              </a:rPr>
              <a:t>souvenier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>
                <a:solidFill>
                  <a:srgbClr val="0070C0"/>
                </a:solidFill>
              </a:rPr>
              <a:t>shopping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water ride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famous landmarks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a pirate ship 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the big wheel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haunted mansion 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rollercoaster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rocket journey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00200"/>
            <a:ext cx="4026159" cy="268242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2267744" y="4581128"/>
            <a:ext cx="673225" cy="686291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0000"/>
                </a:solidFill>
                <a:latin typeface="Arial Black" pitchFamily="34" charset="0"/>
              </a:rPr>
              <a:t>1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75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827584" y="332656"/>
            <a:ext cx="2850976" cy="820687"/>
          </a:xfrm>
        </p:spPr>
        <p:txBody>
          <a:bodyPr/>
          <a:lstStyle/>
          <a:p>
            <a:pPr lvl="0" algn="ctr">
              <a:buFont typeface="Wingdings" panose="05000000000000000000" pitchFamily="2" charset="2"/>
              <a:buChar char="Ø"/>
            </a:pPr>
            <a:r>
              <a:rPr lang="en-US" sz="6000" dirty="0" smtClean="0">
                <a:solidFill>
                  <a:srgbClr val="FF33C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Go on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283968" y="548680"/>
            <a:ext cx="4038600" cy="4525963"/>
          </a:xfrm>
        </p:spPr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</a:rPr>
              <a:t>souvenier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shopping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trapeze </a:t>
            </a:r>
            <a:r>
              <a:rPr lang="en-US" b="1" dirty="0">
                <a:solidFill>
                  <a:srgbClr val="0070C0"/>
                </a:solidFill>
              </a:rPr>
              <a:t>artists</a:t>
            </a:r>
          </a:p>
          <a:p>
            <a:r>
              <a:rPr lang="en-US" b="1" dirty="0">
                <a:solidFill>
                  <a:srgbClr val="0070C0"/>
                </a:solidFill>
              </a:rPr>
              <a:t>a rocket journey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water </a:t>
            </a:r>
            <a:r>
              <a:rPr lang="en-US" b="1" dirty="0">
                <a:solidFill>
                  <a:srgbClr val="0070C0"/>
                </a:solidFill>
              </a:rPr>
              <a:t>ride</a:t>
            </a:r>
          </a:p>
          <a:p>
            <a:r>
              <a:rPr lang="en-US" b="1" dirty="0">
                <a:solidFill>
                  <a:srgbClr val="0070C0"/>
                </a:solidFill>
              </a:rPr>
              <a:t>a rollercoaster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a </a:t>
            </a:r>
            <a:r>
              <a:rPr lang="en-US" b="1" dirty="0">
                <a:solidFill>
                  <a:srgbClr val="0070C0"/>
                </a:solidFill>
              </a:rPr>
              <a:t>ghost </a:t>
            </a:r>
          </a:p>
          <a:p>
            <a:r>
              <a:rPr lang="en-US" b="1" dirty="0">
                <a:solidFill>
                  <a:srgbClr val="0070C0"/>
                </a:solidFill>
              </a:rPr>
              <a:t>the big wheel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a </a:t>
            </a:r>
            <a:r>
              <a:rPr lang="en-US" b="1" dirty="0">
                <a:solidFill>
                  <a:srgbClr val="0070C0"/>
                </a:solidFill>
              </a:rPr>
              <a:t>haunted mansion </a:t>
            </a:r>
          </a:p>
          <a:p>
            <a:r>
              <a:rPr lang="en-US" b="1" dirty="0">
                <a:solidFill>
                  <a:srgbClr val="0070C0"/>
                </a:solidFill>
              </a:rPr>
              <a:t>famous landmarks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00200"/>
            <a:ext cx="4026159" cy="268242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2195736" y="4797152"/>
            <a:ext cx="690872" cy="694483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86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899592" y="332656"/>
            <a:ext cx="2880320" cy="936104"/>
          </a:xfrm>
        </p:spPr>
        <p:txBody>
          <a:bodyPr/>
          <a:lstStyle/>
          <a:p>
            <a:pPr lvl="0" algn="ctr">
              <a:buFont typeface="Wingdings" panose="05000000000000000000" pitchFamily="2" charset="2"/>
              <a:buChar char="Ø"/>
            </a:pPr>
            <a:r>
              <a:rPr lang="en-US" sz="6000" dirty="0" smtClean="0">
                <a:solidFill>
                  <a:srgbClr val="FF33C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Fly in</a:t>
            </a:r>
            <a:endParaRPr lang="en-US" sz="6000" dirty="0">
              <a:solidFill>
                <a:srgbClr val="FF33CC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211960" y="764704"/>
            <a:ext cx="4038600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trapeze artists </a:t>
            </a:r>
          </a:p>
          <a:p>
            <a:r>
              <a:rPr lang="en-US" b="1" dirty="0" err="1">
                <a:solidFill>
                  <a:srgbClr val="0070C0"/>
                </a:solidFill>
              </a:rPr>
              <a:t>souvenier</a:t>
            </a:r>
            <a:r>
              <a:rPr lang="en-US" b="1" dirty="0">
                <a:solidFill>
                  <a:srgbClr val="0070C0"/>
                </a:solidFill>
              </a:rPr>
              <a:t> shopping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water ride</a:t>
            </a:r>
          </a:p>
          <a:p>
            <a:r>
              <a:rPr lang="en-US" b="1" dirty="0">
                <a:solidFill>
                  <a:srgbClr val="0070C0"/>
                </a:solidFill>
              </a:rPr>
              <a:t>a pirate ship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a ghost</a:t>
            </a:r>
          </a:p>
          <a:p>
            <a:r>
              <a:rPr lang="en-US" b="1" dirty="0">
                <a:solidFill>
                  <a:srgbClr val="0070C0"/>
                </a:solidFill>
              </a:rPr>
              <a:t>the big wheel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a </a:t>
            </a:r>
            <a:r>
              <a:rPr lang="en-US" b="1" dirty="0">
                <a:solidFill>
                  <a:srgbClr val="0070C0"/>
                </a:solidFill>
              </a:rPr>
              <a:t>haunted </a:t>
            </a:r>
            <a:r>
              <a:rPr lang="en-US" b="1" dirty="0" smtClean="0">
                <a:solidFill>
                  <a:srgbClr val="0070C0"/>
                </a:solidFill>
              </a:rPr>
              <a:t>mansion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clowns </a:t>
            </a:r>
            <a:r>
              <a:rPr lang="en-US" b="1" dirty="0">
                <a:solidFill>
                  <a:srgbClr val="0070C0"/>
                </a:solidFill>
              </a:rPr>
              <a:t>performing tricks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00200"/>
            <a:ext cx="4026159" cy="268242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2339752" y="4797152"/>
            <a:ext cx="673225" cy="686291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0000"/>
                </a:solidFill>
                <a:latin typeface="Arial Black" pitchFamily="34" charset="0"/>
              </a:rPr>
              <a:t>1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16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chemeClr val="accent3"/>
                </a:solidFill>
                <a:latin typeface="Elephant" panose="02020904090505020303" pitchFamily="18" charset="0"/>
              </a:rPr>
              <a:t>Watch the video and predict the topic of our lesson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20072" y="3723470"/>
            <a:ext cx="3096344" cy="25922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 think that the topic of our lesson is……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72816"/>
            <a:ext cx="2457450" cy="2171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226" y="1993861"/>
            <a:ext cx="1957189" cy="17296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04" y="3356992"/>
            <a:ext cx="4250427" cy="3630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467544" y="332656"/>
            <a:ext cx="3744416" cy="964703"/>
          </a:xfrm>
        </p:spPr>
        <p:txBody>
          <a:bodyPr/>
          <a:lstStyle/>
          <a:p>
            <a:pPr lvl="0" algn="ctr">
              <a:buFont typeface="Wingdings" panose="05000000000000000000" pitchFamily="2" charset="2"/>
              <a:buChar char="Ø"/>
            </a:pPr>
            <a:r>
              <a:rPr lang="en-US" sz="6000" dirty="0" smtClean="0">
                <a:solidFill>
                  <a:srgbClr val="FF33C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Explore</a:t>
            </a:r>
            <a:r>
              <a:rPr lang="en-US" sz="6000" dirty="0" smtClean="0">
                <a:solidFill>
                  <a:srgbClr val="8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n-US" sz="6000" dirty="0">
              <a:solidFill>
                <a:srgbClr val="8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499992" y="1196752"/>
            <a:ext cx="4038600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cartoon </a:t>
            </a:r>
            <a:r>
              <a:rPr lang="en-US" b="1" dirty="0">
                <a:solidFill>
                  <a:srgbClr val="0070C0"/>
                </a:solidFill>
              </a:rPr>
              <a:t>characters</a:t>
            </a:r>
          </a:p>
          <a:p>
            <a:r>
              <a:rPr lang="en-US" b="1" dirty="0">
                <a:solidFill>
                  <a:srgbClr val="0070C0"/>
                </a:solidFill>
              </a:rPr>
              <a:t>a rocket journey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famous landmarks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the big wheel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a </a:t>
            </a:r>
            <a:r>
              <a:rPr lang="en-US" b="1" dirty="0">
                <a:solidFill>
                  <a:srgbClr val="0070C0"/>
                </a:solidFill>
              </a:rPr>
              <a:t>haunted mansion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clowns </a:t>
            </a:r>
            <a:r>
              <a:rPr lang="en-US" b="1" dirty="0">
                <a:solidFill>
                  <a:srgbClr val="0070C0"/>
                </a:solidFill>
              </a:rPr>
              <a:t>performing tricks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00200"/>
            <a:ext cx="4026159" cy="268242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7-конечная звезда 5"/>
          <p:cNvSpPr/>
          <p:nvPr/>
        </p:nvSpPr>
        <p:spPr>
          <a:xfrm>
            <a:off x="2195736" y="4869160"/>
            <a:ext cx="690872" cy="694483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71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467544" y="476672"/>
            <a:ext cx="3643064" cy="1440160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rgbClr val="FF33CC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Shake hands with</a:t>
            </a:r>
            <a:endParaRPr lang="ru-RU" sz="1800" dirty="0">
              <a:solidFill>
                <a:srgbClr val="FF33CC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499992" y="1700808"/>
            <a:ext cx="4038600" cy="3024336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trapeze </a:t>
            </a:r>
            <a:r>
              <a:rPr lang="en-US" sz="3600" b="1" dirty="0">
                <a:solidFill>
                  <a:srgbClr val="0070C0"/>
                </a:solidFill>
              </a:rPr>
              <a:t>artists 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cartoon characters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>
                <a:solidFill>
                  <a:srgbClr val="0070C0"/>
                </a:solidFill>
              </a:rPr>
              <a:t>a ghost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clowns </a:t>
            </a:r>
            <a:r>
              <a:rPr lang="en-US" sz="3600" b="1" dirty="0">
                <a:solidFill>
                  <a:srgbClr val="0070C0"/>
                </a:solidFill>
              </a:rPr>
              <a:t>performing tricks</a:t>
            </a:r>
          </a:p>
          <a:p>
            <a:endParaRPr lang="ru-RU" dirty="0"/>
          </a:p>
        </p:txBody>
      </p:sp>
      <p:sp>
        <p:nvSpPr>
          <p:cNvPr id="5" name="7-конечная звезда 4"/>
          <p:cNvSpPr/>
          <p:nvPr/>
        </p:nvSpPr>
        <p:spPr>
          <a:xfrm>
            <a:off x="2339752" y="4365104"/>
            <a:ext cx="673225" cy="686291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0000"/>
                </a:solidFill>
                <a:latin typeface="Arial Black" pitchFamily="34" charset="0"/>
              </a:rPr>
              <a:t>1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10882"/>
            <a:ext cx="4026159" cy="268242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97138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/>
          <a:lstStyle/>
          <a:p>
            <a:r>
              <a:rPr lang="en-US" b="1" dirty="0" smtClean="0"/>
              <a:t>How many activities have you tried? </a:t>
            </a:r>
            <a:endParaRPr lang="ru-RU" b="1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344" y="2420888"/>
            <a:ext cx="6071312" cy="113918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68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4444" y="116632"/>
            <a:ext cx="3322712" cy="1143000"/>
          </a:xfrm>
        </p:spPr>
        <p:txBody>
          <a:bodyPr/>
          <a:lstStyle/>
          <a:p>
            <a:r>
              <a:rPr lang="en-US" b="1" dirty="0" smtClean="0"/>
              <a:t>New words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285"/>
            <a:ext cx="4038600" cy="4525963"/>
          </a:xfrm>
        </p:spPr>
        <p:txBody>
          <a:bodyPr/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Explore (v)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- to go around a place where you have never been in order to find out what is there</a:t>
            </a:r>
          </a:p>
          <a:p>
            <a:r>
              <a:rPr lang="en-US" sz="2400" b="1" i="1" dirty="0" smtClean="0">
                <a:solidFill>
                  <a:srgbClr val="FF0000"/>
                </a:solidFill>
              </a:rPr>
              <a:t>tiny (</a:t>
            </a:r>
            <a:r>
              <a:rPr lang="en-US" sz="2400" b="1" i="1" dirty="0" err="1" smtClean="0">
                <a:solidFill>
                  <a:srgbClr val="FF0000"/>
                </a:solidFill>
              </a:rPr>
              <a:t>adj</a:t>
            </a:r>
            <a:r>
              <a:rPr lang="en-US" sz="2400" b="1" i="1" dirty="0" smtClean="0">
                <a:solidFill>
                  <a:srgbClr val="FF0000"/>
                </a:solidFill>
              </a:rPr>
              <a:t>): </a:t>
            </a:r>
            <a:r>
              <a:rPr lang="en-US" sz="2400" b="1" dirty="0" smtClean="0"/>
              <a:t>very small</a:t>
            </a:r>
          </a:p>
          <a:p>
            <a:r>
              <a:rPr lang="en-US" sz="2400" b="1" i="1" dirty="0" smtClean="0">
                <a:solidFill>
                  <a:srgbClr val="FF0000"/>
                </a:solidFill>
              </a:rPr>
              <a:t>home-cooked (</a:t>
            </a:r>
            <a:r>
              <a:rPr lang="en-US" sz="2400" b="1" i="1" dirty="0" err="1" smtClean="0">
                <a:solidFill>
                  <a:srgbClr val="FF0000"/>
                </a:solidFill>
              </a:rPr>
              <a:t>adj</a:t>
            </a:r>
            <a:r>
              <a:rPr lang="en-US" sz="2400" b="1" i="1" dirty="0" smtClean="0">
                <a:solidFill>
                  <a:srgbClr val="FF0000"/>
                </a:solidFill>
              </a:rPr>
              <a:t>):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cooked in the home, not store-bought</a:t>
            </a:r>
          </a:p>
          <a:p>
            <a:r>
              <a:rPr lang="en-US" sz="2400" b="1" i="1" dirty="0" smtClean="0">
                <a:solidFill>
                  <a:srgbClr val="FF0000"/>
                </a:solidFill>
              </a:rPr>
              <a:t>ghosts (n): </a:t>
            </a:r>
            <a:r>
              <a:rPr lang="en-US" sz="2400" b="1" dirty="0" smtClean="0"/>
              <a:t>phantoms</a:t>
            </a:r>
          </a:p>
          <a:p>
            <a:r>
              <a:rPr lang="en-US" sz="2400" b="1" i="1" dirty="0" smtClean="0">
                <a:solidFill>
                  <a:srgbClr val="FF0000"/>
                </a:solidFill>
              </a:rPr>
              <a:t>stroll (n): </a:t>
            </a:r>
            <a:r>
              <a:rPr lang="en-US" sz="2400" b="1" dirty="0" smtClean="0"/>
              <a:t>leisurely walk</a:t>
            </a:r>
          </a:p>
          <a:p>
            <a:r>
              <a:rPr lang="en-US" sz="2400" b="1" i="1" dirty="0">
                <a:solidFill>
                  <a:srgbClr val="FF0000"/>
                </a:solidFill>
              </a:rPr>
              <a:t>get tired (v): </a:t>
            </a:r>
            <a:r>
              <a:rPr lang="en-US" sz="2400" b="1" dirty="0"/>
              <a:t>feeling that you want to rest or sleep</a:t>
            </a:r>
            <a:endParaRPr lang="en-US" sz="2400" b="1" dirty="0" smtClean="0"/>
          </a:p>
          <a:p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1196285"/>
            <a:ext cx="3754760" cy="4866531"/>
          </a:xfrm>
        </p:spPr>
        <p:txBody>
          <a:bodyPr/>
          <a:lstStyle/>
          <a:p>
            <a:r>
              <a:rPr lang="ru-RU" b="1" dirty="0" smtClean="0"/>
              <a:t>Исследовать</a:t>
            </a:r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Крошечный</a:t>
            </a:r>
          </a:p>
          <a:p>
            <a:r>
              <a:rPr lang="ru-RU" b="1" dirty="0" smtClean="0"/>
              <a:t>Домашняя еда</a:t>
            </a:r>
          </a:p>
          <a:p>
            <a:endParaRPr lang="ru-RU" b="1" dirty="0"/>
          </a:p>
          <a:p>
            <a:r>
              <a:rPr lang="ru-RU" b="1" dirty="0" smtClean="0"/>
              <a:t>Приведения</a:t>
            </a:r>
          </a:p>
          <a:p>
            <a:r>
              <a:rPr lang="ru-RU" b="1" dirty="0" smtClean="0"/>
              <a:t>Прогуливаться</a:t>
            </a:r>
          </a:p>
          <a:p>
            <a:r>
              <a:rPr lang="ru-RU" b="1" dirty="0" smtClean="0"/>
              <a:t>Устать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3097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3369171" cy="4631009"/>
          </a:xfrm>
          <a:prstGeom prst="rect">
            <a:avLst/>
          </a:prstGeom>
          <a:ln w="127000" cap="sq">
            <a:solidFill>
              <a:schemeClr val="bg1">
                <a:lumMod val="95000"/>
              </a:schemeClr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" t="2899" r="-1925" b="5797"/>
          <a:stretch/>
        </p:blipFill>
        <p:spPr bwMode="auto">
          <a:xfrm>
            <a:off x="4860032" y="1844824"/>
            <a:ext cx="3595899" cy="4536505"/>
          </a:xfrm>
          <a:prstGeom prst="rect">
            <a:avLst/>
          </a:prstGeom>
          <a:ln w="88900" cap="sq" cmpd="thickThin">
            <a:solidFill>
              <a:schemeClr val="bg1">
                <a:lumMod val="95000"/>
              </a:schemeClr>
            </a:solidFill>
            <a:prstDash val="solid"/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33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131024" cy="1012391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latin typeface="Jokerman" panose="04090605060D06020702" pitchFamily="82" charset="0"/>
              </a:rPr>
              <a:t>YOUR Advertisement 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207575"/>
              </p:ext>
            </p:extLst>
          </p:nvPr>
        </p:nvGraphicFramePr>
        <p:xfrm>
          <a:off x="611560" y="1268760"/>
          <a:ext cx="8275748" cy="4747666"/>
        </p:xfrm>
        <a:graphic>
          <a:graphicData uri="http://schemas.openxmlformats.org/drawingml/2006/table">
            <a:tbl>
              <a:tblPr firstRow="1" firstCol="1" bandRow="1"/>
              <a:tblGrid>
                <a:gridCol w="82757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747666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3600" b="1" i="0" dirty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An original name of your </a:t>
                      </a:r>
                      <a:r>
                        <a:rPr lang="en-US" sz="3600" b="1" i="0" dirty="0" smtClean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park</a:t>
                      </a:r>
                      <a:endParaRPr lang="ru-RU" sz="3600" b="1" i="0" dirty="0">
                        <a:solidFill>
                          <a:srgbClr val="8E0000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3600" b="1" i="0" dirty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where it is </a:t>
                      </a:r>
                      <a:r>
                        <a:rPr lang="en-US" sz="3600" b="1" i="0" dirty="0" smtClean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situated</a:t>
                      </a:r>
                      <a:endParaRPr lang="ru-RU" sz="3600" b="1" i="0" dirty="0">
                        <a:solidFill>
                          <a:srgbClr val="8E0000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3600" b="1" i="0" dirty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what materials it’s made </a:t>
                      </a:r>
                      <a:r>
                        <a:rPr lang="en-US" sz="3600" b="1" i="0" dirty="0" smtClean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of</a:t>
                      </a:r>
                      <a:endParaRPr lang="ru-RU" sz="3600" b="1" i="0" dirty="0">
                        <a:solidFill>
                          <a:srgbClr val="8E0000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3600" b="1" i="0" dirty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describe the attractions in your theme </a:t>
                      </a:r>
                      <a:r>
                        <a:rPr lang="en-US" sz="3600" b="1" i="0" dirty="0" smtClean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park</a:t>
                      </a:r>
                      <a:endParaRPr lang="ru-RU" sz="3600" b="1" i="0" dirty="0">
                        <a:solidFill>
                          <a:srgbClr val="8E0000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3600" b="1" i="0" dirty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what’s the age of people you would recommend to visit </a:t>
                      </a:r>
                      <a:r>
                        <a:rPr lang="en-US" sz="3600" b="1" i="0" dirty="0" smtClean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it</a:t>
                      </a:r>
                      <a:endParaRPr lang="ru-RU" sz="3600" b="1" i="0" dirty="0">
                        <a:solidFill>
                          <a:srgbClr val="8E0000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3600" b="1" i="0" dirty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explain why a visit to your park will be </a:t>
                      </a:r>
                      <a:r>
                        <a:rPr lang="en-US" sz="3600" b="1" i="0" dirty="0" smtClean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unforgettable </a:t>
                      </a:r>
                      <a:r>
                        <a:rPr lang="ru-RU" sz="3600" b="1" i="0" dirty="0" smtClean="0">
                          <a:solidFill>
                            <a:srgbClr val="8E0000"/>
                          </a:solidFill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(незабываемый)</a:t>
                      </a:r>
                      <a:endParaRPr lang="ru-RU" sz="3600" b="1" i="0" dirty="0">
                        <a:solidFill>
                          <a:srgbClr val="8E0000"/>
                        </a:solidFill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4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60648"/>
            <a:ext cx="2170584" cy="1143000"/>
          </a:xfrm>
        </p:spPr>
        <p:txBody>
          <a:bodyPr/>
          <a:lstStyle/>
          <a:p>
            <a:r>
              <a:rPr lang="en-US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KWL</a:t>
            </a:r>
            <a:endParaRPr lang="ru-RU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119993"/>
              </p:ext>
            </p:extLst>
          </p:nvPr>
        </p:nvGraphicFramePr>
        <p:xfrm>
          <a:off x="1187624" y="1268760"/>
          <a:ext cx="6840760" cy="4944337"/>
        </p:xfrm>
        <a:graphic>
          <a:graphicData uri="http://schemas.openxmlformats.org/drawingml/2006/table">
            <a:tbl>
              <a:tblPr firstRow="1" firstCol="1" bandRow="1"/>
              <a:tblGrid>
                <a:gridCol w="22804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893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709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326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ea typeface="Calibri"/>
                          <a:cs typeface="Times New Roman"/>
                        </a:rPr>
                        <a:t>KNOW</a:t>
                      </a:r>
                      <a:endParaRPr lang="ru-RU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ea typeface="Calibri"/>
                          <a:cs typeface="Times New Roman"/>
                        </a:rPr>
                        <a:t>I know that….</a:t>
                      </a:r>
                      <a:endParaRPr lang="ru-RU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ea typeface="Calibri"/>
                          <a:cs typeface="Times New Roman"/>
                        </a:rPr>
                        <a:t>LEARNT</a:t>
                      </a:r>
                      <a:endParaRPr lang="ru-RU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ea typeface="Calibri"/>
                          <a:cs typeface="Times New Roman"/>
                        </a:rPr>
                        <a:t>I have learnt that…</a:t>
                      </a:r>
                      <a:endParaRPr lang="ru-RU" sz="1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ea typeface="Calibri"/>
                          <a:cs typeface="Times New Roman"/>
                        </a:rPr>
                        <a:t>WANT TO LEARN</a:t>
                      </a:r>
                      <a:endParaRPr lang="ru-RU" sz="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ea typeface="Calibri"/>
                          <a:cs typeface="Times New Roman"/>
                        </a:rPr>
                        <a:t>I want to learn about ….</a:t>
                      </a:r>
                      <a:endParaRPr lang="ru-RU" sz="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3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38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78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entury Schoolbook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69" marR="42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655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15616" y="260648"/>
            <a:ext cx="6480720" cy="1900808"/>
          </a:xfrm>
        </p:spPr>
        <p:txBody>
          <a:bodyPr/>
          <a:lstStyle/>
          <a:p>
            <a:pPr algn="ctr"/>
            <a:r>
              <a:rPr lang="en-US" sz="4800" b="1" dirty="0" smtClean="0"/>
              <a:t>What have you learnt?</a:t>
            </a:r>
          </a:p>
          <a:p>
            <a:pPr algn="ctr"/>
            <a:r>
              <a:rPr lang="en-US" sz="4800" b="1" dirty="0" smtClean="0"/>
              <a:t>What did you like?</a:t>
            </a:r>
            <a:endParaRPr lang="ru-RU" sz="4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707904" y="2564904"/>
            <a:ext cx="5050904" cy="79208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800" b="1" dirty="0" smtClean="0"/>
              <a:t>Homework</a:t>
            </a:r>
            <a:endParaRPr lang="ru-RU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3356992"/>
            <a:ext cx="4170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WB: p.35, </a:t>
            </a:r>
            <a:r>
              <a:rPr lang="ru-RU" sz="3600" b="1" dirty="0" smtClean="0"/>
              <a:t>№ 1-3</a:t>
            </a:r>
            <a:r>
              <a:rPr lang="en-US" sz="3600" b="1" dirty="0" smtClean="0"/>
              <a:t> </a:t>
            </a:r>
            <a:endParaRPr lang="ru-RU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619672" y="4885709"/>
            <a:ext cx="59004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+mn-lt"/>
              </a:rPr>
              <a:t>Thanks! See you soon!</a:t>
            </a:r>
            <a:endParaRPr lang="ru-RU" sz="4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09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altLang="ru-RU" b="1" dirty="0" smtClean="0">
                <a:ln/>
                <a:solidFill>
                  <a:schemeClr val="accent3"/>
                </a:solidFill>
                <a:latin typeface="Elephant" panose="02020904090505020303" pitchFamily="18" charset="0"/>
              </a:rPr>
              <a:t>The aims of our lesson:</a:t>
            </a:r>
            <a:endParaRPr lang="ru-RU" altLang="ru-RU" b="1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z="2000" dirty="0" smtClean="0"/>
          </a:p>
          <a:p>
            <a:pPr algn="ctr"/>
            <a:r>
              <a:rPr lang="en-US" altLang="ru-RU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Learn new words  </a:t>
            </a:r>
          </a:p>
          <a:p>
            <a:pPr algn="ctr"/>
            <a:r>
              <a:rPr lang="en-US" altLang="ru-RU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Read the texts about the most famous theme parks in the world</a:t>
            </a:r>
          </a:p>
          <a:p>
            <a:pPr algn="ctr"/>
            <a:r>
              <a:rPr lang="en-US" altLang="ru-RU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Create adverts </a:t>
            </a:r>
          </a:p>
          <a:p>
            <a:endParaRPr lang="ru-RU" altLang="ru-RU" sz="28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221088"/>
            <a:ext cx="2457450" cy="2171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43" y="4623223"/>
            <a:ext cx="1547355" cy="1367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3"/>
          <a:stretch/>
        </p:blipFill>
        <p:spPr>
          <a:xfrm>
            <a:off x="2278088" y="4869160"/>
            <a:ext cx="4608512" cy="1704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872" y="44624"/>
            <a:ext cx="8496944" cy="1143000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chemeClr val="accent3"/>
                </a:solidFill>
                <a:latin typeface="Elephant" panose="02020904090505020303" pitchFamily="18" charset="0"/>
              </a:rPr>
              <a:t>Let’s practice English sounds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87624"/>
            <a:ext cx="8229600" cy="3681536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en-US" sz="2800" b="1" dirty="0" smtClean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[ </a:t>
            </a:r>
            <a:r>
              <a:rPr lang="en-US" sz="2800" b="1" dirty="0" err="1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aı</a:t>
            </a:r>
            <a:r>
              <a:rPr lang="en-US" sz="2800" b="1" dirty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] </a:t>
            </a:r>
            <a:r>
              <a:rPr lang="ru-RU" sz="2800" b="1" dirty="0" smtClean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en-US" sz="2800" b="1" dirty="0" smtClean="0">
                <a:ln/>
                <a:latin typeface="Arial Black" panose="020B0A04020102020204" pitchFamily="34" charset="0"/>
              </a:rPr>
              <a:t>ride</a:t>
            </a:r>
            <a:r>
              <a:rPr lang="en-US" sz="2800" b="1" dirty="0">
                <a:ln/>
                <a:latin typeface="Arial Black" panose="020B0A04020102020204" pitchFamily="34" charset="0"/>
              </a:rPr>
              <a:t>, tiny, pirate, </a:t>
            </a:r>
            <a:r>
              <a:rPr lang="en-US" sz="2800" b="1" dirty="0" smtClean="0">
                <a:ln/>
                <a:latin typeface="Arial Black" panose="020B0A04020102020204" pitchFamily="34" charset="0"/>
              </a:rPr>
              <a:t>sight</a:t>
            </a:r>
            <a:endParaRPr lang="ru-RU" sz="2800" b="1" dirty="0">
              <a:ln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800" b="1" dirty="0" smtClean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[ </a:t>
            </a:r>
            <a:r>
              <a:rPr lang="en-US" sz="2800" b="1" dirty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æ ] </a:t>
            </a:r>
            <a:r>
              <a:rPr lang="ru-RU" sz="2800" b="1" dirty="0" smtClean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en-US" sz="2800" b="1" dirty="0" err="1" smtClean="0">
                <a:ln/>
                <a:latin typeface="Arial Black" panose="020B0A04020102020204" pitchFamily="34" charset="0"/>
              </a:rPr>
              <a:t>andmark</a:t>
            </a:r>
            <a:r>
              <a:rPr lang="en-US" sz="2800" b="1" dirty="0">
                <a:ln/>
                <a:latin typeface="Arial Black" panose="020B0A04020102020204" pitchFamily="34" charset="0"/>
              </a:rPr>
              <a:t>, candy, character</a:t>
            </a:r>
          </a:p>
          <a:p>
            <a:pPr marL="0" indent="0">
              <a:buNone/>
            </a:pPr>
            <a:r>
              <a:rPr lang="en-US" sz="2800" b="1" dirty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[ i: ] </a:t>
            </a:r>
            <a:r>
              <a:rPr lang="ru-RU" sz="2800" b="1" dirty="0" smtClean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   </a:t>
            </a:r>
            <a:r>
              <a:rPr lang="en-US" sz="2800" b="1" i="1" dirty="0" smtClean="0">
                <a:ln/>
                <a:latin typeface="Arial Black" panose="020B0A04020102020204" pitchFamily="34" charset="0"/>
              </a:rPr>
              <a:t>trapeze</a:t>
            </a:r>
            <a:r>
              <a:rPr lang="en-US" sz="2800" b="1" i="1" dirty="0">
                <a:ln/>
                <a:latin typeface="Arial Black" panose="020B0A04020102020204" pitchFamily="34" charset="0"/>
              </a:rPr>
              <a:t>, wheel, meal</a:t>
            </a:r>
          </a:p>
          <a:p>
            <a:pPr marL="0" indent="0">
              <a:buNone/>
            </a:pPr>
            <a:r>
              <a:rPr lang="en-US" sz="2800" b="1" dirty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[ ɵ ] </a:t>
            </a:r>
            <a:r>
              <a:rPr lang="ru-RU" sz="2800" b="1" dirty="0" smtClean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   </a:t>
            </a:r>
            <a:r>
              <a:rPr lang="en-US" sz="2800" b="1" i="1" dirty="0" smtClean="0">
                <a:ln/>
                <a:latin typeface="Arial Black" panose="020B0A04020102020204" pitchFamily="34" charset="0"/>
              </a:rPr>
              <a:t>theme</a:t>
            </a:r>
            <a:r>
              <a:rPr lang="en-US" sz="2800" b="1" i="1" dirty="0">
                <a:ln/>
                <a:latin typeface="Arial Black" panose="020B0A04020102020204" pitchFamily="34" charset="0"/>
              </a:rPr>
              <a:t>, thanks, thin</a:t>
            </a:r>
          </a:p>
          <a:p>
            <a:pPr marL="0" indent="0">
              <a:buNone/>
            </a:pPr>
            <a:r>
              <a:rPr lang="en-US" sz="2800" b="1" dirty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[ k ] </a:t>
            </a:r>
            <a:r>
              <a:rPr lang="ru-RU" sz="2800" b="1" dirty="0" smtClean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   </a:t>
            </a:r>
            <a:r>
              <a:rPr lang="en-US" sz="2800" b="1" i="1" dirty="0" smtClean="0">
                <a:ln/>
                <a:latin typeface="Arial Black" panose="020B0A04020102020204" pitchFamily="34" charset="0"/>
              </a:rPr>
              <a:t>cartoon</a:t>
            </a:r>
            <a:r>
              <a:rPr lang="en-US" sz="2800" b="1" i="1" dirty="0">
                <a:ln/>
                <a:latin typeface="Arial Black" panose="020B0A04020102020204" pitchFamily="34" charset="0"/>
              </a:rPr>
              <a:t>, clown, character, </a:t>
            </a:r>
            <a:r>
              <a:rPr lang="en-US" sz="2800" b="1" i="1" dirty="0" smtClean="0">
                <a:ln/>
                <a:latin typeface="Arial Black" panose="020B0A04020102020204" pitchFamily="34" charset="0"/>
              </a:rPr>
              <a:t>candy</a:t>
            </a:r>
            <a:endParaRPr lang="en-US" sz="2800" b="1" i="1" dirty="0">
              <a:ln/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800" b="1" dirty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[</a:t>
            </a:r>
            <a:r>
              <a:rPr lang="en-US" sz="2800" b="1" dirty="0" err="1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əu</a:t>
            </a:r>
            <a:r>
              <a:rPr lang="en-US" sz="2800" b="1" dirty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] </a:t>
            </a:r>
            <a:r>
              <a:rPr lang="ru-RU" sz="2800" b="1" dirty="0" smtClean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en-US" sz="2800" b="1" i="1" dirty="0" smtClean="0">
                <a:ln/>
                <a:latin typeface="Arial Black" panose="020B0A04020102020204" pitchFamily="34" charset="0"/>
              </a:rPr>
              <a:t>ghost</a:t>
            </a:r>
            <a:r>
              <a:rPr lang="en-US" sz="2800" b="1" i="1" dirty="0">
                <a:ln/>
                <a:latin typeface="Arial Black" panose="020B0A04020102020204" pitchFamily="34" charset="0"/>
              </a:rPr>
              <a:t>, home, rollercoaster, models</a:t>
            </a:r>
          </a:p>
          <a:p>
            <a:pPr marL="0" indent="0">
              <a:buNone/>
            </a:pPr>
            <a:r>
              <a:rPr lang="en-US" sz="2800" b="1" dirty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[ ɔ: ] </a:t>
            </a:r>
            <a:r>
              <a:rPr lang="ru-RU" sz="2800" b="1" dirty="0" smtClean="0">
                <a:ln/>
                <a:solidFill>
                  <a:schemeClr val="tx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 </a:t>
            </a:r>
            <a:r>
              <a:rPr lang="en-US" sz="2800" b="1" i="1" dirty="0" smtClean="0">
                <a:ln/>
                <a:latin typeface="Arial Black" panose="020B0A04020102020204" pitchFamily="34" charset="0"/>
              </a:rPr>
              <a:t>explore</a:t>
            </a:r>
            <a:r>
              <a:rPr lang="en-US" sz="2800" b="1" i="1" dirty="0">
                <a:ln/>
                <a:latin typeface="Arial Black" panose="020B0A04020102020204" pitchFamily="34" charset="0"/>
              </a:rPr>
              <a:t>, haunted, journey, floss</a:t>
            </a:r>
          </a:p>
          <a:p>
            <a:endParaRPr lang="ru-RU" sz="2800" b="1" dirty="0">
              <a:ln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73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71" y="2503352"/>
            <a:ext cx="3027635" cy="1715551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367946" y="664513"/>
            <a:ext cx="5196436" cy="2448272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dirty="0">
                <a:ln/>
                <a:solidFill>
                  <a:schemeClr val="accent3"/>
                </a:solidFill>
                <a:latin typeface="Elephant" panose="02020904090505020303" pitchFamily="18" charset="0"/>
              </a:rPr>
              <a:t>W</a:t>
            </a:r>
            <a:r>
              <a:rPr lang="en-US" b="1" dirty="0" smtClean="0">
                <a:ln/>
                <a:solidFill>
                  <a:schemeClr val="accent3"/>
                </a:solidFill>
                <a:latin typeface="Elephant" panose="02020904090505020303" pitchFamily="18" charset="0"/>
              </a:rPr>
              <a:t>here do you prefer to go?</a:t>
            </a:r>
          </a:p>
          <a:p>
            <a:pPr algn="ctr"/>
            <a:r>
              <a:rPr lang="en-US" b="1" dirty="0" smtClean="0">
                <a:ln/>
                <a:solidFill>
                  <a:schemeClr val="accent3"/>
                </a:solidFill>
                <a:latin typeface="Elephant" panose="02020904090505020303" pitchFamily="18" charset="0"/>
              </a:rPr>
              <a:t>Have you ever been in a circus?</a:t>
            </a:r>
          </a:p>
          <a:p>
            <a:pPr algn="ctr"/>
            <a:r>
              <a:rPr lang="en-US" b="1" dirty="0" smtClean="0">
                <a:ln/>
                <a:solidFill>
                  <a:schemeClr val="accent3"/>
                </a:solidFill>
                <a:latin typeface="Elephant" panose="02020904090505020303" pitchFamily="18" charset="0"/>
              </a:rPr>
              <a:t> What did you like? Have you ever dreamt of visiting the Disney Land?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184950"/>
            <a:ext cx="5292080" cy="352584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46" y="3329281"/>
            <a:ext cx="4143175" cy="2933368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128" y="512145"/>
            <a:ext cx="2701865" cy="1960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381656" y="6117227"/>
            <a:ext cx="2376057" cy="381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3132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" y="229695"/>
            <a:ext cx="1584176" cy="139996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1760" y="5733256"/>
            <a:ext cx="4128781" cy="5970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rgbClr val="FF33CC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Disneyland - Tokyo</a:t>
            </a:r>
            <a:endParaRPr lang="ru-RU" sz="2800" dirty="0">
              <a:solidFill>
                <a:srgbClr val="FF33CC"/>
              </a:solidFill>
              <a:effectLst/>
              <a:latin typeface="Arial Black" panose="020B0A04020102020204" pitchFamily="34" charset="0"/>
              <a:ea typeface="Calibri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8680"/>
            <a:ext cx="6259980" cy="4133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8069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45224"/>
            <a:ext cx="8143977" cy="6480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dirty="0" err="1">
                <a:solidFill>
                  <a:srgbClr val="FF33CC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Suoi</a:t>
            </a:r>
            <a:r>
              <a:rPr lang="en-US" sz="2400" dirty="0">
                <a:solidFill>
                  <a:srgbClr val="FF33CC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 Tien Cultural Amusement Park – Vietnam</a:t>
            </a:r>
            <a:endParaRPr lang="ru-RU" sz="2400" dirty="0">
              <a:solidFill>
                <a:srgbClr val="FF33CC"/>
              </a:solidFill>
              <a:effectLst/>
              <a:latin typeface="Arial Black" panose="020B0A04020102020204" pitchFamily="34" charset="0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8680"/>
            <a:ext cx="6372200" cy="4392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3530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3568" y="5589240"/>
            <a:ext cx="7776864" cy="7200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 err="1">
                <a:solidFill>
                  <a:srgbClr val="30BE30"/>
                </a:solidFill>
                <a:effectLst/>
                <a:latin typeface="Arial Black"/>
                <a:ea typeface="Calibri"/>
                <a:cs typeface="Times New Roman"/>
              </a:rPr>
              <a:t>Universal</a:t>
            </a:r>
            <a:r>
              <a:rPr lang="ru-RU" sz="2800" dirty="0">
                <a:solidFill>
                  <a:srgbClr val="30BE30"/>
                </a:solidFill>
                <a:effectLst/>
                <a:latin typeface="Arial Black"/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rgbClr val="30BE30"/>
                </a:solidFill>
                <a:effectLst/>
                <a:latin typeface="Arial Black"/>
                <a:ea typeface="Calibri"/>
                <a:cs typeface="Times New Roman"/>
              </a:rPr>
              <a:t>Studios</a:t>
            </a:r>
            <a:r>
              <a:rPr lang="ru-RU" sz="2800" dirty="0">
                <a:solidFill>
                  <a:srgbClr val="30BE30"/>
                </a:solidFill>
                <a:effectLst/>
                <a:latin typeface="Arial Black"/>
                <a:ea typeface="Calibri"/>
                <a:cs typeface="Times New Roman"/>
              </a:rPr>
              <a:t> </a:t>
            </a:r>
            <a:r>
              <a:rPr lang="ru-RU" sz="2800" dirty="0" err="1">
                <a:solidFill>
                  <a:srgbClr val="30BE30"/>
                </a:solidFill>
                <a:effectLst/>
                <a:latin typeface="Arial Black"/>
                <a:ea typeface="Calibri"/>
                <a:cs typeface="Times New Roman"/>
              </a:rPr>
              <a:t>Japan</a:t>
            </a:r>
            <a:r>
              <a:rPr lang="ru-RU" sz="2800" dirty="0">
                <a:solidFill>
                  <a:srgbClr val="30BE30"/>
                </a:solidFill>
                <a:effectLst/>
                <a:latin typeface="Arial Black"/>
                <a:ea typeface="Calibri"/>
                <a:cs typeface="Times New Roman"/>
              </a:rPr>
              <a:t> </a:t>
            </a:r>
            <a:r>
              <a:rPr lang="en-US" sz="2800" dirty="0">
                <a:solidFill>
                  <a:srgbClr val="30BE30"/>
                </a:solidFill>
                <a:effectLst/>
                <a:latin typeface="Arial Black"/>
                <a:ea typeface="Calibri"/>
                <a:cs typeface="Times New Roman"/>
              </a:rPr>
              <a:t>Osaka Japan</a:t>
            </a:r>
            <a:endParaRPr lang="ru-RU" sz="2800" dirty="0">
              <a:solidFill>
                <a:srgbClr val="30BE30"/>
              </a:solidFill>
              <a:effectLst/>
              <a:ea typeface="Calibri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48680"/>
            <a:ext cx="6153679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9715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45224"/>
            <a:ext cx="7910488" cy="72008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effectLst/>
                <a:latin typeface="Arial Black"/>
                <a:ea typeface="Calibri"/>
                <a:cs typeface="Times New Roman"/>
              </a:rPr>
              <a:t>Islands of Adventure – Florida, US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76672"/>
            <a:ext cx="6159484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6596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Другая 25">
      <a:dk1>
        <a:srgbClr val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445</TotalTime>
  <Words>529</Words>
  <Application>Microsoft Office PowerPoint</Application>
  <PresentationFormat>Экран (4:3)</PresentationFormat>
  <Paragraphs>163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шаблон</vt:lpstr>
      <vt:lpstr>THE FUN STARTS HERE</vt:lpstr>
      <vt:lpstr>Watch the video and predict the topic of our lesson</vt:lpstr>
      <vt:lpstr>The aims of our lesson:</vt:lpstr>
      <vt:lpstr>Let’s practice English sounds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fly in a pirate ship</vt:lpstr>
      <vt:lpstr>see trapeze artists</vt:lpstr>
      <vt:lpstr>shake hands with cartoon characters</vt:lpstr>
      <vt:lpstr>explore a haunted mansion</vt:lpstr>
      <vt:lpstr>ride on a rollercoaster</vt:lpstr>
      <vt:lpstr>eat candy floss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How many activities have you tried? </vt:lpstr>
      <vt:lpstr>New words</vt:lpstr>
      <vt:lpstr>Презентация PowerPoint</vt:lpstr>
      <vt:lpstr>YOUR Advertisement </vt:lpstr>
      <vt:lpstr>KWL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FUN STARTS HERE</dc:title>
  <dc:creator>елена</dc:creator>
  <cp:lastModifiedBy>User</cp:lastModifiedBy>
  <cp:revision>44</cp:revision>
  <dcterms:created xsi:type="dcterms:W3CDTF">2016-02-28T06:51:49Z</dcterms:created>
  <dcterms:modified xsi:type="dcterms:W3CDTF">2021-04-19T21:13:02Z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3733068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