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8" r:id="rId2"/>
    <p:sldId id="289" r:id="rId3"/>
    <p:sldId id="290" r:id="rId4"/>
    <p:sldId id="263" r:id="rId5"/>
    <p:sldId id="291" r:id="rId6"/>
    <p:sldId id="292" r:id="rId7"/>
    <p:sldId id="267" r:id="rId8"/>
    <p:sldId id="293" r:id="rId9"/>
    <p:sldId id="265" r:id="rId10"/>
    <p:sldId id="266" r:id="rId11"/>
    <p:sldId id="270" r:id="rId12"/>
    <p:sldId id="273" r:id="rId13"/>
    <p:sldId id="269" r:id="rId14"/>
    <p:sldId id="274" r:id="rId15"/>
    <p:sldId id="285" r:id="rId16"/>
    <p:sldId id="287" r:id="rId17"/>
    <p:sldId id="294" r:id="rId18"/>
    <p:sldId id="275" r:id="rId19"/>
    <p:sldId id="295" r:id="rId20"/>
    <p:sldId id="277" r:id="rId21"/>
    <p:sldId id="278" r:id="rId22"/>
    <p:sldId id="279" r:id="rId23"/>
    <p:sldId id="282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424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34304-1F7D-4721-9434-31ED0C4FA109}" type="datetimeFigureOut">
              <a:rPr lang="ru-RU" smtClean="0"/>
              <a:pPr/>
              <a:t>23.08.2020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C57CC-B84D-4B56-99A3-7CAFD6ADC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6;&#1072;&#1073;&#1086;&#1090;&#1072;\2%20&#1082;&#1083;&#1072;&#1089;&#1089;\&#1095;&#1090;&#1077;&#1085;&#1080;&#1077;\&#1056;&#1077;&#1073;&#1103;&#1090;&#1072;%20&#1080;%20&#1091;&#1090;&#1103;&#1090;&#1072;\&#1056;&#1077;&#1073;&#1103;&#1090;&#1072;%20&#1080;%20&#1091;&#1090;&#1103;&#1090;&#1072;.wmv" TargetMode="Externa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png"/><Relationship Id="rId4" Type="http://schemas.openxmlformats.org/officeDocument/2006/relationships/package" Target="../embeddings/______Microsoft_Office_PowerPoint1.sld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6;&#1072;&#1073;&#1086;&#1090;&#1072;\2%20&#1082;&#1083;&#1072;&#1089;&#1089;\&#1095;&#1090;&#1077;&#1085;&#1080;&#1077;\&#1056;&#1077;&#1073;&#1103;&#1090;&#1072;%20&#1080;%20&#1091;&#1090;&#1103;&#1090;&#1072;\07_&#1083;&#1080;&#1088;&#1080;&#1082;&#1072;%20(mp3cut.ru)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6;&#1072;&#1073;&#1086;&#1090;&#1072;\2%20&#1082;&#1083;&#1072;&#1089;&#1089;\&#1095;&#1090;&#1077;&#1085;&#1080;&#1077;\&#1056;&#1077;&#1073;&#1103;&#1090;&#1072;%20&#1080;%20&#1091;&#1090;&#1103;&#1090;&#1072;\07_&#1083;&#1080;&#1088;&#1080;&#1082;&#1072;%20(mp3cut.ru).wav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90600" y="2133600"/>
            <a:ext cx="774327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Рыжкова Светлана Вячеславовна,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учитель начальных классов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МБОУ «Гимназия № 97 г. Ельца»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482" name="Picture 2" descr="http://yavix.ru/i/3/c/f/eca0074248910ac3645c0c85924eb.jpg"/>
          <p:cNvPicPr>
            <a:picLocks noChangeAspect="1" noChangeArrowheads="1"/>
          </p:cNvPicPr>
          <p:nvPr/>
        </p:nvPicPr>
        <p:blipFill>
          <a:blip r:embed="rId3"/>
          <a:srcRect t="4388" r="46301" b="2011"/>
          <a:stretch>
            <a:fillRect/>
          </a:stretch>
        </p:blipFill>
        <p:spPr bwMode="auto">
          <a:xfrm>
            <a:off x="4343400" y="838200"/>
            <a:ext cx="3733800" cy="4876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609600" y="1676400"/>
            <a:ext cx="3505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Мария</a:t>
            </a:r>
          </a:p>
          <a:p>
            <a:pPr algn="ctr"/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Ивановна</a:t>
            </a:r>
          </a:p>
          <a:p>
            <a:pPr algn="ctr"/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Пришвина</a:t>
            </a:r>
          </a:p>
          <a:p>
            <a:pPr algn="ctr"/>
            <a:endParaRPr lang="ru-RU" sz="40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мать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4" descr="[LI6RK_16-01]_[IL_02]-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066800"/>
            <a:ext cx="3429000" cy="4520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674" name="AutoShape 2" descr="https://img-fotki.yandex.ru/get/25826/311695.7ea/0_b104d_c2a3e6c4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https://fs00.infourok.ru/images/doc/220/8979/2/img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295400"/>
            <a:ext cx="3962400" cy="2971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33600" y="47244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Пришвин - гимназист</a:t>
            </a:r>
            <a:endParaRPr lang="ru-RU" sz="36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8674" name="AutoShape 2" descr="https://img-fotki.yandex.ru/get/25826/311695.7ea/0_b104d_c2a3e6c4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8" name="Picture 2" descr="http://yavix.ru/i/f/0/9/4c02d3a7499f6ad28e3e773f604a9.jpg"/>
          <p:cNvPicPr>
            <a:picLocks noChangeAspect="1" noChangeArrowheads="1"/>
          </p:cNvPicPr>
          <p:nvPr/>
        </p:nvPicPr>
        <p:blipFill>
          <a:blip r:embed="rId3"/>
          <a:srcRect l="35068" t="2925" r="4658"/>
          <a:stretch>
            <a:fillRect/>
          </a:stretch>
        </p:blipFill>
        <p:spPr bwMode="auto">
          <a:xfrm>
            <a:off x="4038600" y="838200"/>
            <a:ext cx="4191000" cy="5057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685800" y="2590800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Пришвин - студент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-11113"/>
            <a:ext cx="9167813" cy="6881813"/>
          </a:xfrm>
          <a:prstGeom prst="rect">
            <a:avLst/>
          </a:prstGeom>
          <a:noFill/>
        </p:spPr>
      </p:pic>
      <p:pic>
        <p:nvPicPr>
          <p:cNvPr id="25602" name="Picture 2" descr="https://ds02.infourok.ru/uploads/ex/053b/000116aa-54fd4881/3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609600"/>
            <a:ext cx="7543800" cy="565785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-11113"/>
            <a:ext cx="9167813" cy="6881813"/>
          </a:xfrm>
          <a:prstGeom prst="rect">
            <a:avLst/>
          </a:prstGeom>
          <a:noFill/>
        </p:spPr>
      </p:pic>
      <p:pic>
        <p:nvPicPr>
          <p:cNvPr id="34818" name="Picture 2" descr="http://img1.liveinternet.ru/images/attach/d/1/131/399/131399685_059176765D2C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609600"/>
            <a:ext cx="4267200" cy="546295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-11113"/>
            <a:ext cx="9167813" cy="6881813"/>
          </a:xfrm>
          <a:prstGeom prst="rect">
            <a:avLst/>
          </a:prstGeom>
          <a:noFill/>
        </p:spPr>
      </p:pic>
      <p:pic>
        <p:nvPicPr>
          <p:cNvPr id="6146" name="Picture 2" descr="http://iba.barius.ru/bib/pages/p1/1197/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609600"/>
            <a:ext cx="4572000" cy="558609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3813"/>
            <a:ext cx="9167813" cy="6881813"/>
          </a:xfrm>
          <a:prstGeom prst="rect">
            <a:avLst/>
          </a:prstGeom>
          <a:noFill/>
        </p:spPr>
      </p:pic>
      <p:pic>
        <p:nvPicPr>
          <p:cNvPr id="4" name="Ребята и утят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" y="457200"/>
            <a:ext cx="7924800" cy="5943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533400"/>
            <a:ext cx="609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Просмотр диафильма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24000" y="2209800"/>
            <a:ext cx="61657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Словарная работа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3813"/>
            <a:ext cx="9167813" cy="68818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609600"/>
            <a:ext cx="3733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ВЕРСТА</a:t>
            </a:r>
          </a:p>
          <a:p>
            <a:endParaRPr lang="ru-RU" sz="24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ЧИРОК-СВИСТУНОК</a:t>
            </a:r>
          </a:p>
          <a:p>
            <a:endParaRPr lang="ru-RU" sz="24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КУЗНИЦА</a:t>
            </a:r>
          </a:p>
          <a:p>
            <a:endParaRPr lang="ru-RU" sz="24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ОВСЯНОЕ ПОЛЕ</a:t>
            </a:r>
          </a:p>
          <a:p>
            <a:endParaRPr lang="ru-RU" sz="24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      ПАРОВОЕ ПОЛЕ</a:t>
            </a:r>
          </a:p>
          <a:p>
            <a:endParaRPr lang="ru-RU" sz="2400" b="1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                 ВОДА СПАЛА</a:t>
            </a:r>
            <a:endParaRPr lang="ru-RU" sz="28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609600"/>
            <a:ext cx="4343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УРОВЕНЬ ВОДЫ УМЕНЬШИЛСЯ</a:t>
            </a:r>
          </a:p>
          <a:p>
            <a:pPr algn="ctr"/>
            <a:endParaRPr lang="ru-RU" sz="2400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СТАРИННАЯ МЕРА ДЛИНЫ,ЧУТЬ БОЛЕЕ 1 КМ</a:t>
            </a:r>
          </a:p>
          <a:p>
            <a:pPr algn="ctr"/>
            <a:endParaRPr lang="ru-RU" sz="2400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НЕБОЛЬШАЯ УТОЧКА</a:t>
            </a:r>
          </a:p>
          <a:p>
            <a:pPr algn="ctr"/>
            <a:endParaRPr lang="ru-RU" sz="2400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ПОЛЕ, ОТДЫХАЮЩЕЕ                     ОТ ПОСЕВОВ</a:t>
            </a:r>
          </a:p>
          <a:p>
            <a:pPr algn="ctr"/>
            <a:endParaRPr lang="ru-RU" sz="2400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ПОЛЕ, ЗАСЕЯННОЕ ОВСОМ</a:t>
            </a:r>
          </a:p>
          <a:p>
            <a:pPr algn="ctr"/>
            <a:endParaRPr lang="ru-RU" sz="2400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МЕСТО, ГДЕ РАБОТАЕТ КУЗНЕЦ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3810000" y="5257800"/>
            <a:ext cx="152400" cy="152400"/>
          </a:xfrm>
          <a:prstGeom prst="line">
            <a:avLst/>
          </a:prstGeom>
          <a:ln w="28575">
            <a:solidFill>
              <a:srgbClr val="604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133600" y="914400"/>
            <a:ext cx="2743200" cy="9906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286000" y="2133600"/>
            <a:ext cx="2209800" cy="8382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514600" y="3200400"/>
            <a:ext cx="2895600" cy="22098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429000" y="3733800"/>
            <a:ext cx="2743200" cy="9906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733800" y="4343400"/>
            <a:ext cx="2819400" cy="6858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2857500" y="2171700"/>
            <a:ext cx="3886200" cy="24384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24000" y="2133600"/>
            <a:ext cx="61947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Работа  в группах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67813" cy="68818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3000" y="1143000"/>
            <a:ext cx="6781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Презентация к уроку                               по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учебному предмету «Литературное чтение»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во 2-ом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классе на тему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«М. М. Пришвин                         «Ребята и утята»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13" y="-11113"/>
            <a:ext cx="9167813" cy="6881813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057400" y="2362200"/>
          <a:ext cx="5801442" cy="3733800"/>
        </p:xfrm>
        <a:graphic>
          <a:graphicData uri="http://schemas.openxmlformats.org/presentationml/2006/ole">
            <p:oleObj spid="_x0000_s3073" name="Слайд" r:id="rId4" imgW="4570524" imgH="3427508" progId="PowerPoint.Slide.12">
              <p:embed/>
            </p:oleObj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533400"/>
            <a:ext cx="2362200" cy="166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43200" y="762000"/>
            <a:ext cx="3733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РЕБЯТА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0" y="25908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весёлые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2590800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жестокие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18288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глупые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34290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несмышлёные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9400" y="4267200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беззаботные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deti-online.com/img/150x150/audioskazki/rebyata-i-utya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3962400"/>
            <a:ext cx="1981200" cy="1981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4600" y="762000"/>
            <a:ext cx="3733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АВТОР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5334000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 мудрый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800" y="24384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добрый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2800" y="1752600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строгий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31242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бессердечный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8400" y="38862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неравнодушный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1400" y="46482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злой</a:t>
            </a:r>
            <a:endParaRPr lang="ru-RU" sz="40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yavix.ru/i/0/7/e/3af4aec7bae2be8a151668f195594.jpg"/>
          <p:cNvPicPr>
            <a:picLocks noChangeAspect="1" noChangeArrowheads="1"/>
          </p:cNvPicPr>
          <p:nvPr/>
        </p:nvPicPr>
        <p:blipFill>
          <a:blip r:embed="rId3"/>
          <a:srcRect l="4384" t="13163" r="49589" b="13711"/>
          <a:stretch>
            <a:fillRect/>
          </a:stretch>
        </p:blipFill>
        <p:spPr bwMode="auto">
          <a:xfrm>
            <a:off x="731520" y="609600"/>
            <a:ext cx="224028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67813" cy="68818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38200" y="17526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СЕГОДНЯ Я  ПОЗНАКОМИЛСЯ ...</a:t>
            </a:r>
            <a:endParaRPr lang="ru-RU" sz="36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27432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Я  ПОНЯЛ ...</a:t>
            </a:r>
            <a:endParaRPr lang="ru-RU" sz="36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37338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МНЕ  ЗАХОТЕЛОСЬ ...</a:t>
            </a:r>
            <a:endParaRPr lang="ru-RU" sz="3600" b="1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2600" y="609600"/>
            <a:ext cx="5071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noFill/>
        </p:spPr>
      </p:pic>
      <p:pic>
        <p:nvPicPr>
          <p:cNvPr id="3" name="Picture 4" descr="Пришвин Михаил Михайлович(1873-1954)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685800"/>
            <a:ext cx="3722687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800600" y="1295400"/>
            <a:ext cx="3657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Все хорошее          в природе –             от солнца;                 а все лучшее            в жизни –              от человека». </a:t>
            </a:r>
          </a:p>
          <a:p>
            <a:endParaRPr lang="ru-RU" sz="2800" dirty="0" smtClean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604242"/>
                </a:solidFill>
                <a:latin typeface="Times New Roman" pitchFamily="18" charset="0"/>
                <a:cs typeface="Times New Roman" pitchFamily="18" charset="0"/>
              </a:rPr>
              <a:t>       М.М. Пришвин</a:t>
            </a:r>
            <a:endParaRPr lang="ru-RU" sz="2800" dirty="0">
              <a:solidFill>
                <a:srgbClr val="60424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xn----itbbdwiegebisy1c.xn--p1ai/wp-content/uploads/2017/07/92R1wllQB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228600"/>
            <a:ext cx="8502908" cy="6400800"/>
          </a:xfrm>
          <a:prstGeom prst="rect">
            <a:avLst/>
          </a:prstGeom>
          <a:noFill/>
        </p:spPr>
      </p:pic>
      <p:pic>
        <p:nvPicPr>
          <p:cNvPr id="15363" name="Picture 3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noFill/>
        </p:spPr>
      </p:pic>
      <p:pic>
        <p:nvPicPr>
          <p:cNvPr id="6" name="07_лирика (mp3cut.ru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2000" y="685800"/>
            <a:ext cx="75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 детей с  биографией и творчеством  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М.М.Пришвина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формировать навыки правильного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осознанного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чтения,  совершенствовать умение выделять главное,  анализировать,  обобщать и делать выводы, характеризовать  героев произведения; давать нравственную оценку  их поступкам, развивать мышление и речь  детей, умение отвечать на вопросы  по содержанию произведения, формулировать его главную мысль, обогащать словарный запас, воспитывать доброту, бережное отношение к животным,  родной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природе.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xn----itbbdwiegebisy1c.xn--p1ai/wp-content/uploads/2017/07/92R1wllQBm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228600"/>
            <a:ext cx="8502908" cy="6400800"/>
          </a:xfrm>
          <a:prstGeom prst="rect">
            <a:avLst/>
          </a:prstGeom>
          <a:noFill/>
        </p:spPr>
      </p:pic>
      <p:pic>
        <p:nvPicPr>
          <p:cNvPr id="15363" name="Picture 3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noFill/>
        </p:spPr>
      </p:pic>
      <p:pic>
        <p:nvPicPr>
          <p:cNvPr id="5" name="Picture 2" descr="http://antoninanilova.com/wp-content/uploads/2017/05/prana-dyhanie.jpg"/>
          <p:cNvPicPr>
            <a:picLocks noChangeAspect="1" noChangeArrowheads="1"/>
          </p:cNvPicPr>
          <p:nvPr/>
        </p:nvPicPr>
        <p:blipFill>
          <a:blip r:embed="rId5">
            <a:lum bright="-3000" contrast="5000"/>
          </a:blip>
          <a:srcRect/>
          <a:stretch>
            <a:fillRect/>
          </a:stretch>
        </p:blipFill>
        <p:spPr bwMode="auto">
          <a:xfrm>
            <a:off x="685800" y="533400"/>
            <a:ext cx="7772400" cy="5662246"/>
          </a:xfrm>
          <a:prstGeom prst="rect">
            <a:avLst/>
          </a:prstGeom>
          <a:noFill/>
          <a:ln w="41275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07_лирика (mp3cut.ru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219200" y="609600"/>
            <a:ext cx="662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мотивационного настроя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7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361" grpId="0"/>
      <p:bldP spid="1536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00200" y="1981200"/>
            <a:ext cx="63071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Определение темы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целей урока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xn----itbbdwiegebisy1c.xn--p1ai/wp-content/uploads/2017/07/92R1wllQB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228600"/>
            <a:ext cx="8502908" cy="6400800"/>
          </a:xfrm>
          <a:prstGeom prst="rect">
            <a:avLst/>
          </a:prstGeom>
          <a:noFill/>
        </p:spPr>
      </p:pic>
      <p:pic>
        <p:nvPicPr>
          <p:cNvPr id="15363" name="Picture 3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813" y="-23813"/>
            <a:ext cx="9167813" cy="6881813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2133600"/>
            <a:ext cx="8001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84П568Р391И47Ш577В430И471Н444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14400" y="1066800"/>
            <a:ext cx="3647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2362200"/>
            <a:ext cx="7709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ПОЗНАКОМИТЬСЯ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0600" y="3581400"/>
            <a:ext cx="5776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8181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24000" y="2133600"/>
            <a:ext cx="61947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Работа  в группах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Светлана\Мои документы\Мои рисунки\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0"/>
            <a:ext cx="9167813" cy="68818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38200" y="457200"/>
            <a:ext cx="6781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группа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Каким было   детство Пришвина?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295400"/>
            <a:ext cx="762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Куда  поступил будущий писатель, чтобы получить образование?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2000" y="2590800"/>
            <a:ext cx="7467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группа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события произошли в дальнейшей жизни Пришвина?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Где  он побывал?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447800" y="3962400"/>
            <a:ext cx="6781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группа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Чем любил заниматься  Пришвин?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133600" y="4876800"/>
            <a:ext cx="701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группа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удивительной особенностью    обладал писатель?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8436" grpId="0"/>
      <p:bldP spid="1843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8372112</TotalTime>
  <Words>297</Words>
  <PresentationFormat>Экран (4:3)</PresentationFormat>
  <Paragraphs>76</Paragraphs>
  <Slides>24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Office Theme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Светлана</cp:lastModifiedBy>
  <cp:revision>67</cp:revision>
  <dcterms:modified xsi:type="dcterms:W3CDTF">2020-08-23T12:50:03Z</dcterms:modified>
</cp:coreProperties>
</file>