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  <p:sldId id="264" r:id="rId3"/>
    <p:sldId id="260" r:id="rId4"/>
    <p:sldId id="269" r:id="rId5"/>
    <p:sldId id="257" r:id="rId6"/>
    <p:sldId id="263" r:id="rId7"/>
    <p:sldId id="265" r:id="rId8"/>
    <p:sldId id="261" r:id="rId9"/>
    <p:sldId id="266" r:id="rId10"/>
    <p:sldId id="267" r:id="rId11"/>
    <p:sldId id="268" r:id="rId12"/>
    <p:sldId id="270" r:id="rId13"/>
    <p:sldId id="271" r:id="rId14"/>
    <p:sldId id="259" r:id="rId15"/>
    <p:sldId id="276" r:id="rId16"/>
    <p:sldId id="278" r:id="rId17"/>
    <p:sldId id="272" r:id="rId18"/>
    <p:sldId id="258" r:id="rId19"/>
    <p:sldId id="277" r:id="rId20"/>
    <p:sldId id="262" r:id="rId21"/>
    <p:sldId id="275" r:id="rId22"/>
    <p:sldId id="273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15B8E5-6B19-467C-9E06-689C30FE3EE4}" v="1627" dt="2021-04-20T15:38:27.762"/>
    <p1510:client id="{6D582FD7-FD9F-4E59-8E5F-3041790326FA}" v="7" dt="2021-04-20T13:35:09.954"/>
    <p1510:client id="{842655A7-8705-4383-8367-8878AC9EA502}" v="9" dt="2021-04-20T13:14:28.443"/>
    <p1510:client id="{A07F507C-52C6-4714-B8EC-69240C7F90AE}" v="179" dt="2021-04-18T08:47:35.029"/>
    <p1510:client id="{B8501FC0-AC18-4461-82DE-7B74727428FF}" v="1562" dt="2021-04-18T11:46:43.670"/>
    <p1510:client id="{D161AB50-4B89-4961-AD43-ACD5893B5EB2}" v="1104" dt="2021-04-20T16:02:03.243"/>
    <p1510:client id="{D3C83484-0176-45A7-A7D2-4D533F67C5EE}" v="613" dt="2021-04-14T09:35:48.3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415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86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723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287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890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9206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12/13/2022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504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12/13/2022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444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12/13/2022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64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842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340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86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hyperlink" Target="https://onedrive.live.com/view.aspx?resid=2F4C15DE32D0021!482&amp;ithint=file,pptx&amp;authkey=!ADpJ4_Y22QfLbTw" TargetMode="External"/><Relationship Id="rId2" Type="http://schemas.openxmlformats.org/officeDocument/2006/relationships/hyperlink" Target="https://elaginpark.org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onedrive.live.com/view.aspx?resid=2F4C15DE32D0021!482&amp;ithint=file,pptx&amp;authkey=!ADpJ4_Y22QfLbTw" TargetMode="External"/><Relationship Id="rId5" Type="http://schemas.openxmlformats.org/officeDocument/2006/relationships/image" Target="../media/image20.sv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5.png"/><Relationship Id="rId4" Type="http://schemas.openxmlformats.org/officeDocument/2006/relationships/hyperlink" Target="https://onedrive.live.com/view.aspx?resid=2F4C15DE32D0021!482&amp;ithint=file,pptx&amp;authkey=!ADpJ4_Y22QfLbTw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ind-it.pro/?utm_source=distr_m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zen.yandex.ru/media/id/5d4c4cecbf50d500c41c551f/kakie-organy-otnosiatsia-k-krovenosnoi-sisteme-cheloveka-5fc71df06d4e6a5c3f610a08" TargetMode="Externa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travelask.ru/articles/samye-krupnye-sosudy-v-tele-chelovek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2%D1%80%D0%BE%D0%BC%D0%B1" TargetMode="External"/><Relationship Id="rId3" Type="http://schemas.openxmlformats.org/officeDocument/2006/relationships/hyperlink" Target="https://ru.wikipedia.org/wiki/%D0%A1%D0%B2%D1%91%D1%80%D1%82%D1%8B%D0%B2%D0%B0%D0%BD%D0%B8%D0%B5_%D0%BA%D1%80%D0%BE%D0%B2%D0%B8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s://ru.wikipedia.org/wiki/%D0%A2%D1%80%D0%BE%D0%BC%D0%B1%D0%BE%D0%B7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0.gif"/><Relationship Id="rId4" Type="http://schemas.openxmlformats.org/officeDocument/2006/relationships/image" Target="../media/image29.gif"/><Relationship Id="rId9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3.jpeg"/><Relationship Id="rId7" Type="http://schemas.openxmlformats.org/officeDocument/2006/relationships/image" Target="../media/image5.png"/><Relationship Id="rId12" Type="http://schemas.openxmlformats.org/officeDocument/2006/relationships/hyperlink" Target="https://foxford.ru/wiki/biologiya/raboty-i-p-pavlova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emspb.ru/institute/museum/" TargetMode="External"/><Relationship Id="rId11" Type="http://schemas.openxmlformats.org/officeDocument/2006/relationships/image" Target="../media/image20.svg"/><Relationship Id="rId5" Type="http://schemas.openxmlformats.org/officeDocument/2006/relationships/image" Target="../media/image2.png"/><Relationship Id="rId10" Type="http://schemas.openxmlformats.org/officeDocument/2006/relationships/image" Target="../media/image17.png"/><Relationship Id="rId4" Type="http://schemas.openxmlformats.org/officeDocument/2006/relationships/image" Target="../media/image34.jpeg"/><Relationship Id="rId9" Type="http://schemas.openxmlformats.org/officeDocument/2006/relationships/hyperlink" Target="https://onedrive.live.com/view.aspx?resid=2F4C15DE32D0021!482&amp;ithint=file,pptx&amp;authkey=!ADpJ4_Y22QfLbTw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0%B0%D0%BC%D1%8F%D1%82%D0%BD%D0%B8%D0%BA_%D1%81%D0%BE%D0%B1%D0%B0%D0%BA%D0%B5_%D0%9F%D0%B0%D0%B2%D0%BB%D0%BE%D0%B2%D0%B0_(%D0%A1%D0%B0%D0%BD%D0%BA%D1%82-%D0%9F%D0%B5%D1%82%D0%B5%D1%80%D0%B1%D1%83%D1%80%D0%B3)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nedrive.live.com/view.aspx?resid=2F4C15DE32D0021!482&amp;ithint=file,pptx&amp;authkey=!ADpJ4_Y22QfLbTw" TargetMode="External"/><Relationship Id="rId5" Type="http://schemas.openxmlformats.org/officeDocument/2006/relationships/image" Target="../media/image20.sv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7.png"/><Relationship Id="rId7" Type="http://schemas.openxmlformats.org/officeDocument/2006/relationships/slide" Target="slide2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eor.dgu.ru/lectures_f/%D1%84%D0%B8%D0%B7%D0%B8%D0%BE%D0%BB%D0%BE%D0%B3%D0%B8%D1%8F%20%D1%87%D0%B5%D0%BB%D0%BE%D0%B2%D0%B5%D0%BA%D0%B0%20%D0%B8%20%D0%B6%D0%B8%D0%B2%D0%BE%D1%82%D0%BD%D1%8B%D1%85.%20%D0%A7%D0%B0%D1%81%D1%82%D1%8C%202/%D0%9F%D0%B8%D1%89%D0%B5%D0%B2%D0%B0%D1%80%D0%B5%D0%BD%D0%B8%D0%B5%20%D0%B2%20%D0%BF%D0%BE%D0%BB%D0%BE%D1%81%D1%82%D0%B8%20%D1%80%D1%82%D0%B0.htm" TargetMode="External"/><Relationship Id="rId5" Type="http://schemas.openxmlformats.org/officeDocument/2006/relationships/hyperlink" Target="https://www.hospital-mmk.ru/pishhevaritelnaya-sistema/slyuna-cheloveka-sostav-i-funktsii.html" TargetMode="Externa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17.xml"/><Relationship Id="rId3" Type="http://schemas.openxmlformats.org/officeDocument/2006/relationships/image" Target="../media/image3.png"/><Relationship Id="rId7" Type="http://schemas.openxmlformats.org/officeDocument/2006/relationships/image" Target="../media/image6.svg"/><Relationship Id="rId12" Type="http://schemas.openxmlformats.org/officeDocument/2006/relationships/slide" Target="slide10.xml"/><Relationship Id="rId2" Type="http://schemas.openxmlformats.org/officeDocument/2006/relationships/image" Target="../media/image2.png"/><Relationship Id="rId16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slide" Target="slide7.xml"/><Relationship Id="rId5" Type="http://schemas.openxmlformats.org/officeDocument/2006/relationships/slide" Target="slide3.xml"/><Relationship Id="rId15" Type="http://schemas.openxmlformats.org/officeDocument/2006/relationships/slide" Target="slide20.xml"/><Relationship Id="rId10" Type="http://schemas.openxmlformats.org/officeDocument/2006/relationships/image" Target="../media/image8.svg"/><Relationship Id="rId4" Type="http://schemas.openxmlformats.org/officeDocument/2006/relationships/image" Target="../media/image4.svg"/><Relationship Id="rId9" Type="http://schemas.openxmlformats.org/officeDocument/2006/relationships/image" Target="../media/image5.png"/><Relationship Id="rId14" Type="http://schemas.openxmlformats.org/officeDocument/2006/relationships/slide" Target="slide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tass.ru/spec/mirovoi_muso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0.png"/><Relationship Id="rId7" Type="http://schemas.openxmlformats.org/officeDocument/2006/relationships/slide" Target="slide2.xml"/><Relationship Id="rId2" Type="http://schemas.openxmlformats.org/officeDocument/2006/relationships/hyperlink" Target="https://biocpm.ru/kurs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F%D0%BE%D1%87%D0%BA%D0%B0_(%D0%B0%D0%BD%D0%B0%D1%82%D0%BE%D0%BC%D0%B8%D1%8F)" TargetMode="External"/><Relationship Id="rId11" Type="http://schemas.openxmlformats.org/officeDocument/2006/relationships/image" Target="../media/image31.jpeg"/><Relationship Id="rId5" Type="http://schemas.openxmlformats.org/officeDocument/2006/relationships/hyperlink" Target="https://ru.wikipedia.org/wiki/%D0%AF%D0%B4" TargetMode="External"/><Relationship Id="rId10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44.png"/><Relationship Id="rId7" Type="http://schemas.openxmlformats.org/officeDocument/2006/relationships/image" Target="../media/image46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svg"/><Relationship Id="rId5" Type="http://schemas.openxmlformats.org/officeDocument/2006/relationships/image" Target="../media/image45.png"/><Relationship Id="rId10" Type="http://schemas.openxmlformats.org/officeDocument/2006/relationships/image" Target="../media/image52.svg"/><Relationship Id="rId4" Type="http://schemas.openxmlformats.org/officeDocument/2006/relationships/image" Target="../media/image46.svg"/><Relationship Id="rId9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D%D0%B9%D1%84%D0%B5%D0%BB%D0%B5%D0%B2%D0%B0_%D0%B1%D0%B0%D1%88%D0%BD%D1%8F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hyperlink" Target="https://www.google.com/maps/place/%D0%BF%D1%80.+%D0%9A%D0%BE%D1%81%D0%BC%D0%BE%D0%BD%D0%B0%D0%B2%D1%82%D0%BE%D0%B2,+63,+%D0%A1%D0%B0%D0%BD%D0%BA%D1%82-%D0%9F%D0%B5%D1%82%D0%B5%D1%80%D0%B1%D1%83%D1%80%D0%B3,+196158/data=!4m2!3m1!1s0x469625408640b659:0xe080933dd55ddf5d?sa=X&amp;ved=2ahUKEwiJkMPg94zwAhVQ-6QKHdPmApgQ8gEwAHoECAMQAQ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s://onedrive.live.com/view.aspx?resid=2F4C15DE32D0021!482&amp;ithint=file,pptx&amp;authkey=!ADpJ4_Y22QfLbTw" TargetMode="External"/><Relationship Id="rId2" Type="http://schemas.openxmlformats.org/officeDocument/2006/relationships/hyperlink" Target="http://getmuseum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5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hyperlink" Target="https://onedrive.live.com/view.aspx?resid=2F4C15DE32D0021!482&amp;ithint=file,pptx&amp;authkey=!ADpJ4_Y22QfLbTw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2.png"/><Relationship Id="rId4" Type="http://schemas.openxmlformats.org/officeDocument/2006/relationships/hyperlink" Target="http://getmuseum.ru/T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svg"/><Relationship Id="rId2" Type="http://schemas.openxmlformats.org/officeDocument/2006/relationships/hyperlink" Target="https://spbu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hyperlink" Target="https://onedrive.live.com/view.aspx?resid=2F4C15DE32D0021!482&amp;ithint=file,pptx&amp;authkey=!ADpJ4_Y22QfLbTw" TargetMode="Externa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ncspb.ru/object/2805566126?lc=ru" TargetMode="External"/><Relationship Id="rId5" Type="http://schemas.openxmlformats.org/officeDocument/2006/relationships/hyperlink" Target="https://onedrive.live.com/view.aspx?resid=2F4C15DE32D0021!482&amp;ithint=file,pptx&amp;authkey=!ADpJ4_Y22QfLbTw" TargetMode="External"/><Relationship Id="rId4" Type="http://schemas.openxmlformats.org/officeDocument/2006/relationships/image" Target="../media/image2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xmlns="" id="{8A95209C-5275-4E15-8EA7-7F42980ABF2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здание, внешний, небо, сце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A26E4220-9921-4D5F-B12B-73045A8334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8752" r="-1" b="-1"/>
          <a:stretch/>
        </p:blipFill>
        <p:spPr>
          <a:xfrm>
            <a:off x="-1" y="1"/>
            <a:ext cx="12191999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7048" y="1124712"/>
            <a:ext cx="9144000" cy="3063240"/>
          </a:xfrm>
        </p:spPr>
        <p:txBody>
          <a:bodyPr>
            <a:noAutofit/>
          </a:bodyPr>
          <a:lstStyle/>
          <a:p>
            <a:r>
              <a:rPr lang="ru-RU" sz="4000" i="1" dirty="0"/>
              <a:t>Презентация к уроку по учебному предмету «Биология» в 8-ом классе на тему</a:t>
            </a:r>
            <a:r>
              <a:rPr lang="ru-RU" sz="4000" dirty="0" smtClean="0">
                <a:solidFill>
                  <a:srgbClr val="FFFFFF"/>
                </a:solidFill>
              </a:rPr>
              <a:t/>
            </a:r>
            <a:br>
              <a:rPr lang="ru-RU" sz="4000" dirty="0" smtClean="0">
                <a:solidFill>
                  <a:srgbClr val="FFFFFF"/>
                </a:solidFill>
              </a:rPr>
            </a:br>
            <a:r>
              <a:rPr lang="ru-RU" sz="4000" dirty="0" smtClean="0">
                <a:solidFill>
                  <a:srgbClr val="FFFFFF"/>
                </a:solidFill>
              </a:rPr>
              <a:t>Веб-</a:t>
            </a:r>
            <a:r>
              <a:rPr lang="ru-RU" sz="4000" dirty="0" err="1" smtClean="0">
                <a:solidFill>
                  <a:srgbClr val="FFFFFF"/>
                </a:solidFill>
              </a:rPr>
              <a:t>квест</a:t>
            </a:r>
            <a:r>
              <a:rPr lang="ru-RU" sz="4000" dirty="0">
                <a:solidFill>
                  <a:srgbClr val="FFFFFF"/>
                </a:solidFill>
              </a:rPr>
              <a:t> </a:t>
            </a:r>
            <a:br>
              <a:rPr lang="ru-RU" sz="4000" dirty="0">
                <a:solidFill>
                  <a:srgbClr val="FFFFFF"/>
                </a:solidFill>
              </a:rPr>
            </a:br>
            <a:r>
              <a:rPr lang="ru-RU" sz="4000" dirty="0">
                <a:solidFill>
                  <a:srgbClr val="FFFFFF"/>
                </a:solidFill>
                <a:cs typeface="Calibri Light"/>
              </a:rPr>
              <a:t>"Тело Петербурга"</a:t>
            </a:r>
          </a:p>
        </p:txBody>
      </p:sp>
      <p:sp>
        <p:nvSpPr>
          <p:cNvPr id="23" name="sketchy box">
            <a:extLst>
              <a:ext uri="{FF2B5EF4-FFF2-40B4-BE49-F238E27FC236}">
                <a16:creationId xmlns:a16="http://schemas.microsoft.com/office/drawing/2014/main" xmlns="" id="{4F2ED431-E304-4FF0-9F4E-032783C9D6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V="1">
            <a:off x="838200" y="720953"/>
            <a:ext cx="10515600" cy="5416094"/>
          </a:xfrm>
          <a:custGeom>
            <a:avLst/>
            <a:gdLst>
              <a:gd name="connsiteX0" fmla="*/ 0 w 10515600"/>
              <a:gd name="connsiteY0" fmla="*/ 0 h 5416094"/>
              <a:gd name="connsiteX1" fmla="*/ 552069 w 10515600"/>
              <a:gd name="connsiteY1" fmla="*/ 0 h 5416094"/>
              <a:gd name="connsiteX2" fmla="*/ 893826 w 10515600"/>
              <a:gd name="connsiteY2" fmla="*/ 0 h 5416094"/>
              <a:gd name="connsiteX3" fmla="*/ 1761363 w 10515600"/>
              <a:gd name="connsiteY3" fmla="*/ 0 h 5416094"/>
              <a:gd name="connsiteX4" fmla="*/ 2313432 w 10515600"/>
              <a:gd name="connsiteY4" fmla="*/ 0 h 5416094"/>
              <a:gd name="connsiteX5" fmla="*/ 2865501 w 10515600"/>
              <a:gd name="connsiteY5" fmla="*/ 0 h 5416094"/>
              <a:gd name="connsiteX6" fmla="*/ 3733038 w 10515600"/>
              <a:gd name="connsiteY6" fmla="*/ 0 h 5416094"/>
              <a:gd name="connsiteX7" fmla="*/ 4179951 w 10515600"/>
              <a:gd name="connsiteY7" fmla="*/ 0 h 5416094"/>
              <a:gd name="connsiteX8" fmla="*/ 5047488 w 10515600"/>
              <a:gd name="connsiteY8" fmla="*/ 0 h 5416094"/>
              <a:gd name="connsiteX9" fmla="*/ 5915025 w 10515600"/>
              <a:gd name="connsiteY9" fmla="*/ 0 h 5416094"/>
              <a:gd name="connsiteX10" fmla="*/ 6572250 w 10515600"/>
              <a:gd name="connsiteY10" fmla="*/ 0 h 5416094"/>
              <a:gd name="connsiteX11" fmla="*/ 7439787 w 10515600"/>
              <a:gd name="connsiteY11" fmla="*/ 0 h 5416094"/>
              <a:gd name="connsiteX12" fmla="*/ 7991856 w 10515600"/>
              <a:gd name="connsiteY12" fmla="*/ 0 h 5416094"/>
              <a:gd name="connsiteX13" fmla="*/ 8543925 w 10515600"/>
              <a:gd name="connsiteY13" fmla="*/ 0 h 5416094"/>
              <a:gd name="connsiteX14" fmla="*/ 9306306 w 10515600"/>
              <a:gd name="connsiteY14" fmla="*/ 0 h 5416094"/>
              <a:gd name="connsiteX15" fmla="*/ 9858375 w 10515600"/>
              <a:gd name="connsiteY15" fmla="*/ 0 h 5416094"/>
              <a:gd name="connsiteX16" fmla="*/ 10515600 w 10515600"/>
              <a:gd name="connsiteY16" fmla="*/ 0 h 5416094"/>
              <a:gd name="connsiteX17" fmla="*/ 10515600 w 10515600"/>
              <a:gd name="connsiteY17" fmla="*/ 785334 h 5416094"/>
              <a:gd name="connsiteX18" fmla="*/ 10515600 w 10515600"/>
              <a:gd name="connsiteY18" fmla="*/ 1516506 h 5416094"/>
              <a:gd name="connsiteX19" fmla="*/ 10515600 w 10515600"/>
              <a:gd name="connsiteY19" fmla="*/ 2247679 h 5416094"/>
              <a:gd name="connsiteX20" fmla="*/ 10515600 w 10515600"/>
              <a:gd name="connsiteY20" fmla="*/ 2762208 h 5416094"/>
              <a:gd name="connsiteX21" fmla="*/ 10515600 w 10515600"/>
              <a:gd name="connsiteY21" fmla="*/ 3330898 h 5416094"/>
              <a:gd name="connsiteX22" fmla="*/ 10515600 w 10515600"/>
              <a:gd name="connsiteY22" fmla="*/ 4062071 h 5416094"/>
              <a:gd name="connsiteX23" fmla="*/ 10515600 w 10515600"/>
              <a:gd name="connsiteY23" fmla="*/ 4684921 h 5416094"/>
              <a:gd name="connsiteX24" fmla="*/ 10515600 w 10515600"/>
              <a:gd name="connsiteY24" fmla="*/ 5416094 h 5416094"/>
              <a:gd name="connsiteX25" fmla="*/ 9753219 w 10515600"/>
              <a:gd name="connsiteY25" fmla="*/ 5416094 h 5416094"/>
              <a:gd name="connsiteX26" fmla="*/ 9411462 w 10515600"/>
              <a:gd name="connsiteY26" fmla="*/ 5416094 h 5416094"/>
              <a:gd name="connsiteX27" fmla="*/ 8754237 w 10515600"/>
              <a:gd name="connsiteY27" fmla="*/ 5416094 h 5416094"/>
              <a:gd name="connsiteX28" fmla="*/ 8307324 w 10515600"/>
              <a:gd name="connsiteY28" fmla="*/ 5416094 h 5416094"/>
              <a:gd name="connsiteX29" fmla="*/ 7544943 w 10515600"/>
              <a:gd name="connsiteY29" fmla="*/ 5416094 h 5416094"/>
              <a:gd name="connsiteX30" fmla="*/ 7098030 w 10515600"/>
              <a:gd name="connsiteY30" fmla="*/ 5416094 h 5416094"/>
              <a:gd name="connsiteX31" fmla="*/ 6335649 w 10515600"/>
              <a:gd name="connsiteY31" fmla="*/ 5416094 h 5416094"/>
              <a:gd name="connsiteX32" fmla="*/ 5993892 w 10515600"/>
              <a:gd name="connsiteY32" fmla="*/ 5416094 h 5416094"/>
              <a:gd name="connsiteX33" fmla="*/ 5231511 w 10515600"/>
              <a:gd name="connsiteY33" fmla="*/ 5416094 h 5416094"/>
              <a:gd name="connsiteX34" fmla="*/ 4784598 w 10515600"/>
              <a:gd name="connsiteY34" fmla="*/ 5416094 h 5416094"/>
              <a:gd name="connsiteX35" fmla="*/ 4442841 w 10515600"/>
              <a:gd name="connsiteY35" fmla="*/ 5416094 h 5416094"/>
              <a:gd name="connsiteX36" fmla="*/ 3995928 w 10515600"/>
              <a:gd name="connsiteY36" fmla="*/ 5416094 h 5416094"/>
              <a:gd name="connsiteX37" fmla="*/ 3233547 w 10515600"/>
              <a:gd name="connsiteY37" fmla="*/ 5416094 h 5416094"/>
              <a:gd name="connsiteX38" fmla="*/ 2786634 w 10515600"/>
              <a:gd name="connsiteY38" fmla="*/ 5416094 h 5416094"/>
              <a:gd name="connsiteX39" fmla="*/ 2444877 w 10515600"/>
              <a:gd name="connsiteY39" fmla="*/ 5416094 h 5416094"/>
              <a:gd name="connsiteX40" fmla="*/ 1997964 w 10515600"/>
              <a:gd name="connsiteY40" fmla="*/ 5416094 h 5416094"/>
              <a:gd name="connsiteX41" fmla="*/ 1445895 w 10515600"/>
              <a:gd name="connsiteY41" fmla="*/ 5416094 h 5416094"/>
              <a:gd name="connsiteX42" fmla="*/ 788670 w 10515600"/>
              <a:gd name="connsiteY42" fmla="*/ 5416094 h 5416094"/>
              <a:gd name="connsiteX43" fmla="*/ 0 w 10515600"/>
              <a:gd name="connsiteY43" fmla="*/ 5416094 h 5416094"/>
              <a:gd name="connsiteX44" fmla="*/ 0 w 10515600"/>
              <a:gd name="connsiteY44" fmla="*/ 4630760 h 5416094"/>
              <a:gd name="connsiteX45" fmla="*/ 0 w 10515600"/>
              <a:gd name="connsiteY45" fmla="*/ 3953749 h 5416094"/>
              <a:gd name="connsiteX46" fmla="*/ 0 w 10515600"/>
              <a:gd name="connsiteY46" fmla="*/ 3276737 h 5416094"/>
              <a:gd name="connsiteX47" fmla="*/ 0 w 10515600"/>
              <a:gd name="connsiteY47" fmla="*/ 2599725 h 5416094"/>
              <a:gd name="connsiteX48" fmla="*/ 0 w 10515600"/>
              <a:gd name="connsiteY48" fmla="*/ 1922713 h 5416094"/>
              <a:gd name="connsiteX49" fmla="*/ 0 w 10515600"/>
              <a:gd name="connsiteY49" fmla="*/ 1299863 h 5416094"/>
              <a:gd name="connsiteX50" fmla="*/ 0 w 10515600"/>
              <a:gd name="connsiteY50" fmla="*/ 0 h 541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15600" h="5416094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24919" y="196329"/>
                  <a:pt x="10549062" y="488432"/>
                  <a:pt x="10515600" y="785334"/>
                </a:cubicBezTo>
                <a:cubicBezTo>
                  <a:pt x="10482138" y="1082236"/>
                  <a:pt x="10536385" y="1323726"/>
                  <a:pt x="10515600" y="1516506"/>
                </a:cubicBezTo>
                <a:cubicBezTo>
                  <a:pt x="10494815" y="1709286"/>
                  <a:pt x="10546328" y="2097632"/>
                  <a:pt x="10515600" y="2247679"/>
                </a:cubicBezTo>
                <a:cubicBezTo>
                  <a:pt x="10484872" y="2397726"/>
                  <a:pt x="10491771" y="2577292"/>
                  <a:pt x="10515600" y="2762208"/>
                </a:cubicBezTo>
                <a:cubicBezTo>
                  <a:pt x="10539429" y="2947124"/>
                  <a:pt x="10511007" y="3105736"/>
                  <a:pt x="10515600" y="3330898"/>
                </a:cubicBezTo>
                <a:cubicBezTo>
                  <a:pt x="10520194" y="3556060"/>
                  <a:pt x="10497393" y="3882611"/>
                  <a:pt x="10515600" y="4062071"/>
                </a:cubicBezTo>
                <a:cubicBezTo>
                  <a:pt x="10533807" y="4241531"/>
                  <a:pt x="10544791" y="4505155"/>
                  <a:pt x="10515600" y="4684921"/>
                </a:cubicBezTo>
                <a:cubicBezTo>
                  <a:pt x="10486410" y="4864687"/>
                  <a:pt x="10497356" y="5246484"/>
                  <a:pt x="10515600" y="5416094"/>
                </a:cubicBezTo>
                <a:cubicBezTo>
                  <a:pt x="10245623" y="5445692"/>
                  <a:pt x="10029676" y="5415505"/>
                  <a:pt x="9753219" y="5416094"/>
                </a:cubicBezTo>
                <a:cubicBezTo>
                  <a:pt x="9476762" y="5416683"/>
                  <a:pt x="9553148" y="5422760"/>
                  <a:pt x="9411462" y="5416094"/>
                </a:cubicBezTo>
                <a:cubicBezTo>
                  <a:pt x="9269776" y="5409428"/>
                  <a:pt x="8927709" y="5385012"/>
                  <a:pt x="8754237" y="5416094"/>
                </a:cubicBezTo>
                <a:cubicBezTo>
                  <a:pt x="8580766" y="5447176"/>
                  <a:pt x="8413264" y="5410024"/>
                  <a:pt x="8307324" y="5416094"/>
                </a:cubicBezTo>
                <a:cubicBezTo>
                  <a:pt x="8201384" y="5422164"/>
                  <a:pt x="7912690" y="5421686"/>
                  <a:pt x="7544943" y="5416094"/>
                </a:cubicBezTo>
                <a:cubicBezTo>
                  <a:pt x="7177196" y="5410502"/>
                  <a:pt x="7304235" y="5418502"/>
                  <a:pt x="7098030" y="5416094"/>
                </a:cubicBezTo>
                <a:cubicBezTo>
                  <a:pt x="6891825" y="5413686"/>
                  <a:pt x="6541479" y="5434609"/>
                  <a:pt x="6335649" y="5416094"/>
                </a:cubicBezTo>
                <a:cubicBezTo>
                  <a:pt x="6129819" y="5397579"/>
                  <a:pt x="6106541" y="5402791"/>
                  <a:pt x="5993892" y="5416094"/>
                </a:cubicBezTo>
                <a:cubicBezTo>
                  <a:pt x="5881243" y="5429397"/>
                  <a:pt x="5545248" y="5437743"/>
                  <a:pt x="5231511" y="5416094"/>
                </a:cubicBezTo>
                <a:cubicBezTo>
                  <a:pt x="4917774" y="5394445"/>
                  <a:pt x="4963237" y="5426599"/>
                  <a:pt x="4784598" y="5416094"/>
                </a:cubicBezTo>
                <a:cubicBezTo>
                  <a:pt x="4605959" y="5405589"/>
                  <a:pt x="4605904" y="5406658"/>
                  <a:pt x="4442841" y="5416094"/>
                </a:cubicBezTo>
                <a:cubicBezTo>
                  <a:pt x="4279778" y="5425530"/>
                  <a:pt x="4177180" y="5426138"/>
                  <a:pt x="3995928" y="5416094"/>
                </a:cubicBezTo>
                <a:cubicBezTo>
                  <a:pt x="3814676" y="5406050"/>
                  <a:pt x="3516440" y="5429234"/>
                  <a:pt x="3233547" y="5416094"/>
                </a:cubicBezTo>
                <a:cubicBezTo>
                  <a:pt x="2950654" y="5402954"/>
                  <a:pt x="2884354" y="5436103"/>
                  <a:pt x="2786634" y="5416094"/>
                </a:cubicBezTo>
                <a:cubicBezTo>
                  <a:pt x="2688914" y="5396085"/>
                  <a:pt x="2522958" y="5423232"/>
                  <a:pt x="2444877" y="5416094"/>
                </a:cubicBezTo>
                <a:cubicBezTo>
                  <a:pt x="2366796" y="5408956"/>
                  <a:pt x="2104768" y="5395479"/>
                  <a:pt x="1997964" y="5416094"/>
                </a:cubicBezTo>
                <a:cubicBezTo>
                  <a:pt x="1891160" y="5436709"/>
                  <a:pt x="1573016" y="5412376"/>
                  <a:pt x="1445895" y="5416094"/>
                </a:cubicBezTo>
                <a:cubicBezTo>
                  <a:pt x="1318774" y="5419812"/>
                  <a:pt x="986443" y="5400529"/>
                  <a:pt x="788670" y="5416094"/>
                </a:cubicBezTo>
                <a:cubicBezTo>
                  <a:pt x="590897" y="5431659"/>
                  <a:pt x="363709" y="5381266"/>
                  <a:pt x="0" y="5416094"/>
                </a:cubicBezTo>
                <a:cubicBezTo>
                  <a:pt x="-22973" y="5218643"/>
                  <a:pt x="-26699" y="5010779"/>
                  <a:pt x="0" y="4630760"/>
                </a:cubicBezTo>
                <a:cubicBezTo>
                  <a:pt x="26699" y="4250741"/>
                  <a:pt x="-15389" y="4196664"/>
                  <a:pt x="0" y="3953749"/>
                </a:cubicBezTo>
                <a:cubicBezTo>
                  <a:pt x="15389" y="3710834"/>
                  <a:pt x="468" y="3611311"/>
                  <a:pt x="0" y="3276737"/>
                </a:cubicBezTo>
                <a:cubicBezTo>
                  <a:pt x="-468" y="2942163"/>
                  <a:pt x="15360" y="2781998"/>
                  <a:pt x="0" y="2599725"/>
                </a:cubicBezTo>
                <a:cubicBezTo>
                  <a:pt x="-15360" y="2417452"/>
                  <a:pt x="14816" y="2100232"/>
                  <a:pt x="0" y="1922713"/>
                </a:cubicBezTo>
                <a:cubicBezTo>
                  <a:pt x="-14816" y="1745194"/>
                  <a:pt x="-24648" y="1604167"/>
                  <a:pt x="0" y="1299863"/>
                </a:cubicBezTo>
                <a:cubicBezTo>
                  <a:pt x="24648" y="995559"/>
                  <a:pt x="2182" y="279525"/>
                  <a:pt x="0" y="0"/>
                </a:cubicBezTo>
                <a:close/>
              </a:path>
            </a:pathLst>
          </a:custGeom>
          <a:noFill/>
          <a:ln w="47625" cap="rnd">
            <a:solidFill>
              <a:srgbClr val="FFFFFF">
                <a:alpha val="75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ketchy line">
            <a:extLst>
              <a:ext uri="{FF2B5EF4-FFF2-40B4-BE49-F238E27FC236}">
                <a16:creationId xmlns:a16="http://schemas.microsoft.com/office/drawing/2014/main" xmlns="" id="{4E87FCFB-2CCE-460D-B3DD-557C8BD1B94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974206" y="44194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1275" cap="rnd">
            <a:solidFill>
              <a:srgbClr val="FFFFFF">
                <a:alpha val="75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877318" y="4610637"/>
            <a:ext cx="33098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Кулакова Мария Игоревна, учитель биологии ГБОУ СОШ №119 </a:t>
            </a:r>
            <a:r>
              <a:rPr lang="ru-RU" dirty="0" err="1" smtClean="0"/>
              <a:t>Калиниского</a:t>
            </a:r>
            <a:r>
              <a:rPr lang="ru-RU" dirty="0" smtClean="0"/>
              <a:t> </a:t>
            </a:r>
            <a:r>
              <a:rPr lang="ru-RU" dirty="0" err="1" smtClean="0"/>
              <a:t>района,г.Санкт</a:t>
            </a:r>
            <a:r>
              <a:rPr lang="ru-RU" dirty="0" smtClean="0"/>
              <a:t>-Петербург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9">
            <a:extLst>
              <a:ext uri="{FF2B5EF4-FFF2-40B4-BE49-F238E27FC236}">
                <a16:creationId xmlns:a16="http://schemas.microsoft.com/office/drawing/2014/main" xmlns="" id="{38468727-63BE-4191-B4A6-C30C82C0E9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0809E17-B13E-43CE-9632-AE2890571828}"/>
              </a:ext>
            </a:extLst>
          </p:cNvPr>
          <p:cNvSpPr txBox="1"/>
          <p:nvPr/>
        </p:nvSpPr>
        <p:spPr>
          <a:xfrm>
            <a:off x="457201" y="412454"/>
            <a:ext cx="2381250" cy="2101850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  <a:hlinkClick r:id="rId2"/>
              </a:rPr>
              <a:t>Парк на Елагином острове</a:t>
            </a:r>
            <a:endParaRPr lang="en-US" sz="2800" b="1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xmlns="" id="{9D355BB6-1BB8-4828-B246-CFB31742D7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1134839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A52A9B9-B2B3-46F0-9D53-0EFF9905BF8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2245238" y="1452646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4FD9D25-FEE9-4668-8AF9-8256A726433E}"/>
              </a:ext>
            </a:extLst>
          </p:cNvPr>
          <p:cNvSpPr txBox="1"/>
          <p:nvPr/>
        </p:nvSpPr>
        <p:spPr>
          <a:xfrm>
            <a:off x="1935463" y="354945"/>
            <a:ext cx="4666620" cy="2231246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err="1"/>
              <a:t>Елагин</a:t>
            </a:r>
            <a:r>
              <a:rPr lang="en-US" sz="1600" dirty="0"/>
              <a:t> </a:t>
            </a:r>
            <a:r>
              <a:rPr lang="en-US" sz="1600" dirty="0" err="1"/>
              <a:t>остров</a:t>
            </a:r>
            <a:r>
              <a:rPr lang="en-US" sz="1600" dirty="0"/>
              <a:t> – </a:t>
            </a:r>
            <a:r>
              <a:rPr lang="en-US" sz="1600" dirty="0" err="1"/>
              <a:t>уникальный</a:t>
            </a:r>
            <a:r>
              <a:rPr lang="en-US" sz="1600" dirty="0"/>
              <a:t> </a:t>
            </a:r>
            <a:r>
              <a:rPr lang="en-US" sz="1600" dirty="0" err="1"/>
              <a:t>природно-охраняемый</a:t>
            </a:r>
            <a:r>
              <a:rPr lang="en-US" sz="1600" dirty="0"/>
              <a:t> </a:t>
            </a:r>
            <a:r>
              <a:rPr lang="en-US" sz="1600" dirty="0" err="1"/>
              <a:t>комплекс</a:t>
            </a:r>
            <a:r>
              <a:rPr lang="en-US" sz="1600" dirty="0"/>
              <a:t>. </a:t>
            </a:r>
            <a:r>
              <a:rPr lang="en-US" sz="1600" dirty="0" err="1"/>
              <a:t>Некогда</a:t>
            </a:r>
            <a:r>
              <a:rPr lang="en-US" sz="1600" dirty="0"/>
              <a:t> </a:t>
            </a:r>
            <a:r>
              <a:rPr lang="en-US" sz="1600" dirty="0" err="1"/>
              <a:t>царская</a:t>
            </a:r>
            <a:r>
              <a:rPr lang="en-US" sz="1600" dirty="0"/>
              <a:t> </a:t>
            </a:r>
            <a:r>
              <a:rPr lang="en-US" sz="1600" dirty="0" err="1"/>
              <a:t>резиденция</a:t>
            </a:r>
            <a:r>
              <a:rPr lang="en-US" sz="1600" dirty="0"/>
              <a:t>, </a:t>
            </a:r>
            <a:r>
              <a:rPr lang="en-US" sz="1600" dirty="0" err="1"/>
              <a:t>Елагин</a:t>
            </a:r>
            <a:r>
              <a:rPr lang="en-US" sz="1600" dirty="0"/>
              <a:t> </a:t>
            </a:r>
            <a:r>
              <a:rPr lang="en-US" sz="1600" dirty="0" err="1"/>
              <a:t>остров</a:t>
            </a:r>
            <a:r>
              <a:rPr lang="en-US" sz="1600" dirty="0"/>
              <a:t> с </a:t>
            </a:r>
            <a:r>
              <a:rPr lang="en-US" sz="1600" dirty="0" err="1"/>
              <a:t>середины</a:t>
            </a:r>
            <a:r>
              <a:rPr lang="en-US" sz="1600" dirty="0"/>
              <a:t> </a:t>
            </a:r>
            <a:r>
              <a:rPr lang="en-US" sz="1600" dirty="0" err="1"/>
              <a:t>прошлого</a:t>
            </a:r>
            <a:r>
              <a:rPr lang="en-US" sz="1600" dirty="0"/>
              <a:t> </a:t>
            </a:r>
            <a:r>
              <a:rPr lang="en-US" sz="1600" dirty="0" err="1"/>
              <a:t>столетия</a:t>
            </a:r>
            <a:r>
              <a:rPr lang="en-US" sz="1600" dirty="0"/>
              <a:t> </a:t>
            </a:r>
            <a:r>
              <a:rPr lang="en-US" sz="1600" dirty="0" err="1"/>
              <a:t>перешел</a:t>
            </a:r>
            <a:r>
              <a:rPr lang="en-US" sz="1600" dirty="0"/>
              <a:t> </a:t>
            </a:r>
            <a:r>
              <a:rPr lang="en-US" sz="1600" dirty="0" err="1"/>
              <a:t>во</a:t>
            </a:r>
            <a:r>
              <a:rPr lang="en-US" sz="1600" dirty="0"/>
              <a:t> </a:t>
            </a:r>
            <a:r>
              <a:rPr lang="en-US" sz="1600" dirty="0" err="1"/>
              <a:t>владение</a:t>
            </a:r>
            <a:r>
              <a:rPr lang="en-US" sz="1600" dirty="0"/>
              <a:t> </a:t>
            </a:r>
            <a:r>
              <a:rPr lang="en-US" sz="1600" dirty="0" err="1"/>
              <a:t>государства</a:t>
            </a:r>
            <a:r>
              <a:rPr lang="en-US" sz="1600" dirty="0"/>
              <a:t> и </a:t>
            </a:r>
            <a:r>
              <a:rPr lang="en-US" sz="1600" dirty="0" err="1"/>
              <a:t>стал</a:t>
            </a:r>
            <a:r>
              <a:rPr lang="en-US" sz="1600" dirty="0"/>
              <a:t> </a:t>
            </a:r>
            <a:r>
              <a:rPr lang="en-US" sz="1600" dirty="0" err="1"/>
              <a:t>Центральным</a:t>
            </a:r>
            <a:r>
              <a:rPr lang="en-US" sz="1600" dirty="0"/>
              <a:t> </a:t>
            </a:r>
            <a:r>
              <a:rPr lang="en-US" sz="1600" dirty="0" err="1"/>
              <a:t>парком</a:t>
            </a:r>
            <a:r>
              <a:rPr lang="en-US" sz="1600" dirty="0"/>
              <a:t> </a:t>
            </a:r>
            <a:r>
              <a:rPr lang="en-US" sz="1600" dirty="0" err="1"/>
              <a:t>культуры</a:t>
            </a:r>
            <a:r>
              <a:rPr lang="en-US" sz="1600" dirty="0"/>
              <a:t> и </a:t>
            </a:r>
            <a:r>
              <a:rPr lang="en-US" sz="1600" dirty="0" err="1"/>
              <a:t>отдыха</a:t>
            </a:r>
            <a:r>
              <a:rPr lang="en-US" sz="1600" dirty="0"/>
              <a:t>, с </a:t>
            </a:r>
            <a:r>
              <a:rPr lang="en-US" sz="1600" dirty="0" err="1"/>
              <a:t>этого</a:t>
            </a:r>
            <a:r>
              <a:rPr lang="en-US" sz="1600" dirty="0"/>
              <a:t> </a:t>
            </a:r>
            <a:r>
              <a:rPr lang="en-US" sz="1600" dirty="0" err="1"/>
              <a:t>момента</a:t>
            </a:r>
            <a:r>
              <a:rPr lang="en-US" sz="1600" dirty="0"/>
              <a:t> </a:t>
            </a:r>
            <a:r>
              <a:rPr lang="en-US" sz="1600" dirty="0" err="1"/>
              <a:t>он</a:t>
            </a:r>
            <a:r>
              <a:rPr lang="en-US" sz="1600" dirty="0"/>
              <a:t> </a:t>
            </a:r>
            <a:r>
              <a:rPr lang="en-US" sz="1600" dirty="0" err="1"/>
              <a:t>открыл</a:t>
            </a:r>
            <a:r>
              <a:rPr lang="en-US" sz="1600" dirty="0"/>
              <a:t> </a:t>
            </a:r>
            <a:r>
              <a:rPr lang="en-US" sz="1600" dirty="0" err="1"/>
              <a:t>свои</a:t>
            </a:r>
            <a:r>
              <a:rPr lang="en-US" sz="1600" dirty="0"/>
              <a:t> </a:t>
            </a:r>
            <a:r>
              <a:rPr lang="en-US" sz="1600" dirty="0" err="1"/>
              <a:t>двери</a:t>
            </a:r>
            <a:r>
              <a:rPr lang="en-US" sz="1600" dirty="0"/>
              <a:t> </a:t>
            </a:r>
            <a:r>
              <a:rPr lang="en-US" sz="1600" dirty="0" err="1"/>
              <a:t>всем</a:t>
            </a:r>
            <a:r>
              <a:rPr lang="en-US" sz="1600" dirty="0"/>
              <a:t> </a:t>
            </a:r>
            <a:r>
              <a:rPr lang="en-US" sz="1600" dirty="0" err="1"/>
              <a:t>желающим</a:t>
            </a:r>
            <a:r>
              <a:rPr lang="en-US" sz="1600" dirty="0"/>
              <a:t>. </a:t>
            </a:r>
            <a:r>
              <a:rPr lang="en-US" sz="1600" dirty="0" err="1"/>
              <a:t>Дворцово-парковый</a:t>
            </a:r>
            <a:r>
              <a:rPr lang="en-US" sz="1600" dirty="0"/>
              <a:t> </a:t>
            </a:r>
            <a:r>
              <a:rPr lang="en-US" sz="1600" dirty="0" err="1"/>
              <a:t>ансамбль</a:t>
            </a:r>
            <a:r>
              <a:rPr lang="en-US" sz="1600" dirty="0"/>
              <a:t> </a:t>
            </a:r>
            <a:r>
              <a:rPr lang="en-US" sz="1600" dirty="0" err="1"/>
              <a:t>на</a:t>
            </a:r>
            <a:r>
              <a:rPr lang="en-US" sz="1600" dirty="0"/>
              <a:t> </a:t>
            </a:r>
            <a:r>
              <a:rPr lang="en-US" sz="1600" dirty="0" err="1"/>
              <a:t>Елагином</a:t>
            </a:r>
            <a:r>
              <a:rPr lang="en-US" sz="1600" dirty="0"/>
              <a:t> </a:t>
            </a:r>
            <a:r>
              <a:rPr lang="en-US" sz="1600" dirty="0" err="1"/>
              <a:t>острове</a:t>
            </a:r>
            <a:r>
              <a:rPr lang="en-US" sz="1600" dirty="0"/>
              <a:t> – </a:t>
            </a:r>
            <a:r>
              <a:rPr lang="en-US" sz="1600" dirty="0" err="1"/>
              <a:t>объект</a:t>
            </a:r>
            <a:r>
              <a:rPr lang="en-US" sz="1600" dirty="0"/>
              <a:t> </a:t>
            </a:r>
            <a:r>
              <a:rPr lang="en-US" sz="1600" dirty="0" err="1"/>
              <a:t>культурного</a:t>
            </a:r>
            <a:r>
              <a:rPr lang="en-US" sz="1600" dirty="0"/>
              <a:t> </a:t>
            </a:r>
            <a:r>
              <a:rPr lang="en-US" sz="1600" dirty="0" err="1"/>
              <a:t>наследия</a:t>
            </a:r>
            <a:r>
              <a:rPr lang="en-US" sz="1600" dirty="0"/>
              <a:t> ЮНЕСКО. </a:t>
            </a:r>
            <a:r>
              <a:rPr lang="en-US" sz="1600" dirty="0" err="1"/>
              <a:t>Сегодня</a:t>
            </a:r>
            <a:r>
              <a:rPr lang="en-US" sz="1600" dirty="0"/>
              <a:t> </a:t>
            </a:r>
            <a:r>
              <a:rPr lang="en-US" sz="1600" dirty="0" err="1"/>
              <a:t>ЦПКиО</a:t>
            </a:r>
            <a:r>
              <a:rPr lang="en-US" sz="1600" dirty="0"/>
              <a:t> </a:t>
            </a:r>
            <a:r>
              <a:rPr lang="en-US" sz="1600" dirty="0" err="1"/>
              <a:t>им</a:t>
            </a:r>
            <a:r>
              <a:rPr lang="en-US" sz="1600" dirty="0"/>
              <a:t>. С.М. </a:t>
            </a:r>
            <a:r>
              <a:rPr lang="en-US" sz="1600" dirty="0" err="1"/>
              <a:t>Кирова</a:t>
            </a:r>
            <a:r>
              <a:rPr lang="en-US" sz="1600" dirty="0"/>
              <a:t> – </a:t>
            </a:r>
            <a:r>
              <a:rPr lang="en-US" sz="1600" dirty="0" err="1"/>
              <a:t>динамично</a:t>
            </a:r>
            <a:r>
              <a:rPr lang="en-US" sz="1600" dirty="0"/>
              <a:t> </a:t>
            </a:r>
            <a:r>
              <a:rPr lang="en-US" sz="1600" dirty="0" err="1"/>
              <a:t>развивающееся</a:t>
            </a:r>
            <a:r>
              <a:rPr lang="en-US" sz="1600" dirty="0"/>
              <a:t> </a:t>
            </a:r>
            <a:r>
              <a:rPr lang="en-US" sz="1600" dirty="0" err="1"/>
              <a:t>культурно-рекреационное</a:t>
            </a:r>
            <a:r>
              <a:rPr lang="en-US" sz="1600" dirty="0"/>
              <a:t> </a:t>
            </a:r>
            <a:r>
              <a:rPr lang="en-US" sz="1600" dirty="0" err="1"/>
              <a:t>пространство</a:t>
            </a:r>
            <a:r>
              <a:rPr lang="en-US" sz="1600" dirty="0"/>
              <a:t>, </a:t>
            </a:r>
            <a:r>
              <a:rPr lang="en-US" sz="1600" dirty="0" err="1"/>
              <a:t>подходящее</a:t>
            </a:r>
            <a:r>
              <a:rPr lang="en-US" sz="1600" dirty="0"/>
              <a:t> </a:t>
            </a:r>
            <a:r>
              <a:rPr lang="en-US" sz="1600" dirty="0" err="1"/>
              <a:t>для</a:t>
            </a:r>
            <a:r>
              <a:rPr lang="en-US" sz="1600" dirty="0"/>
              <a:t> </a:t>
            </a:r>
            <a:r>
              <a:rPr lang="en-US" sz="1600" dirty="0" err="1"/>
              <a:t>аудитории</a:t>
            </a:r>
            <a:r>
              <a:rPr lang="en-US" sz="1600" dirty="0"/>
              <a:t> </a:t>
            </a:r>
            <a:r>
              <a:rPr lang="en-US" sz="1600" dirty="0" err="1"/>
              <a:t>разных</a:t>
            </a:r>
            <a:r>
              <a:rPr lang="en-US" sz="1600" dirty="0"/>
              <a:t> </a:t>
            </a:r>
            <a:r>
              <a:rPr lang="en-US" sz="1600" dirty="0" err="1"/>
              <a:t>возрастных</a:t>
            </a:r>
            <a:r>
              <a:rPr lang="en-US" sz="1600" dirty="0"/>
              <a:t> </a:t>
            </a:r>
            <a:r>
              <a:rPr lang="en-US" sz="1600" dirty="0" err="1"/>
              <a:t>групп</a:t>
            </a:r>
            <a:r>
              <a:rPr lang="en-US" sz="1600" dirty="0"/>
              <a:t> и </a:t>
            </a:r>
            <a:r>
              <a:rPr lang="en-US" sz="1600" dirty="0" err="1"/>
              <a:t>интересов</a:t>
            </a:r>
            <a:r>
              <a:rPr lang="en-US" sz="1600" dirty="0"/>
              <a:t>.</a:t>
            </a:r>
            <a:endParaRPr lang="ru-RU"/>
          </a:p>
        </p:txBody>
      </p:sp>
      <p:pic>
        <p:nvPicPr>
          <p:cNvPr id="2" name="Рисунок 2" descr="Изображение выглядит как трава, внешний, дерево, небо&#10;&#10;Автоматически созданное описание">
            <a:extLst>
              <a:ext uri="{FF2B5EF4-FFF2-40B4-BE49-F238E27FC236}">
                <a16:creationId xmlns:a16="http://schemas.microsoft.com/office/drawing/2014/main" xmlns="" id="{EB52B38A-BD74-42F5-8829-1933DEAAA4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85" r="4545" b="-2"/>
          <a:stretch/>
        </p:blipFill>
        <p:spPr>
          <a:xfrm>
            <a:off x="20" y="2959630"/>
            <a:ext cx="6400781" cy="3898370"/>
          </a:xfrm>
          <a:prstGeom prst="rect">
            <a:avLst/>
          </a:prstGeom>
        </p:spPr>
      </p:pic>
      <p:pic>
        <p:nvPicPr>
          <p:cNvPr id="3" name="Рисунок 3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5534B4F3-6F42-4564-81D3-F5B662F49A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066"/>
          <a:stretch/>
        </p:blipFill>
        <p:spPr>
          <a:xfrm>
            <a:off x="6591299" y="1"/>
            <a:ext cx="5600701" cy="6857999"/>
          </a:xfrm>
          <a:prstGeom prst="rect">
            <a:avLst/>
          </a:prstGeom>
        </p:spPr>
      </p:pic>
      <p:pic>
        <p:nvPicPr>
          <p:cNvPr id="6" name="Рисунок 8" descr="Маркер со сплошной заливкой">
            <a:extLst>
              <a:ext uri="{FF2B5EF4-FFF2-40B4-BE49-F238E27FC236}">
                <a16:creationId xmlns:a16="http://schemas.microsoft.com/office/drawing/2014/main" xmlns="" id="{93EB17BB-ACBD-4603-9226-2933085610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306574" y="628291"/>
            <a:ext cx="914400" cy="914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77967BA-E5B4-4BB1-A791-A63F3CEEDBAF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/>
              <a:t>Текст слайда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0114CDC-C431-4D98-8069-D4CF21E1DB0B}"/>
              </a:ext>
            </a:extLst>
          </p:cNvPr>
          <p:cNvSpPr txBox="1"/>
          <p:nvPr/>
        </p:nvSpPr>
        <p:spPr>
          <a:xfrm>
            <a:off x="6506294" y="1244181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b="1" dirty="0">
                <a:hlinkClick r:id="rId7"/>
              </a:rPr>
              <a:t>Старая деревня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7060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C4E4288A-DFC8-40A2-90E5-70E851A933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B63C2D82-D4FA-4A37-BB01-1E7B21E4FF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65199" y="634058"/>
            <a:ext cx="1128382" cy="847206"/>
            <a:chOff x="5307830" y="325570"/>
            <a:chExt cx="1128382" cy="847206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C94E7FEF-0CE9-4AC2-94BB-02230C6DC0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307830" y="577396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xmlns="" id="{EB546CC0-C1BC-48D2-8DA9-4B60283165C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885720" y="325570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Freeform 5">
            <a:extLst>
              <a:ext uri="{FF2B5EF4-FFF2-40B4-BE49-F238E27FC236}">
                <a16:creationId xmlns:a16="http://schemas.microsoft.com/office/drawing/2014/main" xmlns="" id="{BD2BFF02-DF78-4F07-B176-52514E13127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7062174" y="1653645"/>
            <a:ext cx="4689240" cy="411502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50800" cap="flat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xmlns="" id="{0DB06EAB-7D8C-403A-86C5-B5FD79A1365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542865" y="634058"/>
            <a:ext cx="3154669" cy="2796247"/>
          </a:xfrm>
          <a:custGeom>
            <a:avLst/>
            <a:gdLst>
              <a:gd name="connsiteX0" fmla="*/ 853538 w 2991693"/>
              <a:gd name="connsiteY0" fmla="*/ 0 h 2651787"/>
              <a:gd name="connsiteX1" fmla="*/ 2141030 w 2991693"/>
              <a:gd name="connsiteY1" fmla="*/ 0 h 2651787"/>
              <a:gd name="connsiteX2" fmla="*/ 2324957 w 2991693"/>
              <a:gd name="connsiteY2" fmla="*/ 103466 h 2651787"/>
              <a:gd name="connsiteX3" fmla="*/ 2968702 w 2991693"/>
              <a:gd name="connsiteY3" fmla="*/ 1218596 h 2651787"/>
              <a:gd name="connsiteX4" fmla="*/ 2968702 w 2991693"/>
              <a:gd name="connsiteY4" fmla="*/ 1433192 h 2651787"/>
              <a:gd name="connsiteX5" fmla="*/ 2324957 w 2991693"/>
              <a:gd name="connsiteY5" fmla="*/ 2548321 h 2651787"/>
              <a:gd name="connsiteX6" fmla="*/ 2141030 w 2991693"/>
              <a:gd name="connsiteY6" fmla="*/ 2651787 h 2651787"/>
              <a:gd name="connsiteX7" fmla="*/ 853538 w 2991693"/>
              <a:gd name="connsiteY7" fmla="*/ 2651787 h 2651787"/>
              <a:gd name="connsiteX8" fmla="*/ 669612 w 2991693"/>
              <a:gd name="connsiteY8" fmla="*/ 2548321 h 2651787"/>
              <a:gd name="connsiteX9" fmla="*/ 25866 w 2991693"/>
              <a:gd name="connsiteY9" fmla="*/ 1433192 h 2651787"/>
              <a:gd name="connsiteX10" fmla="*/ 25866 w 2991693"/>
              <a:gd name="connsiteY10" fmla="*/ 1218596 h 2651787"/>
              <a:gd name="connsiteX11" fmla="*/ 669612 w 2991693"/>
              <a:gd name="connsiteY11" fmla="*/ 103466 h 2651787"/>
              <a:gd name="connsiteX12" fmla="*/ 853538 w 2991693"/>
              <a:gd name="connsiteY12" fmla="*/ 0 h 265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91693" h="2651787">
                <a:moveTo>
                  <a:pt x="853538" y="0"/>
                </a:moveTo>
                <a:cubicBezTo>
                  <a:pt x="2141030" y="0"/>
                  <a:pt x="2141030" y="0"/>
                  <a:pt x="2141030" y="0"/>
                </a:cubicBezTo>
                <a:cubicBezTo>
                  <a:pt x="2206170" y="0"/>
                  <a:pt x="2290471" y="45985"/>
                  <a:pt x="2324957" y="103466"/>
                </a:cubicBezTo>
                <a:cubicBezTo>
                  <a:pt x="2968702" y="1218596"/>
                  <a:pt x="2968702" y="1218596"/>
                  <a:pt x="2968702" y="1218596"/>
                </a:cubicBezTo>
                <a:cubicBezTo>
                  <a:pt x="2999357" y="1279909"/>
                  <a:pt x="2999357" y="1371878"/>
                  <a:pt x="2968702" y="1433192"/>
                </a:cubicBezTo>
                <a:cubicBezTo>
                  <a:pt x="2324957" y="2548321"/>
                  <a:pt x="2324957" y="2548321"/>
                  <a:pt x="2324957" y="2548321"/>
                </a:cubicBezTo>
                <a:cubicBezTo>
                  <a:pt x="2290471" y="2605803"/>
                  <a:pt x="2206170" y="2651787"/>
                  <a:pt x="2141030" y="2651787"/>
                </a:cubicBezTo>
                <a:lnTo>
                  <a:pt x="853538" y="2651787"/>
                </a:lnTo>
                <a:cubicBezTo>
                  <a:pt x="784566" y="2651787"/>
                  <a:pt x="700266" y="2605803"/>
                  <a:pt x="669612" y="2548321"/>
                </a:cubicBezTo>
                <a:cubicBezTo>
                  <a:pt x="25866" y="1433192"/>
                  <a:pt x="25866" y="1433192"/>
                  <a:pt x="25866" y="1433192"/>
                </a:cubicBezTo>
                <a:cubicBezTo>
                  <a:pt x="-8621" y="1371878"/>
                  <a:pt x="-8621" y="1279909"/>
                  <a:pt x="25866" y="1218596"/>
                </a:cubicBezTo>
                <a:cubicBezTo>
                  <a:pt x="669612" y="103466"/>
                  <a:pt x="669612" y="103466"/>
                  <a:pt x="669612" y="103466"/>
                </a:cubicBezTo>
                <a:cubicBezTo>
                  <a:pt x="700266" y="45985"/>
                  <a:pt x="784566" y="0"/>
                  <a:pt x="853538" y="0"/>
                </a:cubicBezTo>
                <a:close/>
              </a:path>
            </a:pathLst>
          </a:custGeom>
          <a:noFill/>
          <a:ln w="50800" cap="flat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Рисунок 5" descr="Изображение выглядит как дерево, трава, скамейка, внеш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5426C518-A99C-4F18-9CEB-250EB436BE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2398" y="2553622"/>
            <a:ext cx="3255451" cy="217764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9964A57-E7C0-4BF0-978B-F5CD53BFC45A}"/>
              </a:ext>
            </a:extLst>
          </p:cNvPr>
          <p:cNvSpPr txBox="1"/>
          <p:nvPr/>
        </p:nvSpPr>
        <p:spPr>
          <a:xfrm>
            <a:off x="490745" y="1888859"/>
            <a:ext cx="5575025" cy="652680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dirty="0" err="1"/>
              <a:t>Дыхательная</a:t>
            </a:r>
            <a:r>
              <a:rPr lang="en-US" sz="2800" dirty="0"/>
              <a:t> </a:t>
            </a:r>
            <a:r>
              <a:rPr lang="en-US" sz="2800" dirty="0" err="1"/>
              <a:t>система</a:t>
            </a:r>
            <a:endParaRPr lang="en-US" sz="2800" err="1">
              <a:cs typeface="Calibri"/>
            </a:endParaRPr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xmlns="" id="{0A8BED04-31D0-4F1E-AB74-E5895DE5B5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302" y="1060438"/>
            <a:ext cx="1965890" cy="19802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C9FB795-88E5-4AEF-BC2A-5B9F9DFA1DB1}"/>
              </a:ext>
            </a:extLst>
          </p:cNvPr>
          <p:cNvSpPr txBox="1"/>
          <p:nvPr/>
        </p:nvSpPr>
        <p:spPr>
          <a:xfrm>
            <a:off x="741871" y="2884097"/>
            <a:ext cx="3864633" cy="238526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400" dirty="0" err="1">
                <a:cs typeface="Calibri"/>
              </a:rPr>
              <a:t>Очень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часто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можно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слышать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выражение</a:t>
            </a:r>
            <a:r>
              <a:rPr lang="en-US" sz="2400" dirty="0">
                <a:cs typeface="Calibri"/>
              </a:rPr>
              <a:t>: «</a:t>
            </a:r>
            <a:r>
              <a:rPr lang="en-US" sz="2400" dirty="0" err="1">
                <a:cs typeface="Calibri"/>
              </a:rPr>
              <a:t>Парки</a:t>
            </a:r>
            <a:r>
              <a:rPr lang="en-US" sz="2400" dirty="0">
                <a:cs typeface="Calibri"/>
              </a:rPr>
              <a:t> – </a:t>
            </a:r>
            <a:r>
              <a:rPr lang="en-US" sz="2400" dirty="0" err="1">
                <a:cs typeface="Calibri"/>
              </a:rPr>
              <a:t>это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зеленые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легкие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города</a:t>
            </a:r>
            <a:r>
              <a:rPr lang="en-US" sz="2400" dirty="0">
                <a:cs typeface="Calibri"/>
              </a:rPr>
              <a:t>». </a:t>
            </a:r>
            <a:endParaRPr lang="ru-RU"/>
          </a:p>
          <a:p>
            <a:pPr algn="ctr">
              <a:spcAft>
                <a:spcPts val="600"/>
              </a:spcAft>
            </a:pPr>
            <a:r>
              <a:rPr lang="en-US" sz="2400" dirty="0" err="1">
                <a:cs typeface="Calibri"/>
              </a:rPr>
              <a:t>Так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ли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это</a:t>
            </a:r>
            <a:r>
              <a:rPr lang="en-US" sz="2400" dirty="0">
                <a:cs typeface="Calibri"/>
              </a:rPr>
              <a:t>? </a:t>
            </a:r>
            <a:r>
              <a:rPr lang="en-US" sz="2400" dirty="0" err="1">
                <a:cs typeface="Calibri"/>
              </a:rPr>
              <a:t>Объясните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свою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точку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зрения</a:t>
            </a:r>
            <a:r>
              <a:rPr lang="en-US" sz="2400" dirty="0">
                <a:cs typeface="Calibri"/>
              </a:rPr>
              <a:t>.</a:t>
            </a:r>
            <a:endParaRPr lang="en-US"/>
          </a:p>
        </p:txBody>
      </p:sp>
      <p:pic>
        <p:nvPicPr>
          <p:cNvPr id="8" name="Рисунок 8" descr="Лампочка">
            <a:extLst>
              <a:ext uri="{FF2B5EF4-FFF2-40B4-BE49-F238E27FC236}">
                <a16:creationId xmlns:a16="http://schemas.microsoft.com/office/drawing/2014/main" xmlns="" id="{0EE980D3-C1C6-4B8E-8CF7-E2477A8104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108330" y="3310386"/>
            <a:ext cx="3429000" cy="3429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8D7F251-2095-4F26-A369-27D33FC9D1A3}"/>
              </a:ext>
            </a:extLst>
          </p:cNvPr>
          <p:cNvSpPr txBox="1"/>
          <p:nvPr/>
        </p:nvSpPr>
        <p:spPr>
          <a:xfrm>
            <a:off x="3874339" y="5915924"/>
            <a:ext cx="27432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b="1" dirty="0">
                <a:cs typeface="Calibri"/>
                <a:hlinkClick r:id="rId6"/>
              </a:rPr>
              <a:t>Информация</a:t>
            </a:r>
            <a:endParaRPr lang="ru-RU" sz="2000" b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7377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xmlns="" id="{33CD251C-A887-4D2F-925B-FC097198538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B19D093C-27FB-4032-B282-42C4563F25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469454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A220986-FC2E-4A8F-8AE1-E59A690EE5EF}"/>
              </a:ext>
            </a:extLst>
          </p:cNvPr>
          <p:cNvSpPr txBox="1"/>
          <p:nvPr/>
        </p:nvSpPr>
        <p:spPr>
          <a:xfrm>
            <a:off x="767290" y="1780661"/>
            <a:ext cx="3582073" cy="1463472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0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Дыхательная система. Информация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35EE815E-1BD3-4777-B652-6D98825BF66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767290" y="681628"/>
            <a:ext cx="1128382" cy="847206"/>
            <a:chOff x="668003" y="1684057"/>
            <a:chExt cx="1128382" cy="847206"/>
          </a:xfrm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xmlns="" id="{E6692982-4A7D-4392-87CD-F0CD4B027DD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8003" y="1935883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xmlns="" id="{196485F7-F277-4123-AC53-98EA4C85877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45893" y="1684057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1D5672D-A557-41EF-9264-48779F2F0117}"/>
              </a:ext>
            </a:extLst>
          </p:cNvPr>
          <p:cNvSpPr txBox="1"/>
          <p:nvPr/>
        </p:nvSpPr>
        <p:spPr>
          <a:xfrm>
            <a:off x="257577" y="3383121"/>
            <a:ext cx="4091785" cy="3279617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В </a:t>
            </a:r>
            <a:r>
              <a:rPr lang="en-US" sz="1400" dirty="0" err="1">
                <a:solidFill>
                  <a:schemeClr val="bg1"/>
                </a:solidFill>
              </a:rPr>
              <a:t>любом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живом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организме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основным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источником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энергии</a:t>
            </a:r>
            <a:r>
              <a:rPr lang="en-US" sz="1400" dirty="0">
                <a:solidFill>
                  <a:schemeClr val="bg1"/>
                </a:solidFill>
              </a:rPr>
              <a:t> </a:t>
            </a:r>
            <a:r>
              <a:rPr lang="en-US" sz="1400" dirty="0" err="1">
                <a:solidFill>
                  <a:schemeClr val="bg1"/>
                </a:solidFill>
              </a:rPr>
              <a:t>является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аденозинтрифосфорная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кислота</a:t>
            </a:r>
            <a:r>
              <a:rPr lang="en-US" sz="1400" dirty="0">
                <a:solidFill>
                  <a:schemeClr val="bg1"/>
                </a:solidFill>
              </a:rPr>
              <a:t> (АТФ). АТФ </a:t>
            </a:r>
            <a:r>
              <a:rPr lang="en-US" sz="1400" dirty="0" err="1">
                <a:solidFill>
                  <a:schemeClr val="bg1"/>
                </a:solidFill>
              </a:rPr>
              <a:t>синтезируется</a:t>
            </a:r>
            <a:r>
              <a:rPr lang="en-US" sz="1400" dirty="0">
                <a:solidFill>
                  <a:schemeClr val="bg1"/>
                </a:solidFill>
              </a:rPr>
              <a:t> в </a:t>
            </a:r>
            <a:r>
              <a:rPr lang="en-US" sz="1400" dirty="0" err="1">
                <a:solidFill>
                  <a:schemeClr val="bg1"/>
                </a:solidFill>
              </a:rPr>
              <a:t>клетках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за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счёт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энергии</a:t>
            </a:r>
            <a:r>
              <a:rPr lang="en-US" sz="1400" dirty="0">
                <a:solidFill>
                  <a:schemeClr val="bg1"/>
                </a:solidFill>
              </a:rPr>
              <a:t>, </a:t>
            </a:r>
            <a:r>
              <a:rPr lang="en-US" sz="1400" dirty="0" err="1">
                <a:solidFill>
                  <a:schemeClr val="bg1"/>
                </a:solidFill>
              </a:rPr>
              <a:t>которая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выделяется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при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окислении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питательных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веществ</a:t>
            </a:r>
            <a:r>
              <a:rPr lang="en-US" sz="1400" dirty="0">
                <a:solidFill>
                  <a:schemeClr val="bg1"/>
                </a:solidFill>
              </a:rPr>
              <a:t>. В </a:t>
            </a:r>
            <a:r>
              <a:rPr lang="en-US" sz="1400" dirty="0" err="1">
                <a:solidFill>
                  <a:schemeClr val="bg1"/>
                </a:solidFill>
              </a:rPr>
              <a:t>организме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человека</a:t>
            </a:r>
            <a:r>
              <a:rPr lang="en-US" sz="1400" dirty="0">
                <a:solidFill>
                  <a:schemeClr val="bg1"/>
                </a:solidFill>
              </a:rPr>
              <a:t> АТФ </a:t>
            </a:r>
            <a:r>
              <a:rPr lang="en-US" sz="1400" dirty="0" err="1">
                <a:solidFill>
                  <a:schemeClr val="bg1"/>
                </a:solidFill>
              </a:rPr>
              <a:t>образуется</a:t>
            </a:r>
            <a:r>
              <a:rPr lang="en-US" sz="1400" dirty="0">
                <a:solidFill>
                  <a:schemeClr val="bg1"/>
                </a:solidFill>
              </a:rPr>
              <a:t> в </a:t>
            </a:r>
            <a:r>
              <a:rPr lang="en-US" sz="1400" dirty="0" err="1">
                <a:solidFill>
                  <a:schemeClr val="bg1"/>
                </a:solidFill>
              </a:rPr>
              <a:t>основном</a:t>
            </a:r>
            <a:r>
              <a:rPr lang="en-US" sz="1400" dirty="0">
                <a:solidFill>
                  <a:schemeClr val="bg1"/>
                </a:solidFill>
              </a:rPr>
              <a:t> в </a:t>
            </a:r>
            <a:r>
              <a:rPr lang="en-US" sz="1400" b="1" dirty="0" err="1">
                <a:solidFill>
                  <a:schemeClr val="bg1"/>
                </a:solidFill>
              </a:rPr>
              <a:t>митохондриях</a:t>
            </a:r>
            <a:r>
              <a:rPr lang="en-US" sz="1400" dirty="0">
                <a:solidFill>
                  <a:schemeClr val="bg1"/>
                </a:solidFill>
              </a:rPr>
              <a:t> в </a:t>
            </a:r>
            <a:r>
              <a:rPr lang="en-US" sz="1400" dirty="0" err="1">
                <a:solidFill>
                  <a:schemeClr val="bg1"/>
                </a:solidFill>
              </a:rPr>
              <a:t>результате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аэробного</a:t>
            </a:r>
            <a:r>
              <a:rPr lang="en-US" sz="1400" dirty="0">
                <a:solidFill>
                  <a:schemeClr val="bg1"/>
                </a:solidFill>
              </a:rPr>
              <a:t> (</a:t>
            </a:r>
            <a:r>
              <a:rPr lang="en-US" sz="1400" dirty="0" err="1">
                <a:solidFill>
                  <a:schemeClr val="bg1"/>
                </a:solidFill>
              </a:rPr>
              <a:t>кислородного</a:t>
            </a:r>
            <a:r>
              <a:rPr lang="en-US" sz="1400" dirty="0">
                <a:solidFill>
                  <a:schemeClr val="bg1"/>
                </a:solidFill>
              </a:rPr>
              <a:t>) </a:t>
            </a:r>
            <a:r>
              <a:rPr lang="en-US" sz="1400" dirty="0" err="1">
                <a:solidFill>
                  <a:schemeClr val="bg1"/>
                </a:solidFill>
              </a:rPr>
              <a:t>окисления</a:t>
            </a:r>
            <a:r>
              <a:rPr lang="en-US" sz="1400" dirty="0">
                <a:solidFill>
                  <a:schemeClr val="bg1"/>
                </a:solidFill>
              </a:rPr>
              <a:t>. </a:t>
            </a:r>
            <a:r>
              <a:rPr lang="en-US" sz="1400" dirty="0" err="1">
                <a:solidFill>
                  <a:schemeClr val="bg1"/>
                </a:solidFill>
              </a:rPr>
              <a:t>Поэтому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клеткам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нашего</a:t>
            </a:r>
            <a:r>
              <a:rPr lang="en-US" sz="1400" dirty="0">
                <a:solidFill>
                  <a:schemeClr val="bg1"/>
                </a:solidFill>
              </a:rPr>
              <a:t>  </a:t>
            </a:r>
            <a:r>
              <a:rPr lang="en-US" sz="1400" dirty="0" err="1">
                <a:solidFill>
                  <a:schemeClr val="bg1"/>
                </a:solidFill>
              </a:rPr>
              <a:t>организма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постоянно</a:t>
            </a:r>
            <a:r>
              <a:rPr lang="en-US" sz="1400" dirty="0">
                <a:solidFill>
                  <a:schemeClr val="bg1"/>
                </a:solidFill>
              </a:rPr>
              <a:t> </a:t>
            </a:r>
            <a:r>
              <a:rPr lang="en-US" sz="1400" dirty="0" err="1">
                <a:solidFill>
                  <a:schemeClr val="bg1"/>
                </a:solidFill>
              </a:rPr>
              <a:t>требуется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кислород</a:t>
            </a:r>
            <a:r>
              <a:rPr lang="en-US" sz="1400" dirty="0">
                <a:solidFill>
                  <a:schemeClr val="bg1"/>
                </a:solidFill>
              </a:rPr>
              <a:t>, а </a:t>
            </a:r>
            <a:r>
              <a:rPr lang="en-US" sz="1400" dirty="0" err="1">
                <a:solidFill>
                  <a:schemeClr val="bg1"/>
                </a:solidFill>
              </a:rPr>
              <a:t>одним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из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продуктов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окисления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является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углекислый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газ</a:t>
            </a:r>
            <a:r>
              <a:rPr lang="en-US" sz="1400" dirty="0">
                <a:solidFill>
                  <a:schemeClr val="bg1"/>
                </a:solidFill>
              </a:rPr>
              <a:t>. </a:t>
            </a:r>
            <a:r>
              <a:rPr lang="en-US" sz="1400" dirty="0" err="1">
                <a:solidFill>
                  <a:schemeClr val="bg1"/>
                </a:solidFill>
              </a:rPr>
              <a:t>Поступление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кислорода</a:t>
            </a:r>
            <a:r>
              <a:rPr lang="en-US" sz="1400" dirty="0">
                <a:solidFill>
                  <a:schemeClr val="bg1"/>
                </a:solidFill>
              </a:rPr>
              <a:t> в </a:t>
            </a:r>
            <a:r>
              <a:rPr lang="en-US" sz="1400" dirty="0" err="1">
                <a:solidFill>
                  <a:schemeClr val="bg1"/>
                </a:solidFill>
              </a:rPr>
              <a:t>организм</a:t>
            </a:r>
            <a:r>
              <a:rPr lang="en-US" sz="1400" dirty="0">
                <a:solidFill>
                  <a:schemeClr val="bg1"/>
                </a:solidFill>
              </a:rPr>
              <a:t> и </a:t>
            </a:r>
            <a:r>
              <a:rPr lang="en-US" sz="1400" dirty="0" err="1">
                <a:solidFill>
                  <a:schemeClr val="bg1"/>
                </a:solidFill>
              </a:rPr>
              <a:t>удаление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образовавшегося</a:t>
            </a:r>
            <a:r>
              <a:rPr lang="en-US" sz="1400" dirty="0">
                <a:solidFill>
                  <a:schemeClr val="bg1"/>
                </a:solidFill>
              </a:rPr>
              <a:t> в </a:t>
            </a:r>
            <a:r>
              <a:rPr lang="en-US" sz="1400" dirty="0" err="1">
                <a:solidFill>
                  <a:schemeClr val="bg1"/>
                </a:solidFill>
              </a:rPr>
              <a:t>результате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превращения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веществ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углекислого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газа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обеспечивает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дыхательная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система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0E5710C4-8F9E-4B01-B38C-16BF7A1A67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8" r="1" b="12444"/>
          <a:stretch/>
        </p:blipFill>
        <p:spPr>
          <a:xfrm>
            <a:off x="5116652" y="1219936"/>
            <a:ext cx="6642532" cy="3839895"/>
          </a:xfrm>
          <a:prstGeom prst="rect">
            <a:avLst/>
          </a:prstGeom>
        </p:spPr>
      </p:pic>
      <p:pic>
        <p:nvPicPr>
          <p:cNvPr id="10" name="Picture 2" descr="Файл:Spb metro logo.svg — Википедия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6142" y="6239422"/>
            <a:ext cx="529145" cy="423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52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3">
            <a:extLst>
              <a:ext uri="{FF2B5EF4-FFF2-40B4-BE49-F238E27FC236}">
                <a16:creationId xmlns:a16="http://schemas.microsoft.com/office/drawing/2014/main" xmlns="" id="{325166D1-1B21-4128-AC42-61745528E4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1B6E8A7-7CEB-4F0E-A932-37553C179249}"/>
              </a:ext>
            </a:extLst>
          </p:cNvPr>
          <p:cNvSpPr txBox="1"/>
          <p:nvPr/>
        </p:nvSpPr>
        <p:spPr>
          <a:xfrm>
            <a:off x="6981825" y="1641752"/>
            <a:ext cx="4391024" cy="1323439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Невский проспект</a:t>
            </a:r>
          </a:p>
        </p:txBody>
      </p:sp>
      <p:pic>
        <p:nvPicPr>
          <p:cNvPr id="2" name="Рисунок 2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AEAABA05-D7C0-47DB-8724-3EE0E78999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1" b="6442"/>
          <a:stretch/>
        </p:blipFill>
        <p:spPr>
          <a:xfrm>
            <a:off x="20" y="2"/>
            <a:ext cx="6186992" cy="6857998"/>
          </a:xfrm>
          <a:custGeom>
            <a:avLst/>
            <a:gdLst/>
            <a:ahLst/>
            <a:cxnLst/>
            <a:rect l="l" t="t" r="r" b="b"/>
            <a:pathLst>
              <a:path w="6187012" h="6857998">
                <a:moveTo>
                  <a:pt x="5434855" y="6118149"/>
                </a:moveTo>
                <a:cubicBezTo>
                  <a:pt x="5441404" y="6124102"/>
                  <a:pt x="5449025" y="6129341"/>
                  <a:pt x="5456075" y="6133723"/>
                </a:cubicBezTo>
                <a:cubicBezTo>
                  <a:pt x="5463218" y="6138152"/>
                  <a:pt x="5468564" y="6143474"/>
                  <a:pt x="5472234" y="6149380"/>
                </a:cubicBezTo>
                <a:lnTo>
                  <a:pt x="5477710" y="6166562"/>
                </a:lnTo>
                <a:lnTo>
                  <a:pt x="5472234" y="6149379"/>
                </a:lnTo>
                <a:cubicBezTo>
                  <a:pt x="5468564" y="6143474"/>
                  <a:pt x="5463218" y="6138152"/>
                  <a:pt x="5456075" y="6133722"/>
                </a:cubicBezTo>
                <a:cubicBezTo>
                  <a:pt x="5449025" y="6129341"/>
                  <a:pt x="5441404" y="6124102"/>
                  <a:pt x="5434855" y="6118149"/>
                </a:cubicBezTo>
                <a:close/>
                <a:moveTo>
                  <a:pt x="5343013" y="4941372"/>
                </a:moveTo>
                <a:lnTo>
                  <a:pt x="5346342" y="4950869"/>
                </a:lnTo>
                <a:lnTo>
                  <a:pt x="5356027" y="4991382"/>
                </a:lnTo>
                <a:lnTo>
                  <a:pt x="5346342" y="4950868"/>
                </a:lnTo>
                <a:close/>
                <a:moveTo>
                  <a:pt x="5346951" y="4749807"/>
                </a:moveTo>
                <a:cubicBezTo>
                  <a:pt x="5334815" y="4762826"/>
                  <a:pt x="5333958" y="4781365"/>
                  <a:pt x="5332244" y="4799797"/>
                </a:cubicBezTo>
                <a:cubicBezTo>
                  <a:pt x="5333958" y="4781365"/>
                  <a:pt x="5334815" y="4762827"/>
                  <a:pt x="5346951" y="4749807"/>
                </a:cubicBezTo>
                <a:close/>
                <a:moveTo>
                  <a:pt x="5364750" y="4543185"/>
                </a:moveTo>
                <a:cubicBezTo>
                  <a:pt x="5365727" y="4548281"/>
                  <a:pt x="5367775" y="4553662"/>
                  <a:pt x="5370156" y="4557092"/>
                </a:cubicBezTo>
                <a:cubicBezTo>
                  <a:pt x="5381776" y="4573618"/>
                  <a:pt x="5390563" y="4588275"/>
                  <a:pt x="5396519" y="4602021"/>
                </a:cubicBezTo>
                <a:cubicBezTo>
                  <a:pt x="5390563" y="4588275"/>
                  <a:pt x="5381776" y="4573618"/>
                  <a:pt x="5370156" y="4557091"/>
                </a:cubicBezTo>
                <a:close/>
                <a:moveTo>
                  <a:pt x="5830968" y="2819253"/>
                </a:moveTo>
                <a:lnTo>
                  <a:pt x="5842611" y="2827484"/>
                </a:lnTo>
                <a:lnTo>
                  <a:pt x="5842613" y="2827486"/>
                </a:lnTo>
                <a:lnTo>
                  <a:pt x="5871116" y="2861156"/>
                </a:lnTo>
                <a:lnTo>
                  <a:pt x="5861462" y="2842392"/>
                </a:lnTo>
                <a:lnTo>
                  <a:pt x="5842613" y="2827486"/>
                </a:lnTo>
                <a:lnTo>
                  <a:pt x="5842611" y="2827483"/>
                </a:lnTo>
                <a:close/>
                <a:moveTo>
                  <a:pt x="5761313" y="1974015"/>
                </a:moveTo>
                <a:lnTo>
                  <a:pt x="5754799" y="1999763"/>
                </a:lnTo>
                <a:cubicBezTo>
                  <a:pt x="5750990" y="2008056"/>
                  <a:pt x="5745310" y="2016020"/>
                  <a:pt x="5737071" y="2023547"/>
                </a:cubicBezTo>
                <a:cubicBezTo>
                  <a:pt x="5753550" y="2008497"/>
                  <a:pt x="5759789" y="1991685"/>
                  <a:pt x="5761313" y="1974015"/>
                </a:cubicBezTo>
                <a:close/>
                <a:moveTo>
                  <a:pt x="5744119" y="1768838"/>
                </a:moveTo>
                <a:cubicBezTo>
                  <a:pt x="5739738" y="1774411"/>
                  <a:pt x="5736975" y="1779948"/>
                  <a:pt x="5735518" y="1785412"/>
                </a:cubicBezTo>
                <a:lnTo>
                  <a:pt x="5734738" y="1801558"/>
                </a:lnTo>
                <a:cubicBezTo>
                  <a:pt x="5733070" y="1790986"/>
                  <a:pt x="5735356" y="1779981"/>
                  <a:pt x="5744119" y="1768838"/>
                </a:cubicBezTo>
                <a:close/>
                <a:moveTo>
                  <a:pt x="5853708" y="520953"/>
                </a:moveTo>
                <a:lnTo>
                  <a:pt x="5846981" y="549926"/>
                </a:lnTo>
                <a:lnTo>
                  <a:pt x="5840726" y="566616"/>
                </a:lnTo>
                <a:lnTo>
                  <a:pt x="5834776" y="581804"/>
                </a:lnTo>
                <a:lnTo>
                  <a:pt x="5834358" y="583595"/>
                </a:lnTo>
                <a:lnTo>
                  <a:pt x="5832183" y="589388"/>
                </a:lnTo>
                <a:cubicBezTo>
                  <a:pt x="5829783" y="597005"/>
                  <a:pt x="5828025" y="604728"/>
                  <a:pt x="5827560" y="612658"/>
                </a:cubicBezTo>
                <a:lnTo>
                  <a:pt x="5834358" y="583595"/>
                </a:lnTo>
                <a:lnTo>
                  <a:pt x="5840674" y="566754"/>
                </a:lnTo>
                <a:lnTo>
                  <a:pt x="5840726" y="566616"/>
                </a:lnTo>
                <a:lnTo>
                  <a:pt x="5846564" y="551717"/>
                </a:lnTo>
                <a:lnTo>
                  <a:pt x="5846981" y="549926"/>
                </a:lnTo>
                <a:lnTo>
                  <a:pt x="5849145" y="544146"/>
                </a:lnTo>
                <a:cubicBezTo>
                  <a:pt x="5851532" y="536547"/>
                  <a:pt x="5853271" y="528850"/>
                  <a:pt x="5853708" y="520953"/>
                </a:cubicBezTo>
                <a:close/>
                <a:moveTo>
                  <a:pt x="5802605" y="268794"/>
                </a:moveTo>
                <a:cubicBezTo>
                  <a:pt x="5800080" y="279176"/>
                  <a:pt x="5798377" y="289296"/>
                  <a:pt x="5797729" y="299164"/>
                </a:cubicBezTo>
                <a:cubicBezTo>
                  <a:pt x="5797080" y="309031"/>
                  <a:pt x="5797485" y="318646"/>
                  <a:pt x="5799176" y="328017"/>
                </a:cubicBezTo>
                <a:close/>
                <a:moveTo>
                  <a:pt x="0" y="0"/>
                </a:moveTo>
                <a:lnTo>
                  <a:pt x="6120021" y="0"/>
                </a:lnTo>
                <a:lnTo>
                  <a:pt x="6115806" y="24480"/>
                </a:lnTo>
                <a:cubicBezTo>
                  <a:pt x="6113321" y="32636"/>
                  <a:pt x="6109559" y="40471"/>
                  <a:pt x="6103795" y="47806"/>
                </a:cubicBezTo>
                <a:cubicBezTo>
                  <a:pt x="6088935" y="66857"/>
                  <a:pt x="6092364" y="85336"/>
                  <a:pt x="6094651" y="105718"/>
                </a:cubicBezTo>
                <a:cubicBezTo>
                  <a:pt x="6096365" y="121150"/>
                  <a:pt x="6095794" y="136963"/>
                  <a:pt x="6095986" y="152584"/>
                </a:cubicBezTo>
                <a:cubicBezTo>
                  <a:pt x="6096555" y="180017"/>
                  <a:pt x="6096746" y="207450"/>
                  <a:pt x="6097699" y="234883"/>
                </a:cubicBezTo>
                <a:cubicBezTo>
                  <a:pt x="6098079" y="243648"/>
                  <a:pt x="6102844" y="252600"/>
                  <a:pt x="6102082" y="261173"/>
                </a:cubicBezTo>
                <a:cubicBezTo>
                  <a:pt x="6098461" y="300800"/>
                  <a:pt x="6092746" y="340425"/>
                  <a:pt x="6089507" y="380050"/>
                </a:cubicBezTo>
                <a:cubicBezTo>
                  <a:pt x="6087603" y="402529"/>
                  <a:pt x="6091220" y="425581"/>
                  <a:pt x="6088555" y="447870"/>
                </a:cubicBezTo>
                <a:cubicBezTo>
                  <a:pt x="6085507" y="473587"/>
                  <a:pt x="6077697" y="498733"/>
                  <a:pt x="6072932" y="524262"/>
                </a:cubicBezTo>
                <a:cubicBezTo>
                  <a:pt x="6071600" y="531310"/>
                  <a:pt x="6073315" y="539121"/>
                  <a:pt x="6073694" y="546552"/>
                </a:cubicBezTo>
                <a:cubicBezTo>
                  <a:pt x="6074076" y="554933"/>
                  <a:pt x="6074838" y="563125"/>
                  <a:pt x="6075029" y="571508"/>
                </a:cubicBezTo>
                <a:cubicBezTo>
                  <a:pt x="6075411" y="597037"/>
                  <a:pt x="6074838" y="622564"/>
                  <a:pt x="6076173" y="648092"/>
                </a:cubicBezTo>
                <a:cubicBezTo>
                  <a:pt x="6076934" y="663713"/>
                  <a:pt x="6084744" y="680096"/>
                  <a:pt x="6081886" y="694576"/>
                </a:cubicBezTo>
                <a:cubicBezTo>
                  <a:pt x="6076363" y="724104"/>
                  <a:pt x="6088745" y="753633"/>
                  <a:pt x="6078459" y="783158"/>
                </a:cubicBezTo>
                <a:cubicBezTo>
                  <a:pt x="6075411" y="792306"/>
                  <a:pt x="6083031" y="804877"/>
                  <a:pt x="6083411" y="815929"/>
                </a:cubicBezTo>
                <a:cubicBezTo>
                  <a:pt x="6084363" y="843552"/>
                  <a:pt x="6084173" y="871173"/>
                  <a:pt x="6083983" y="898797"/>
                </a:cubicBezTo>
                <a:cubicBezTo>
                  <a:pt x="6083793" y="923562"/>
                  <a:pt x="6086459" y="949281"/>
                  <a:pt x="6081125" y="973095"/>
                </a:cubicBezTo>
                <a:cubicBezTo>
                  <a:pt x="6075411" y="998052"/>
                  <a:pt x="6076173" y="1020529"/>
                  <a:pt x="6082649" y="1044725"/>
                </a:cubicBezTo>
                <a:cubicBezTo>
                  <a:pt x="6087031" y="1061298"/>
                  <a:pt x="6087603" y="1078826"/>
                  <a:pt x="6088935" y="1095972"/>
                </a:cubicBezTo>
                <a:cubicBezTo>
                  <a:pt x="6090459" y="1114449"/>
                  <a:pt x="6086459" y="1134834"/>
                  <a:pt x="6092746" y="1151600"/>
                </a:cubicBezTo>
                <a:cubicBezTo>
                  <a:pt x="6111415" y="1201512"/>
                  <a:pt x="6115415" y="1252757"/>
                  <a:pt x="6115415" y="1304955"/>
                </a:cubicBezTo>
                <a:cubicBezTo>
                  <a:pt x="6115415" y="1314483"/>
                  <a:pt x="6112750" y="1324198"/>
                  <a:pt x="6109892" y="1333341"/>
                </a:cubicBezTo>
                <a:cubicBezTo>
                  <a:pt x="6092746" y="1386684"/>
                  <a:pt x="6094269" y="1440216"/>
                  <a:pt x="6104748" y="1494509"/>
                </a:cubicBezTo>
                <a:cubicBezTo>
                  <a:pt x="6107034" y="1505751"/>
                  <a:pt x="6107415" y="1518324"/>
                  <a:pt x="6105130" y="1529563"/>
                </a:cubicBezTo>
                <a:cubicBezTo>
                  <a:pt x="6098461" y="1561189"/>
                  <a:pt x="6087411" y="1591859"/>
                  <a:pt x="6082649" y="1623675"/>
                </a:cubicBezTo>
                <a:cubicBezTo>
                  <a:pt x="6074838" y="1676253"/>
                  <a:pt x="6101126" y="1721785"/>
                  <a:pt x="6118274" y="1768838"/>
                </a:cubicBezTo>
                <a:cubicBezTo>
                  <a:pt x="6134467" y="1813610"/>
                  <a:pt x="6171044" y="1851709"/>
                  <a:pt x="6162851" y="1904673"/>
                </a:cubicBezTo>
                <a:cubicBezTo>
                  <a:pt x="6162090" y="1910004"/>
                  <a:pt x="6167233" y="1915912"/>
                  <a:pt x="6168567" y="1921817"/>
                </a:cubicBezTo>
                <a:cubicBezTo>
                  <a:pt x="6172188" y="1938009"/>
                  <a:pt x="6176566" y="1954202"/>
                  <a:pt x="6178283" y="1970586"/>
                </a:cubicBezTo>
                <a:cubicBezTo>
                  <a:pt x="6180570" y="1990589"/>
                  <a:pt x="6179809" y="2010974"/>
                  <a:pt x="6181713" y="2030977"/>
                </a:cubicBezTo>
                <a:cubicBezTo>
                  <a:pt x="6182856" y="2043835"/>
                  <a:pt x="6184951" y="2056600"/>
                  <a:pt x="6186761" y="2069340"/>
                </a:cubicBezTo>
                <a:lnTo>
                  <a:pt x="6187012" y="2072225"/>
                </a:lnTo>
                <a:lnTo>
                  <a:pt x="6187012" y="2131532"/>
                </a:lnTo>
                <a:lnTo>
                  <a:pt x="6186141" y="2138304"/>
                </a:lnTo>
                <a:cubicBezTo>
                  <a:pt x="6183950" y="2148519"/>
                  <a:pt x="6181332" y="2158712"/>
                  <a:pt x="6179617" y="2168903"/>
                </a:cubicBezTo>
                <a:cubicBezTo>
                  <a:pt x="6174854" y="2197670"/>
                  <a:pt x="6176188" y="2229296"/>
                  <a:pt x="6163995" y="2254633"/>
                </a:cubicBezTo>
                <a:cubicBezTo>
                  <a:pt x="6151041" y="2281683"/>
                  <a:pt x="6145135" y="2307402"/>
                  <a:pt x="6149135" y="2335405"/>
                </a:cubicBezTo>
                <a:cubicBezTo>
                  <a:pt x="6150469" y="2344741"/>
                  <a:pt x="6158471" y="2356744"/>
                  <a:pt x="6166661" y="2360933"/>
                </a:cubicBezTo>
                <a:cubicBezTo>
                  <a:pt x="6184950" y="2370270"/>
                  <a:pt x="6188190" y="2383032"/>
                  <a:pt x="6181902" y="2400369"/>
                </a:cubicBezTo>
                <a:cubicBezTo>
                  <a:pt x="6176566" y="2415420"/>
                  <a:pt x="6173901" y="2433897"/>
                  <a:pt x="6163613" y="2444184"/>
                </a:cubicBezTo>
                <a:cubicBezTo>
                  <a:pt x="6134467" y="2473333"/>
                  <a:pt x="6133515" y="2510483"/>
                  <a:pt x="6125705" y="2546678"/>
                </a:cubicBezTo>
                <a:cubicBezTo>
                  <a:pt x="6120940" y="2568774"/>
                  <a:pt x="6120750" y="2589352"/>
                  <a:pt x="6123988" y="2611450"/>
                </a:cubicBezTo>
                <a:cubicBezTo>
                  <a:pt x="6131227" y="2659455"/>
                  <a:pt x="6120940" y="2706131"/>
                  <a:pt x="6107796" y="2752235"/>
                </a:cubicBezTo>
                <a:cubicBezTo>
                  <a:pt x="6099034" y="2782716"/>
                  <a:pt x="6093699" y="2813958"/>
                  <a:pt x="6084744" y="2844248"/>
                </a:cubicBezTo>
                <a:cubicBezTo>
                  <a:pt x="6077886" y="2866918"/>
                  <a:pt x="6069694" y="2889587"/>
                  <a:pt x="6058646" y="2910353"/>
                </a:cubicBezTo>
                <a:cubicBezTo>
                  <a:pt x="6042452" y="2940455"/>
                  <a:pt x="6018067" y="2966742"/>
                  <a:pt x="6024544" y="3005035"/>
                </a:cubicBezTo>
                <a:cubicBezTo>
                  <a:pt x="6030260" y="3038756"/>
                  <a:pt x="6018259" y="3069235"/>
                  <a:pt x="6006828" y="3100099"/>
                </a:cubicBezTo>
                <a:cubicBezTo>
                  <a:pt x="5998446" y="3122770"/>
                  <a:pt x="5989871" y="3145436"/>
                  <a:pt x="5984537" y="3168870"/>
                </a:cubicBezTo>
                <a:cubicBezTo>
                  <a:pt x="5978251" y="3196686"/>
                  <a:pt x="5980920" y="3228119"/>
                  <a:pt x="5969297" y="3252885"/>
                </a:cubicBezTo>
                <a:cubicBezTo>
                  <a:pt x="5957105" y="3278795"/>
                  <a:pt x="5965297" y="3300319"/>
                  <a:pt x="5968726" y="3323372"/>
                </a:cubicBezTo>
                <a:cubicBezTo>
                  <a:pt x="5974061" y="3360139"/>
                  <a:pt x="5983967" y="3396719"/>
                  <a:pt x="5971395" y="3433866"/>
                </a:cubicBezTo>
                <a:cubicBezTo>
                  <a:pt x="5956153" y="3479015"/>
                  <a:pt x="5939769" y="3523785"/>
                  <a:pt x="5925292" y="3569124"/>
                </a:cubicBezTo>
                <a:cubicBezTo>
                  <a:pt x="5919765" y="3586653"/>
                  <a:pt x="5917479" y="3605509"/>
                  <a:pt x="5915003" y="3623799"/>
                </a:cubicBezTo>
                <a:cubicBezTo>
                  <a:pt x="5912906" y="3641134"/>
                  <a:pt x="5918242" y="3661899"/>
                  <a:pt x="5910241" y="3675238"/>
                </a:cubicBezTo>
                <a:cubicBezTo>
                  <a:pt x="5889667" y="3709529"/>
                  <a:pt x="5879569" y="3744770"/>
                  <a:pt x="5879569" y="3784397"/>
                </a:cubicBezTo>
                <a:cubicBezTo>
                  <a:pt x="5879569" y="3799258"/>
                  <a:pt x="5870996" y="3813737"/>
                  <a:pt x="5869471" y="3828785"/>
                </a:cubicBezTo>
                <a:cubicBezTo>
                  <a:pt x="5867567" y="3849362"/>
                  <a:pt x="5862423" y="3872985"/>
                  <a:pt x="5869664" y="3890891"/>
                </a:cubicBezTo>
                <a:cubicBezTo>
                  <a:pt x="5886809" y="3932993"/>
                  <a:pt x="5872519" y="3967091"/>
                  <a:pt x="5855566" y="4003861"/>
                </a:cubicBezTo>
                <a:cubicBezTo>
                  <a:pt x="5838801" y="4040058"/>
                  <a:pt x="5825466" y="4078159"/>
                  <a:pt x="5814416" y="4116641"/>
                </a:cubicBezTo>
                <a:cubicBezTo>
                  <a:pt x="5810415" y="4131119"/>
                  <a:pt x="5817085" y="4148453"/>
                  <a:pt x="5818417" y="4164458"/>
                </a:cubicBezTo>
                <a:cubicBezTo>
                  <a:pt x="5818798" y="4170174"/>
                  <a:pt x="5819370" y="4176461"/>
                  <a:pt x="5817466" y="4181603"/>
                </a:cubicBezTo>
                <a:cubicBezTo>
                  <a:pt x="5799176" y="4231324"/>
                  <a:pt x="5785269" y="4281810"/>
                  <a:pt x="5794794" y="4335722"/>
                </a:cubicBezTo>
                <a:cubicBezTo>
                  <a:pt x="5795747" y="4340674"/>
                  <a:pt x="5793650" y="4346201"/>
                  <a:pt x="5792317" y="4351154"/>
                </a:cubicBezTo>
                <a:cubicBezTo>
                  <a:pt x="5785461" y="4375349"/>
                  <a:pt x="5774601" y="4398972"/>
                  <a:pt x="5772124" y="4423545"/>
                </a:cubicBezTo>
                <a:cubicBezTo>
                  <a:pt x="5766028" y="4484127"/>
                  <a:pt x="5763550" y="4545086"/>
                  <a:pt x="5759550" y="4606053"/>
                </a:cubicBezTo>
                <a:cubicBezTo>
                  <a:pt x="5759361" y="4609863"/>
                  <a:pt x="5759361" y="4613864"/>
                  <a:pt x="5758027" y="4617291"/>
                </a:cubicBezTo>
                <a:cubicBezTo>
                  <a:pt x="5749834" y="4639772"/>
                  <a:pt x="5752502" y="4659393"/>
                  <a:pt x="5768123" y="4678445"/>
                </a:cubicBezTo>
                <a:cubicBezTo>
                  <a:pt x="5774982" y="4686828"/>
                  <a:pt x="5778601" y="4698258"/>
                  <a:pt x="5782412" y="4708734"/>
                </a:cubicBezTo>
                <a:cubicBezTo>
                  <a:pt x="5788127" y="4724167"/>
                  <a:pt x="5793650" y="4739978"/>
                  <a:pt x="5797271" y="4755980"/>
                </a:cubicBezTo>
                <a:cubicBezTo>
                  <a:pt x="5800700" y="4771793"/>
                  <a:pt x="5805462" y="4788747"/>
                  <a:pt x="5802796" y="4803988"/>
                </a:cubicBezTo>
                <a:cubicBezTo>
                  <a:pt x="5798035" y="4831420"/>
                  <a:pt x="5787366" y="4857522"/>
                  <a:pt x="5780315" y="4884572"/>
                </a:cubicBezTo>
                <a:cubicBezTo>
                  <a:pt x="5777837" y="4893907"/>
                  <a:pt x="5778221" y="4904195"/>
                  <a:pt x="5778030" y="4913909"/>
                </a:cubicBezTo>
                <a:cubicBezTo>
                  <a:pt x="5777459" y="4936201"/>
                  <a:pt x="5782984" y="4959061"/>
                  <a:pt x="5767171" y="4979253"/>
                </a:cubicBezTo>
                <a:cubicBezTo>
                  <a:pt x="5752311" y="4997922"/>
                  <a:pt x="5756692" y="5016785"/>
                  <a:pt x="5767932" y="5036405"/>
                </a:cubicBezTo>
                <a:cubicBezTo>
                  <a:pt x="5775934" y="5050504"/>
                  <a:pt x="5782221" y="5066505"/>
                  <a:pt x="5785269" y="5082317"/>
                </a:cubicBezTo>
                <a:cubicBezTo>
                  <a:pt x="5789460" y="5104036"/>
                  <a:pt x="5791175" y="5125562"/>
                  <a:pt x="5788697" y="5148995"/>
                </a:cubicBezTo>
                <a:cubicBezTo>
                  <a:pt x="5786983" y="5165570"/>
                  <a:pt x="5786221" y="5179097"/>
                  <a:pt x="5776125" y="5192051"/>
                </a:cubicBezTo>
                <a:cubicBezTo>
                  <a:pt x="5774601" y="5194145"/>
                  <a:pt x="5774219" y="5197955"/>
                  <a:pt x="5774412" y="5200813"/>
                </a:cubicBezTo>
                <a:cubicBezTo>
                  <a:pt x="5777649" y="5238343"/>
                  <a:pt x="5775934" y="5275491"/>
                  <a:pt x="5773646" y="5313403"/>
                </a:cubicBezTo>
                <a:cubicBezTo>
                  <a:pt x="5770601" y="5361598"/>
                  <a:pt x="5779553" y="5412276"/>
                  <a:pt x="5811559" y="5453995"/>
                </a:cubicBezTo>
                <a:cubicBezTo>
                  <a:pt x="5816322" y="5460092"/>
                  <a:pt x="5818417" y="5469236"/>
                  <a:pt x="5819562" y="5477239"/>
                </a:cubicBezTo>
                <a:cubicBezTo>
                  <a:pt x="5824514" y="5514957"/>
                  <a:pt x="5827942" y="5552869"/>
                  <a:pt x="5833467" y="5590590"/>
                </a:cubicBezTo>
                <a:cubicBezTo>
                  <a:pt x="5836516" y="5611164"/>
                  <a:pt x="5839182" y="5632691"/>
                  <a:pt x="5847565" y="5651360"/>
                </a:cubicBezTo>
                <a:cubicBezTo>
                  <a:pt x="5855756" y="5669647"/>
                  <a:pt x="5865471" y="5684320"/>
                  <a:pt x="5848327" y="5695178"/>
                </a:cubicBezTo>
                <a:cubicBezTo>
                  <a:pt x="5857471" y="5714607"/>
                  <a:pt x="5865092" y="5731564"/>
                  <a:pt x="5873282" y="5748136"/>
                </a:cubicBezTo>
                <a:cubicBezTo>
                  <a:pt x="5876329" y="5754234"/>
                  <a:pt x="5881284" y="5759378"/>
                  <a:pt x="5884142" y="5765474"/>
                </a:cubicBezTo>
                <a:cubicBezTo>
                  <a:pt x="5887190" y="5771953"/>
                  <a:pt x="5889094" y="5779191"/>
                  <a:pt x="5890620" y="5786239"/>
                </a:cubicBezTo>
                <a:cubicBezTo>
                  <a:pt x="5897477" y="5817674"/>
                  <a:pt x="5903763" y="5849107"/>
                  <a:pt x="5911194" y="5880348"/>
                </a:cubicBezTo>
                <a:cubicBezTo>
                  <a:pt x="5912717" y="5886447"/>
                  <a:pt x="5918813" y="5891590"/>
                  <a:pt x="5922813" y="5897114"/>
                </a:cubicBezTo>
                <a:cubicBezTo>
                  <a:pt x="5925481" y="5900735"/>
                  <a:pt x="5929482" y="5904353"/>
                  <a:pt x="5930054" y="5908355"/>
                </a:cubicBezTo>
                <a:cubicBezTo>
                  <a:pt x="5934626" y="5938836"/>
                  <a:pt x="5939961" y="5969124"/>
                  <a:pt x="5942246" y="5999796"/>
                </a:cubicBezTo>
                <a:cubicBezTo>
                  <a:pt x="5944149" y="6025515"/>
                  <a:pt x="5943580" y="6050282"/>
                  <a:pt x="5976728" y="6056948"/>
                </a:cubicBezTo>
                <a:cubicBezTo>
                  <a:pt x="5982443" y="6058092"/>
                  <a:pt x="5988540" y="6066284"/>
                  <a:pt x="5991396" y="6072569"/>
                </a:cubicBezTo>
                <a:cubicBezTo>
                  <a:pt x="5999589" y="6090477"/>
                  <a:pt x="6005113" y="6109530"/>
                  <a:pt x="6013494" y="6127247"/>
                </a:cubicBezTo>
                <a:cubicBezTo>
                  <a:pt x="6041500" y="6185351"/>
                  <a:pt x="6059217" y="6246121"/>
                  <a:pt x="6055978" y="6311084"/>
                </a:cubicBezTo>
                <a:cubicBezTo>
                  <a:pt x="6055026" y="6331277"/>
                  <a:pt x="6044737" y="6350899"/>
                  <a:pt x="6040926" y="6363664"/>
                </a:cubicBezTo>
                <a:cubicBezTo>
                  <a:pt x="6055978" y="6400429"/>
                  <a:pt x="6070456" y="6431292"/>
                  <a:pt x="6081315" y="6463490"/>
                </a:cubicBezTo>
                <a:cubicBezTo>
                  <a:pt x="6091031" y="6491874"/>
                  <a:pt x="6097127" y="6521593"/>
                  <a:pt x="6104175" y="6550742"/>
                </a:cubicBezTo>
                <a:cubicBezTo>
                  <a:pt x="6106844" y="6561411"/>
                  <a:pt x="6108367" y="6572269"/>
                  <a:pt x="6109702" y="6583128"/>
                </a:cubicBezTo>
                <a:cubicBezTo>
                  <a:pt x="6113892" y="6617036"/>
                  <a:pt x="6103795" y="6652472"/>
                  <a:pt x="6119798" y="6685617"/>
                </a:cubicBezTo>
                <a:cubicBezTo>
                  <a:pt x="6128180" y="6702955"/>
                  <a:pt x="6138276" y="6720103"/>
                  <a:pt x="6142658" y="6738388"/>
                </a:cubicBezTo>
                <a:cubicBezTo>
                  <a:pt x="6147421" y="6758011"/>
                  <a:pt x="6154851" y="6777207"/>
                  <a:pt x="6160162" y="6796804"/>
                </a:cubicBezTo>
                <a:lnTo>
                  <a:pt x="6164933" y="6857457"/>
                </a:lnTo>
                <a:lnTo>
                  <a:pt x="6037694" y="6857457"/>
                </a:lnTo>
                <a:lnTo>
                  <a:pt x="6037694" y="6857998"/>
                </a:lnTo>
                <a:lnTo>
                  <a:pt x="0" y="6857998"/>
                </a:lnTo>
                <a:close/>
              </a:path>
            </a:pathLst>
          </a:custGeom>
          <a:effectLst>
            <a:outerShdw blurRad="381000" dist="152400" algn="tl" rotWithShape="0">
              <a:prstClr val="black">
                <a:alpha val="10000"/>
              </a:prstClr>
            </a:outerShdw>
          </a:effectLst>
        </p:spPr>
      </p:pic>
      <p:grpSp>
        <p:nvGrpSpPr>
          <p:cNvPr id="12" name="Group 15">
            <a:extLst>
              <a:ext uri="{FF2B5EF4-FFF2-40B4-BE49-F238E27FC236}">
                <a16:creationId xmlns:a16="http://schemas.microsoft.com/office/drawing/2014/main" xmlns="" id="{E6517BAC-C80F-4065-90D8-703493E0B3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5395368" y="0"/>
            <a:ext cx="874718" cy="6857455"/>
            <a:chOff x="5395368" y="0"/>
            <a:chExt cx="874718" cy="6857455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xmlns="" id="{984DCDA5-A261-4103-B44C-068DCEA0339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6200000">
              <a:off x="2404000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8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8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7">
              <a:extLst>
                <a:ext uri="{FF2B5EF4-FFF2-40B4-BE49-F238E27FC236}">
                  <a16:creationId xmlns:a16="http://schemas.microsoft.com/office/drawing/2014/main" xmlns="" id="{4E59A2A1-1352-47AA-80C2-0FF5375940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6200000">
              <a:off x="2403998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7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7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E0A5AE2-D3CC-4057-9DA4-05D2DEB18CAC}"/>
              </a:ext>
            </a:extLst>
          </p:cNvPr>
          <p:cNvSpPr txBox="1"/>
          <p:nvPr/>
        </p:nvSpPr>
        <p:spPr>
          <a:xfrm>
            <a:off x="6838053" y="2786966"/>
            <a:ext cx="5095514" cy="305581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 -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главная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улица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Санкт-Петербурга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.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На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современном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Невском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проспекте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расположены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многочисленные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памятники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архитектуры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,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музеи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,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театры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,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другие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учреждения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культуры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.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Проспект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относится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к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исторической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части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Санкт-Петербурга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и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вместе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с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находящимся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здесь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комплексом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памятников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входит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в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список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объектов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всемирного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alpha val="80000"/>
                  </a:schemeClr>
                </a:solidFill>
              </a:rPr>
              <a:t>наследия</a:t>
            </a:r>
            <a:r>
              <a:rPr lang="en-US" sz="2400" dirty="0">
                <a:solidFill>
                  <a:schemeClr val="bg1">
                    <a:alpha val="80000"/>
                  </a:schemeClr>
                </a:solidFill>
              </a:rPr>
              <a:t> ЮНЕСКО</a:t>
            </a:r>
            <a:endParaRPr lang="ru-RU" sz="2400">
              <a:solidFill>
                <a:srgbClr val="FFFFFF">
                  <a:alpha val="80000"/>
                </a:srgbClr>
              </a:solidFill>
              <a:cs typeface="Calibri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E94E8DA2-46B8-461D-8562-E226956754C2}"/>
              </a:ext>
            </a:extLst>
          </p:cNvPr>
          <p:cNvSpPr/>
          <p:nvPr/>
        </p:nvSpPr>
        <p:spPr>
          <a:xfrm>
            <a:off x="2604279" y="3574751"/>
            <a:ext cx="2199734" cy="35943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Невский проспект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Рисунок 5" descr="Маркер со сплошной заливкой">
            <a:extLst>
              <a:ext uri="{FF2B5EF4-FFF2-40B4-BE49-F238E27FC236}">
                <a16:creationId xmlns:a16="http://schemas.microsoft.com/office/drawing/2014/main" xmlns="" id="{83BA15F8-E76B-445D-B643-7AE39F7BEB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260121" y="278489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90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xmlns="" id="{8FC9BE17-9A7B-462D-AE50-3D877738730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Рисунок 10">
            <a:extLst>
              <a:ext uri="{FF2B5EF4-FFF2-40B4-BE49-F238E27FC236}">
                <a16:creationId xmlns:a16="http://schemas.microsoft.com/office/drawing/2014/main" xmlns="" id="{FCC0E058-B4B8-402A-AD82-3A1242C1E9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9091" r="14394" b="1"/>
          <a:stretch/>
        </p:blipFill>
        <p:spPr>
          <a:xfrm>
            <a:off x="3725894" y="-83334"/>
            <a:ext cx="8668512" cy="6857990"/>
          </a:xfrm>
          <a:prstGeom prst="rect">
            <a:avLst/>
          </a:prstGeom>
        </p:spPr>
      </p:pic>
      <p:sp>
        <p:nvSpPr>
          <p:cNvPr id="27" name="Rectangle 26">
            <a:hlinkClick r:id="rId3"/>
            <a:extLst>
              <a:ext uri="{FF2B5EF4-FFF2-40B4-BE49-F238E27FC236}">
                <a16:creationId xmlns:a16="http://schemas.microsoft.com/office/drawing/2014/main" xmlns="" id="{3EBE8569-6AEC-4B8C-8D53-2DE337CDBA6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D62C2F-7FAE-45F0-96F2-83E78591F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406" y="446913"/>
            <a:ext cx="4831175" cy="11247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dirty="0" err="1"/>
              <a:t>Кровеносная</a:t>
            </a:r>
            <a:r>
              <a:rPr lang="en-US" sz="3200" dirty="0"/>
              <a:t> </a:t>
            </a:r>
            <a:r>
              <a:rPr lang="en-US" sz="3200" dirty="0" err="1"/>
              <a:t>система</a:t>
            </a:r>
            <a:endParaRPr lang="en-US" sz="3200" dirty="0" err="1">
              <a:cs typeface="Calibri Light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55D4142C-5077-457F-A6AD-3FECFDB396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7A5F0580-5EE9-419F-96EE-B6529EF6E7D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E8A8311-910D-433C-BCAA-21517296196D}"/>
              </a:ext>
            </a:extLst>
          </p:cNvPr>
          <p:cNvSpPr txBox="1"/>
          <p:nvPr/>
        </p:nvSpPr>
        <p:spPr>
          <a:xfrm>
            <a:off x="1545666" y="1974884"/>
            <a:ext cx="5427249" cy="4850319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200" b="1" dirty="0" err="1"/>
              <a:t>Дороги</a:t>
            </a:r>
            <a:r>
              <a:rPr lang="en-US" sz="2200" b="1" dirty="0"/>
              <a:t>, </a:t>
            </a:r>
            <a:r>
              <a:rPr lang="en-US" sz="2200" b="1" dirty="0" err="1"/>
              <a:t>чтобы</a:t>
            </a:r>
            <a:r>
              <a:rPr lang="en-US" sz="2200" b="1" dirty="0"/>
              <a:t> </a:t>
            </a:r>
            <a:r>
              <a:rPr lang="en-US" sz="2200" b="1" dirty="0" err="1"/>
              <a:t>жить</a:t>
            </a:r>
            <a:endParaRPr lang="en-US" sz="2200" dirty="0">
              <a:cs typeface="Calibri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200" dirty="0" err="1">
                <a:ea typeface="+mn-lt"/>
                <a:cs typeface="+mn-lt"/>
              </a:rPr>
              <a:t>Как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>
                <a:ea typeface="+mn-lt"/>
                <a:cs typeface="+mn-lt"/>
              </a:rPr>
              <a:t>описывают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>
                <a:ea typeface="+mn-lt"/>
                <a:cs typeface="+mn-lt"/>
              </a:rPr>
              <a:t>проспект</a:t>
            </a:r>
            <a:r>
              <a:rPr lang="en-US" sz="2200" dirty="0">
                <a:ea typeface="+mn-lt"/>
                <a:cs typeface="+mn-lt"/>
              </a:rPr>
              <a:t> в </a:t>
            </a:r>
            <a:r>
              <a:rPr lang="en-US" sz="2200" dirty="0" err="1">
                <a:ea typeface="+mn-lt"/>
                <a:cs typeface="+mn-lt"/>
              </a:rPr>
              <a:t>путеводителях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>
                <a:ea typeface="+mn-lt"/>
                <a:cs typeface="+mn-lt"/>
              </a:rPr>
              <a:t>по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>
                <a:ea typeface="+mn-lt"/>
                <a:cs typeface="+mn-lt"/>
              </a:rPr>
              <a:t>городу</a:t>
            </a:r>
            <a:r>
              <a:rPr lang="en-US" sz="2200" dirty="0">
                <a:ea typeface="+mn-lt"/>
                <a:cs typeface="+mn-lt"/>
              </a:rPr>
              <a:t>, </a:t>
            </a:r>
            <a:r>
              <a:rPr lang="en-US" sz="2200" dirty="0" err="1">
                <a:ea typeface="+mn-lt"/>
                <a:cs typeface="+mn-lt"/>
              </a:rPr>
              <a:t>он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>
                <a:ea typeface="+mn-lt"/>
                <a:cs typeface="+mn-lt"/>
              </a:rPr>
              <a:t>превратился</a:t>
            </a:r>
            <a:r>
              <a:rPr lang="en-US" sz="2200" dirty="0">
                <a:ea typeface="+mn-lt"/>
                <a:cs typeface="+mn-lt"/>
              </a:rPr>
              <a:t> в </a:t>
            </a:r>
            <a:r>
              <a:rPr lang="en-US" sz="2200" b="1" dirty="0">
                <a:ea typeface="+mn-lt"/>
                <a:cs typeface="+mn-lt"/>
              </a:rPr>
              <a:t>«</a:t>
            </a:r>
            <a:r>
              <a:rPr lang="en-US" sz="2200" b="1" dirty="0" err="1">
                <a:ea typeface="+mn-lt"/>
                <a:cs typeface="+mn-lt"/>
              </a:rPr>
              <a:t>главную</a:t>
            </a:r>
            <a:r>
              <a:rPr lang="en-US" sz="2200" b="1" dirty="0">
                <a:ea typeface="+mn-lt"/>
                <a:cs typeface="+mn-lt"/>
              </a:rPr>
              <a:t> </a:t>
            </a:r>
            <a:r>
              <a:rPr lang="en-US" sz="2200" b="1" dirty="0" err="1">
                <a:ea typeface="+mn-lt"/>
                <a:cs typeface="+mn-lt"/>
              </a:rPr>
              <a:t>артерию</a:t>
            </a:r>
            <a:r>
              <a:rPr lang="en-US" sz="2200" b="1" dirty="0">
                <a:ea typeface="+mn-lt"/>
                <a:cs typeface="+mn-lt"/>
              </a:rPr>
              <a:t>»</a:t>
            </a:r>
            <a:r>
              <a:rPr lang="en-US" sz="2200" dirty="0">
                <a:ea typeface="+mn-lt"/>
                <a:cs typeface="+mn-lt"/>
              </a:rPr>
              <a:t>, «</a:t>
            </a:r>
            <a:r>
              <a:rPr lang="en-US" sz="2200" dirty="0" err="1">
                <a:ea typeface="+mn-lt"/>
                <a:cs typeface="+mn-lt"/>
              </a:rPr>
              <a:t>средоточие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 smtClean="0">
                <a:ea typeface="+mn-lt"/>
                <a:cs typeface="+mn-lt"/>
              </a:rPr>
              <a:t>великолепия</a:t>
            </a:r>
            <a:r>
              <a:rPr lang="en-US" sz="2200" dirty="0">
                <a:ea typeface="+mn-lt"/>
                <a:cs typeface="+mn-lt"/>
              </a:rPr>
              <a:t>, </a:t>
            </a:r>
            <a:r>
              <a:rPr lang="en-US" sz="2200" dirty="0" err="1">
                <a:ea typeface="+mn-lt"/>
                <a:cs typeface="+mn-lt"/>
              </a:rPr>
              <a:t>роскоши</a:t>
            </a:r>
            <a:r>
              <a:rPr lang="en-US" sz="2200" dirty="0">
                <a:ea typeface="+mn-lt"/>
                <a:cs typeface="+mn-lt"/>
              </a:rPr>
              <a:t> и </a:t>
            </a:r>
            <a:r>
              <a:rPr lang="en-US" sz="2200" dirty="0" err="1">
                <a:ea typeface="+mn-lt"/>
                <a:cs typeface="+mn-lt"/>
              </a:rPr>
              <a:t>изящества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>
                <a:ea typeface="+mn-lt"/>
                <a:cs typeface="+mn-lt"/>
              </a:rPr>
              <a:t>столицы</a:t>
            </a:r>
            <a:r>
              <a:rPr lang="en-US" sz="2200" dirty="0">
                <a:ea typeface="+mn-lt"/>
                <a:cs typeface="+mn-lt"/>
              </a:rPr>
              <a:t>». «</a:t>
            </a:r>
            <a:r>
              <a:rPr lang="en-US" sz="2200" dirty="0" err="1">
                <a:ea typeface="+mn-lt"/>
                <a:cs typeface="+mn-lt"/>
              </a:rPr>
              <a:t>Здесь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>
                <a:ea typeface="+mn-lt"/>
                <a:cs typeface="+mn-lt"/>
              </a:rPr>
              <a:t>соединено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>
                <a:ea typeface="+mn-lt"/>
                <a:cs typeface="+mn-lt"/>
              </a:rPr>
              <a:t>всё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>
                <a:ea typeface="+mn-lt"/>
                <a:cs typeface="+mn-lt"/>
              </a:rPr>
              <a:t>блестящее</a:t>
            </a:r>
            <a:r>
              <a:rPr lang="en-US" sz="2200" dirty="0">
                <a:ea typeface="+mn-lt"/>
                <a:cs typeface="+mn-lt"/>
              </a:rPr>
              <a:t>, </a:t>
            </a:r>
            <a:r>
              <a:rPr lang="en-US" sz="2200" dirty="0" err="1">
                <a:ea typeface="+mn-lt"/>
                <a:cs typeface="+mn-lt"/>
              </a:rPr>
              <a:t>драгоценное</a:t>
            </a:r>
            <a:r>
              <a:rPr lang="en-US" sz="2200" dirty="0">
                <a:ea typeface="+mn-lt"/>
                <a:cs typeface="+mn-lt"/>
              </a:rPr>
              <a:t>, </a:t>
            </a:r>
            <a:r>
              <a:rPr lang="en-US" sz="2200" dirty="0" err="1">
                <a:ea typeface="+mn-lt"/>
                <a:cs typeface="+mn-lt"/>
              </a:rPr>
              <a:t>роскошное</a:t>
            </a:r>
            <a:r>
              <a:rPr lang="en-US" sz="2200" dirty="0">
                <a:ea typeface="+mn-lt"/>
                <a:cs typeface="+mn-lt"/>
              </a:rPr>
              <a:t>, </a:t>
            </a:r>
            <a:r>
              <a:rPr lang="en-US" sz="2200" dirty="0" err="1">
                <a:ea typeface="+mn-lt"/>
                <a:cs typeface="+mn-lt"/>
              </a:rPr>
              <a:t>чем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>
                <a:ea typeface="+mn-lt"/>
                <a:cs typeface="+mn-lt"/>
              </a:rPr>
              <a:t>только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>
                <a:ea typeface="+mn-lt"/>
                <a:cs typeface="+mn-lt"/>
              </a:rPr>
              <a:t>может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>
                <a:ea typeface="+mn-lt"/>
                <a:cs typeface="+mn-lt"/>
              </a:rPr>
              <a:t>пощеголять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>
                <a:ea typeface="+mn-lt"/>
                <a:cs typeface="+mn-lt"/>
              </a:rPr>
              <a:t>петербургская</a:t>
            </a:r>
            <a:r>
              <a:rPr lang="en-US" sz="2200" dirty="0">
                <a:ea typeface="+mn-lt"/>
                <a:cs typeface="+mn-lt"/>
              </a:rPr>
              <a:t> </a:t>
            </a:r>
            <a:r>
              <a:rPr lang="en-US" sz="2200" dirty="0" err="1">
                <a:ea typeface="+mn-lt"/>
                <a:cs typeface="+mn-lt"/>
              </a:rPr>
              <a:t>торговля</a:t>
            </a:r>
            <a:r>
              <a:rPr lang="en-US" sz="2200" dirty="0">
                <a:ea typeface="+mn-lt"/>
                <a:cs typeface="+mn-lt"/>
              </a:rPr>
              <a:t> и </a:t>
            </a:r>
            <a:r>
              <a:rPr lang="en-US" sz="2200" dirty="0" err="1">
                <a:ea typeface="+mn-lt"/>
                <a:cs typeface="+mn-lt"/>
              </a:rPr>
              <a:t>промышленность</a:t>
            </a:r>
            <a:r>
              <a:rPr lang="en-US" sz="2200" dirty="0">
                <a:ea typeface="+mn-lt"/>
                <a:cs typeface="+mn-lt"/>
              </a:rPr>
              <a:t>». </a:t>
            </a:r>
            <a:endParaRPr lang="en-US" sz="2200" dirty="0">
              <a:cs typeface="Calibri" panose="020F0502020204030204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200" dirty="0">
              <a:cs typeface="Calibri" panose="020F0502020204030204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200" dirty="0" err="1">
                <a:cs typeface="Calibri" panose="020F0502020204030204"/>
              </a:rPr>
              <a:t>Как</a:t>
            </a:r>
            <a:r>
              <a:rPr lang="en-US" sz="2200" dirty="0">
                <a:cs typeface="Calibri" panose="020F0502020204030204"/>
              </a:rPr>
              <a:t> </a:t>
            </a:r>
            <a:r>
              <a:rPr lang="en-US" sz="2200" dirty="0" err="1">
                <a:cs typeface="Calibri" panose="020F0502020204030204"/>
              </a:rPr>
              <a:t>Вы</a:t>
            </a:r>
            <a:r>
              <a:rPr lang="en-US" sz="2200" dirty="0">
                <a:cs typeface="Calibri" panose="020F0502020204030204"/>
              </a:rPr>
              <a:t> </a:t>
            </a:r>
            <a:r>
              <a:rPr lang="en-US" sz="2200" dirty="0" err="1">
                <a:cs typeface="Calibri" panose="020F0502020204030204"/>
              </a:rPr>
              <a:t>считаете</a:t>
            </a:r>
            <a:r>
              <a:rPr lang="en-US" sz="2200" dirty="0">
                <a:cs typeface="Calibri" panose="020F0502020204030204"/>
              </a:rPr>
              <a:t>, </a:t>
            </a:r>
            <a:r>
              <a:rPr lang="en-US" sz="2200" dirty="0" err="1">
                <a:cs typeface="Calibri" panose="020F0502020204030204"/>
              </a:rPr>
              <a:t>почему</a:t>
            </a:r>
            <a:r>
              <a:rPr lang="en-US" sz="2200" dirty="0">
                <a:cs typeface="Calibri" panose="020F0502020204030204"/>
              </a:rPr>
              <a:t> </a:t>
            </a:r>
            <a:r>
              <a:rPr lang="en-US" sz="2200" dirty="0" err="1">
                <a:cs typeface="Calibri" panose="020F0502020204030204"/>
              </a:rPr>
              <a:t>улицы</a:t>
            </a:r>
            <a:r>
              <a:rPr lang="en-US" sz="2200" dirty="0">
                <a:cs typeface="Calibri" panose="020F0502020204030204"/>
              </a:rPr>
              <a:t> </a:t>
            </a:r>
            <a:r>
              <a:rPr lang="en-US" sz="2200" dirty="0" err="1">
                <a:cs typeface="Calibri" panose="020F0502020204030204"/>
              </a:rPr>
              <a:t>сравнивают</a:t>
            </a:r>
            <a:r>
              <a:rPr lang="en-US" sz="2200" dirty="0">
                <a:cs typeface="Calibri" panose="020F0502020204030204"/>
              </a:rPr>
              <a:t> с  </a:t>
            </a:r>
            <a:r>
              <a:rPr lang="en-US" sz="2200" dirty="0" err="1">
                <a:cs typeface="Calibri" panose="020F0502020204030204"/>
              </a:rPr>
              <a:t>кровеносной</a:t>
            </a:r>
            <a:r>
              <a:rPr lang="en-US" sz="2200" dirty="0">
                <a:cs typeface="Calibri" panose="020F0502020204030204"/>
              </a:rPr>
              <a:t> </a:t>
            </a:r>
            <a:r>
              <a:rPr lang="en-US" sz="2200" dirty="0" err="1">
                <a:cs typeface="Calibri" panose="020F0502020204030204"/>
              </a:rPr>
              <a:t>системой</a:t>
            </a:r>
            <a:r>
              <a:rPr lang="en-US" sz="2200" dirty="0">
                <a:cs typeface="Calibri" panose="020F0502020204030204"/>
              </a:rPr>
              <a:t> </a:t>
            </a:r>
            <a:r>
              <a:rPr lang="en-US" sz="2200" dirty="0" err="1">
                <a:cs typeface="Calibri" panose="020F0502020204030204"/>
              </a:rPr>
              <a:t>организма</a:t>
            </a:r>
            <a:r>
              <a:rPr lang="en-US" sz="2200" dirty="0">
                <a:cs typeface="Calibri" panose="020F0502020204030204"/>
              </a:rPr>
              <a:t>?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700" dirty="0">
              <a:cs typeface="Calibri" panose="020F0502020204030204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700" dirty="0">
              <a:cs typeface="Calibri" panose="020F0502020204030204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>
              <a:cs typeface="Calibri" panose="020F0502020204030204"/>
            </a:endParaRP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5554F79-6103-419B-9E90-164AC96EB8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094" y="6356350"/>
            <a:ext cx="1828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BE0A88F0-556B-4BB7-8AAB-D63AEB65C662}" type="datetime1"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12/13/2022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3F57929-9FE2-416E-A247-CC86628DD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endParaRPr lang="en-US" sz="1200" kern="1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4D0F783-62C2-47A7-A41D-BBEFA62AC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77706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81D2C36F-4504-47C0-B82F-A167342A2754}" type="slidenum">
              <a:rPr lang="en-US">
                <a:solidFill>
                  <a:schemeClr val="bg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14</a:t>
            </a:fld>
            <a:endParaRPr lang="en-US">
              <a:solidFill>
                <a:schemeClr val="bg1"/>
              </a:solidFill>
              <a:latin typeface="Calibri" panose="020F0502020204030204"/>
            </a:endParaRPr>
          </a:p>
        </p:txBody>
      </p:sp>
      <p:pic>
        <p:nvPicPr>
          <p:cNvPr id="12" name="Рисунок 13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AC1DCD66-ECAF-4308-A5BF-3AA30BE525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881" y="1763771"/>
            <a:ext cx="659607" cy="7211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331" y="244856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5"/>
              </a:rPr>
              <a:t>Информация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168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xmlns="" id="{6ECA6DCB-B7E1-40A9-9524-540C6DA40B1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B94B2E-2667-4103-AA3C-E948B7A6D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5279408" cy="1128068"/>
          </a:xfrm>
        </p:spPr>
        <p:txBody>
          <a:bodyPr anchor="ctr">
            <a:normAutofit/>
          </a:bodyPr>
          <a:lstStyle/>
          <a:p>
            <a:r>
              <a:rPr lang="ru-RU" sz="4000">
                <a:cs typeface="Calibri Light"/>
              </a:rPr>
              <a:t>Кровеносная система</a:t>
            </a:r>
            <a:endParaRPr lang="ru-RU" sz="4000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xmlns="" id="{1DE889C7-FAD6-4397-98E2-05D50348445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xmlns="" id="{F399A70F-F8CD-4992-9EF5-6CF15472E7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xmlns="" id="{48F4FEDC-6D80-458C-A665-075D9B9500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3873B707-463F-40B0-8227-E8CC6C67EB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665085" y="2123821"/>
            <a:ext cx="4975066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167ED5B9-3706-43D1-B0B8-026CA7DDCA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470" y="2247162"/>
            <a:ext cx="6671095" cy="4503459"/>
          </a:xfrm>
        </p:spPr>
        <p:txBody>
          <a:bodyPr anchor="ctr">
            <a:normAutofit fontScale="92500" lnSpcReduction="10000"/>
          </a:bodyPr>
          <a:lstStyle/>
          <a:p>
            <a:pPr marL="0" indent="0">
              <a:buNone/>
            </a:pPr>
            <a:r>
              <a:rPr lang="en-US" sz="2000" dirty="0" err="1">
                <a:cs typeface="Calibri"/>
              </a:rPr>
              <a:t>Улицы</a:t>
            </a:r>
            <a:r>
              <a:rPr lang="en-US" sz="2000" dirty="0">
                <a:cs typeface="Calibri"/>
              </a:rPr>
              <a:t> - </a:t>
            </a:r>
            <a:r>
              <a:rPr lang="en-US" sz="2000" dirty="0" err="1">
                <a:cs typeface="Calibri"/>
              </a:rPr>
              <a:t>артерии</a:t>
            </a:r>
            <a:r>
              <a:rPr lang="en-US" sz="2000" dirty="0">
                <a:cs typeface="Calibri"/>
              </a:rPr>
              <a:t> </a:t>
            </a:r>
            <a:r>
              <a:rPr lang="en-US" sz="2000" dirty="0" err="1">
                <a:cs typeface="Calibri"/>
              </a:rPr>
              <a:t>города</a:t>
            </a:r>
            <a:r>
              <a:rPr lang="en-US" sz="2000" dirty="0">
                <a:cs typeface="Calibri"/>
              </a:rPr>
              <a:t>, </a:t>
            </a:r>
            <a:r>
              <a:rPr lang="en-US" sz="2000" dirty="0" err="1">
                <a:cs typeface="Calibri"/>
              </a:rPr>
              <a:t>которые</a:t>
            </a:r>
            <a:r>
              <a:rPr lang="en-US" sz="2000" dirty="0">
                <a:cs typeface="Calibri"/>
              </a:rPr>
              <a:t> </a:t>
            </a:r>
            <a:r>
              <a:rPr lang="en-US" sz="2000" dirty="0" err="1">
                <a:cs typeface="Calibri"/>
              </a:rPr>
              <a:t>принимают</a:t>
            </a:r>
            <a:r>
              <a:rPr lang="en-US" sz="2000" dirty="0">
                <a:cs typeface="Calibri"/>
              </a:rPr>
              <a:t> </a:t>
            </a:r>
            <a:r>
              <a:rPr lang="en-US" sz="2000" dirty="0" err="1">
                <a:cs typeface="Calibri"/>
              </a:rPr>
              <a:t>на</a:t>
            </a:r>
            <a:r>
              <a:rPr lang="en-US" sz="2000" dirty="0">
                <a:cs typeface="Calibri"/>
              </a:rPr>
              <a:t> </a:t>
            </a:r>
            <a:r>
              <a:rPr lang="en-US" sz="2000" dirty="0" err="1">
                <a:cs typeface="Calibri"/>
              </a:rPr>
              <a:t>себя</a:t>
            </a:r>
            <a:r>
              <a:rPr lang="en-US" sz="2000" dirty="0">
                <a:cs typeface="Calibri"/>
              </a:rPr>
              <a:t> </a:t>
            </a:r>
            <a:r>
              <a:rPr lang="en-US" sz="2000" dirty="0" err="1">
                <a:cs typeface="Calibri"/>
              </a:rPr>
              <a:t>транспортные</a:t>
            </a:r>
            <a:r>
              <a:rPr lang="en-US" sz="2000" dirty="0">
                <a:cs typeface="Calibri"/>
              </a:rPr>
              <a:t> </a:t>
            </a:r>
            <a:r>
              <a:rPr lang="ru-RU" sz="2000" dirty="0">
                <a:cs typeface="Calibri"/>
              </a:rPr>
              <a:t> </a:t>
            </a:r>
            <a:r>
              <a:rPr lang="ru-RU" sz="2000" dirty="0" smtClean="0">
                <a:cs typeface="Calibri"/>
              </a:rPr>
              <a:t>  п</a:t>
            </a:r>
            <a:r>
              <a:rPr lang="en-US" sz="2000" dirty="0" err="1" smtClean="0">
                <a:cs typeface="Calibri"/>
              </a:rPr>
              <a:t>отоки</a:t>
            </a:r>
            <a:r>
              <a:rPr lang="en-US" sz="2000" dirty="0">
                <a:cs typeface="Calibri"/>
              </a:rPr>
              <a:t>. </a:t>
            </a:r>
            <a:endParaRPr lang="ru-RU" sz="2000" dirty="0">
              <a:cs typeface="Calibri"/>
            </a:endParaRPr>
          </a:p>
          <a:p>
            <a:pPr marL="0" indent="0">
              <a:buNone/>
            </a:pPr>
            <a:r>
              <a:rPr lang="en-US" sz="2000" dirty="0">
                <a:cs typeface="Calibri"/>
              </a:rPr>
              <a:t>В </a:t>
            </a:r>
            <a:r>
              <a:rPr lang="en-US" sz="2000" dirty="0" err="1">
                <a:cs typeface="Calibri"/>
              </a:rPr>
              <a:t>организме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человека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есть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множество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кровеносных</a:t>
            </a:r>
            <a:r>
              <a:rPr lang="en-US" sz="2000" dirty="0">
                <a:cs typeface="Calibri"/>
                <a:hlinkClick r:id="rId2"/>
              </a:rPr>
              <a:t> </a:t>
            </a:r>
            <a:r>
              <a:rPr lang="en-US" sz="2000" dirty="0" err="1">
                <a:cs typeface="Calibri"/>
              </a:rPr>
              <a:t>сосудов</a:t>
            </a:r>
            <a:r>
              <a:rPr lang="en-US" sz="2000" dirty="0">
                <a:cs typeface="Calibri"/>
              </a:rPr>
              <a:t>. </a:t>
            </a:r>
            <a:r>
              <a:rPr lang="en-US" sz="2000" dirty="0" err="1">
                <a:cs typeface="Calibri"/>
              </a:rPr>
              <a:t>Все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они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необходимы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для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транспортировки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крови</a:t>
            </a:r>
            <a:r>
              <a:rPr lang="en-US" sz="2000" dirty="0">
                <a:cs typeface="Calibri"/>
              </a:rPr>
              <a:t>, </a:t>
            </a:r>
            <a:r>
              <a:rPr lang="en-US" sz="2000" dirty="0" err="1">
                <a:cs typeface="Calibri"/>
              </a:rPr>
              <a:t>несущей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органам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питательные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вещества</a:t>
            </a:r>
            <a:r>
              <a:rPr lang="en-US" sz="2000" dirty="0">
                <a:cs typeface="Calibri"/>
              </a:rPr>
              <a:t> и </a:t>
            </a:r>
            <a:r>
              <a:rPr lang="en-US" sz="2000" dirty="0" err="1">
                <a:cs typeface="Calibri"/>
              </a:rPr>
              <a:t>кислород</a:t>
            </a:r>
            <a:r>
              <a:rPr lang="en-US" sz="2000" dirty="0">
                <a:cs typeface="Calibri"/>
              </a:rPr>
              <a:t>. </a:t>
            </a:r>
            <a:r>
              <a:rPr lang="en-US" sz="2000" dirty="0" err="1">
                <a:cs typeface="Calibri"/>
              </a:rPr>
              <a:t>Самой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большой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артерией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является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аорта</a:t>
            </a:r>
            <a:r>
              <a:rPr lang="en-US" sz="2000" dirty="0">
                <a:cs typeface="Calibri"/>
              </a:rPr>
              <a:t>.</a:t>
            </a:r>
          </a:p>
          <a:p>
            <a:pPr marL="0" indent="0">
              <a:buNone/>
            </a:pPr>
            <a:endParaRPr lang="en-US" sz="2000" dirty="0">
              <a:cs typeface="Calibri"/>
            </a:endParaRPr>
          </a:p>
          <a:p>
            <a:pPr marL="0" indent="0">
              <a:buNone/>
            </a:pPr>
            <a:r>
              <a:rPr lang="en-US" sz="2000" dirty="0" err="1">
                <a:cs typeface="Calibri"/>
              </a:rPr>
              <a:t>Когда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на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дороге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возникает</a:t>
            </a:r>
            <a:r>
              <a:rPr lang="en-US" sz="2000" dirty="0">
                <a:cs typeface="Calibri"/>
              </a:rPr>
              <a:t> “</a:t>
            </a:r>
            <a:r>
              <a:rPr lang="en-US" sz="2000" dirty="0" err="1">
                <a:cs typeface="Calibri"/>
              </a:rPr>
              <a:t>пробка</a:t>
            </a:r>
            <a:r>
              <a:rPr lang="en-US" sz="2000" dirty="0">
                <a:cs typeface="Calibri"/>
              </a:rPr>
              <a:t>”, </a:t>
            </a:r>
            <a:r>
              <a:rPr lang="en-US" sz="2000" dirty="0" err="1">
                <a:cs typeface="Calibri"/>
              </a:rPr>
              <a:t>это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неприятно</a:t>
            </a:r>
            <a:r>
              <a:rPr lang="en-US" sz="2000" dirty="0">
                <a:cs typeface="Calibri"/>
              </a:rPr>
              <a:t>. </a:t>
            </a:r>
            <a:r>
              <a:rPr lang="en-US" sz="2000" dirty="0" err="1">
                <a:cs typeface="Calibri"/>
              </a:rPr>
              <a:t>Машины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могут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по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несколько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часов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стоять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без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движения</a:t>
            </a:r>
            <a:r>
              <a:rPr lang="en-US" sz="2000" dirty="0">
                <a:cs typeface="Calibri"/>
              </a:rPr>
              <a:t>. </a:t>
            </a:r>
            <a:r>
              <a:rPr lang="en-US" sz="2000" b="1" dirty="0">
                <a:cs typeface="Calibri"/>
              </a:rPr>
              <a:t>А </a:t>
            </a:r>
            <a:r>
              <a:rPr lang="en-US" sz="2000" b="1" dirty="0" err="1">
                <a:cs typeface="Calibri"/>
              </a:rPr>
              <a:t>что</a:t>
            </a:r>
            <a:r>
              <a:rPr lang="en-US" sz="2000" b="1" dirty="0">
                <a:cs typeface="Calibri"/>
              </a:rPr>
              <a:t> </a:t>
            </a:r>
            <a:r>
              <a:rPr lang="en-US" sz="2000" b="1" dirty="0" err="1">
                <a:cs typeface="Calibri"/>
              </a:rPr>
              <a:t>образуется</a:t>
            </a:r>
            <a:r>
              <a:rPr lang="en-US" sz="2000" b="1" dirty="0">
                <a:cs typeface="Calibri"/>
              </a:rPr>
              <a:t>, </a:t>
            </a:r>
            <a:r>
              <a:rPr lang="en-US" sz="2000" b="1" dirty="0" err="1">
                <a:cs typeface="Calibri"/>
              </a:rPr>
              <a:t>когда</a:t>
            </a:r>
            <a:r>
              <a:rPr lang="en-US" sz="2000" b="1" dirty="0">
                <a:cs typeface="Calibri"/>
              </a:rPr>
              <a:t> “</a:t>
            </a:r>
            <a:r>
              <a:rPr lang="en-US" sz="2000" b="1" dirty="0" err="1">
                <a:cs typeface="Calibri"/>
              </a:rPr>
              <a:t>пробка</a:t>
            </a:r>
            <a:r>
              <a:rPr lang="en-US" sz="2000" b="1" dirty="0">
                <a:cs typeface="Calibri"/>
              </a:rPr>
              <a:t>” </a:t>
            </a:r>
            <a:r>
              <a:rPr lang="en-US" sz="2000" b="1" dirty="0" err="1">
                <a:cs typeface="Calibri"/>
              </a:rPr>
              <a:t>возникает</a:t>
            </a:r>
            <a:r>
              <a:rPr lang="en-US" sz="2000" b="1" dirty="0">
                <a:cs typeface="Calibri"/>
              </a:rPr>
              <a:t> в </a:t>
            </a:r>
            <a:r>
              <a:rPr lang="en-US" sz="2000" b="1" dirty="0" err="1">
                <a:cs typeface="Calibri"/>
              </a:rPr>
              <a:t>кровеносных</a:t>
            </a:r>
            <a:r>
              <a:rPr lang="en-US" sz="2000" b="1" dirty="0">
                <a:cs typeface="Calibri"/>
              </a:rPr>
              <a:t> </a:t>
            </a:r>
            <a:r>
              <a:rPr lang="en-US" sz="2000" b="1" dirty="0" err="1">
                <a:cs typeface="Calibri"/>
              </a:rPr>
              <a:t>сосудах</a:t>
            </a:r>
            <a:r>
              <a:rPr lang="en-US" sz="2000" dirty="0">
                <a:cs typeface="Calibri"/>
              </a:rPr>
              <a:t>?</a:t>
            </a:r>
          </a:p>
          <a:p>
            <a:pPr marL="0" indent="0">
              <a:buNone/>
            </a:pPr>
            <a:r>
              <a:rPr lang="en-US" sz="2000" dirty="0">
                <a:cs typeface="Calibri"/>
              </a:rPr>
              <a:t> </a:t>
            </a:r>
            <a:r>
              <a:rPr lang="en-US" sz="2000" dirty="0" err="1">
                <a:cs typeface="Calibri"/>
              </a:rPr>
              <a:t>Всего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несколько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часов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таких</a:t>
            </a:r>
            <a:r>
              <a:rPr lang="en-US" sz="2000" dirty="0">
                <a:cs typeface="Calibri"/>
              </a:rPr>
              <a:t> “</a:t>
            </a:r>
            <a:r>
              <a:rPr lang="en-US" sz="2000" dirty="0" err="1">
                <a:cs typeface="Calibri"/>
              </a:rPr>
              <a:t>неполадок</a:t>
            </a:r>
            <a:r>
              <a:rPr lang="en-US" sz="2000" dirty="0">
                <a:cs typeface="Calibri"/>
              </a:rPr>
              <a:t>” в </a:t>
            </a:r>
            <a:r>
              <a:rPr lang="en-US" sz="2000" dirty="0" err="1">
                <a:cs typeface="Calibri"/>
              </a:rPr>
              <a:t>организме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могут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решить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судьбу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человека</a:t>
            </a:r>
            <a:r>
              <a:rPr lang="en-US" sz="2000" dirty="0">
                <a:cs typeface="Calibri"/>
              </a:rPr>
              <a:t>. </a:t>
            </a:r>
          </a:p>
          <a:p>
            <a:pPr marL="0" indent="0">
              <a:buNone/>
            </a:pPr>
            <a:r>
              <a:rPr lang="en-US" sz="1400" dirty="0">
                <a:ea typeface="+mn-lt"/>
                <a:cs typeface="+mn-lt"/>
              </a:rPr>
              <a:t/>
            </a:r>
            <a:br>
              <a:rPr lang="en-US" sz="1400" dirty="0">
                <a:ea typeface="+mn-lt"/>
                <a:cs typeface="+mn-lt"/>
              </a:rPr>
            </a:br>
            <a:endParaRPr lang="en-US" sz="2000" dirty="0">
              <a:cs typeface="Calibri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xmlns="" id="{C13237C8-E62C-4F0D-A318-BD6FB6C2D1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xmlns="" id="{19C9EAEA-39D0-4B0E-A0EB-51E7B26740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849687" y="357447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6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xmlns="" id="{B4CAFFE0-3F73-4005-9DA2-AE9BCC4529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74" r="6334" b="2"/>
          <a:stretch/>
        </p:blipFill>
        <p:spPr>
          <a:xfrm>
            <a:off x="7083423" y="581892"/>
            <a:ext cx="4397433" cy="2518756"/>
          </a:xfrm>
          <a:prstGeom prst="rect">
            <a:avLst/>
          </a:prstGeom>
        </p:spPr>
      </p:pic>
      <p:sp>
        <p:nvSpPr>
          <p:cNvPr id="84" name="Rectangle 83">
            <a:extLst>
              <a:ext uri="{FF2B5EF4-FFF2-40B4-BE49-F238E27FC236}">
                <a16:creationId xmlns:a16="http://schemas.microsoft.com/office/drawing/2014/main" xmlns="" id="{8CB5D2D7-DF65-4E86-BFBA-FFB9B5ACEB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849687" y="3505479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A72DE679-C5EC-473E-8865-4E8F5BBD14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752" r="1" b="11670"/>
          <a:stretch/>
        </p:blipFill>
        <p:spPr>
          <a:xfrm>
            <a:off x="7083423" y="3707894"/>
            <a:ext cx="4395569" cy="2518756"/>
          </a:xfrm>
          <a:prstGeom prst="rect">
            <a:avLst/>
          </a:prstGeom>
        </p:spPr>
      </p:pic>
      <p:pic>
        <p:nvPicPr>
          <p:cNvPr id="7" name="Рисунок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FD4E93DB-8236-48BB-9363-2F872D61DD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4025" y="876613"/>
            <a:ext cx="933451" cy="97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78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xmlns="" id="{385E1BDC-A9B0-4A87-82E3-F3187F69A8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Ии</a:t>
            </a:r>
            <a:endParaRPr lang="en-US" dirty="0"/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xmlns="" id="{0990C621-3B8B-4820-8328-D47EF7CE823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54416" y="365125"/>
            <a:ext cx="11167447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18DDAC2-C256-4F2E-B71F-96C39551D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560" y="586822"/>
            <a:ext cx="3657600" cy="164592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/>
              <a:t>Кровеносная система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C1A2385B-1D2A-4E17-84FA-6CB7F0AAE4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90408" y="105773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5E791F2F-79DB-4CC0-9FA1-001E3E91E8B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4243541" y="140063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473068E-8FBC-4CEF-AEBE-68D54C809EC2}"/>
              </a:ext>
            </a:extLst>
          </p:cNvPr>
          <p:cNvSpPr txBox="1"/>
          <p:nvPr/>
        </p:nvSpPr>
        <p:spPr>
          <a:xfrm>
            <a:off x="5110406" y="586822"/>
            <a:ext cx="6589342" cy="1645920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200" dirty="0" err="1"/>
              <a:t>Образование</a:t>
            </a:r>
            <a:r>
              <a:rPr lang="en-US" sz="2200" dirty="0"/>
              <a:t> </a:t>
            </a:r>
            <a:r>
              <a:rPr lang="en-US" sz="2200" dirty="0" err="1"/>
              <a:t>тромба</a:t>
            </a:r>
            <a:r>
              <a:rPr lang="en-US" sz="2200" dirty="0"/>
              <a:t> (</a:t>
            </a:r>
            <a:r>
              <a:rPr lang="en-US" sz="2200" dirty="0">
                <a:hlinkClick r:id="rId2"/>
              </a:rPr>
              <a:t>тромбоз</a:t>
            </a:r>
            <a:r>
              <a:rPr lang="en-US" sz="2200" dirty="0"/>
              <a:t>). </a:t>
            </a:r>
            <a:r>
              <a:rPr lang="en-US" sz="2200" dirty="0" err="1"/>
              <a:t>Происходит</a:t>
            </a:r>
            <a:r>
              <a:rPr lang="en-US" sz="2200" dirty="0"/>
              <a:t> </a:t>
            </a:r>
            <a:r>
              <a:rPr lang="en-US" sz="2200" dirty="0" err="1"/>
              <a:t>вследствие</a:t>
            </a:r>
            <a:r>
              <a:rPr lang="en-US" sz="2200" dirty="0"/>
              <a:t> </a:t>
            </a:r>
            <a:r>
              <a:rPr lang="en-US" sz="2200" dirty="0" err="1"/>
              <a:t>активации</a:t>
            </a:r>
            <a:r>
              <a:rPr lang="en-US" sz="2200" dirty="0"/>
              <a:t> </a:t>
            </a:r>
            <a:r>
              <a:rPr lang="en-US" sz="2200" dirty="0" err="1"/>
              <a:t>свёртывающей</a:t>
            </a:r>
            <a:r>
              <a:rPr lang="en-US" sz="2200" dirty="0"/>
              <a:t> </a:t>
            </a:r>
            <a:r>
              <a:rPr lang="en-US" sz="2200" dirty="0" err="1"/>
              <a:t>системы</a:t>
            </a:r>
            <a:r>
              <a:rPr lang="en-US" sz="2200" dirty="0"/>
              <a:t> </a:t>
            </a:r>
            <a:r>
              <a:rPr lang="en-US" sz="2200" dirty="0" err="1"/>
              <a:t>крови</a:t>
            </a:r>
            <a:r>
              <a:rPr lang="en-US" sz="2200" dirty="0"/>
              <a:t> </a:t>
            </a:r>
            <a:r>
              <a:rPr lang="en-US" sz="2200" dirty="0" err="1"/>
              <a:t>что</a:t>
            </a:r>
            <a:r>
              <a:rPr lang="en-US" sz="2200" dirty="0"/>
              <a:t> </a:t>
            </a:r>
            <a:r>
              <a:rPr lang="en-US" sz="2200" dirty="0" err="1"/>
              <a:t>приводит</a:t>
            </a:r>
            <a:r>
              <a:rPr lang="en-US" sz="2200" dirty="0"/>
              <a:t> к </a:t>
            </a:r>
            <a:r>
              <a:rPr lang="en-US" sz="2200" dirty="0" err="1"/>
              <a:t>сгущению</a:t>
            </a:r>
            <a:r>
              <a:rPr lang="en-US" sz="2200" dirty="0"/>
              <a:t> и </a:t>
            </a:r>
            <a:r>
              <a:rPr lang="en-US" sz="2200" dirty="0" err="1"/>
              <a:t>свёртыванию</a:t>
            </a:r>
            <a:r>
              <a:rPr lang="en-US" sz="2200" dirty="0"/>
              <a:t> (</a:t>
            </a:r>
            <a:r>
              <a:rPr lang="en-US" sz="2200" dirty="0">
                <a:hlinkClick r:id="rId3"/>
              </a:rPr>
              <a:t>коагуляция</a:t>
            </a:r>
            <a:r>
              <a:rPr lang="en-US" sz="2200" dirty="0"/>
              <a:t>). </a:t>
            </a:r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973FBCA8-8147-46C3-8CA6-D621316796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05612" y="2729397"/>
            <a:ext cx="4985851" cy="3483864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xmlns="" id="{D8CD298C-B418-4244-BC54-A7FE10582D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1124" y="2743614"/>
            <a:ext cx="5974176" cy="3495807"/>
          </a:xfrm>
          <a:prstGeom prst="rect">
            <a:avLst/>
          </a:prstGeom>
        </p:spPr>
      </p:pic>
      <p:pic>
        <p:nvPicPr>
          <p:cNvPr id="10" name="Picture 2" descr="Файл:Spb metro logo.svg — Википеди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6142" y="6239422"/>
            <a:ext cx="529145" cy="423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38750" y="6303549"/>
            <a:ext cx="2190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8"/>
              </a:rPr>
              <a:t>Информация</a:t>
            </a:r>
            <a:endParaRPr lang="ru-RU" b="1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160" y="6239421"/>
            <a:ext cx="495345" cy="55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97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DE09615D-24FD-4086-87D4-3BC6FF4383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648309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2CD1987F-8813-4F4A-BE57-BB00FB4F081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Freeform 67">
            <a:extLst>
              <a:ext uri="{FF2B5EF4-FFF2-40B4-BE49-F238E27FC236}">
                <a16:creationId xmlns:a16="http://schemas.microsoft.com/office/drawing/2014/main" xmlns="" id="{68C00EAE-4816-44D0-8DA9-3F070179BA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4153036"/>
            <a:ext cx="3242130" cy="2704964"/>
          </a:xfrm>
          <a:custGeom>
            <a:avLst/>
            <a:gdLst>
              <a:gd name="connsiteX0" fmla="*/ 1465277 w 3242130"/>
              <a:gd name="connsiteY0" fmla="*/ 0 h 2704964"/>
              <a:gd name="connsiteX1" fmla="*/ 3242130 w 3242130"/>
              <a:gd name="connsiteY1" fmla="*/ 1776853 h 2704964"/>
              <a:gd name="connsiteX2" fmla="*/ 3027674 w 3242130"/>
              <a:gd name="connsiteY2" fmla="*/ 2623807 h 2704964"/>
              <a:gd name="connsiteX3" fmla="*/ 2978369 w 3242130"/>
              <a:gd name="connsiteY3" fmla="*/ 2704964 h 2704964"/>
              <a:gd name="connsiteX4" fmla="*/ 0 w 3242130"/>
              <a:gd name="connsiteY4" fmla="*/ 2704964 h 2704964"/>
              <a:gd name="connsiteX5" fmla="*/ 0 w 3242130"/>
              <a:gd name="connsiteY5" fmla="*/ 772542 h 2704964"/>
              <a:gd name="connsiteX6" fmla="*/ 94171 w 3242130"/>
              <a:gd name="connsiteY6" fmla="*/ 646610 h 2704964"/>
              <a:gd name="connsiteX7" fmla="*/ 1465277 w 3242130"/>
              <a:gd name="connsiteY7" fmla="*/ 0 h 2704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42130" h="2704964">
                <a:moveTo>
                  <a:pt x="1465277" y="0"/>
                </a:moveTo>
                <a:cubicBezTo>
                  <a:pt x="2446606" y="0"/>
                  <a:pt x="3242130" y="795524"/>
                  <a:pt x="3242130" y="1776853"/>
                </a:cubicBezTo>
                <a:cubicBezTo>
                  <a:pt x="3242130" y="2083519"/>
                  <a:pt x="3164442" y="2372039"/>
                  <a:pt x="3027674" y="2623807"/>
                </a:cubicBezTo>
                <a:lnTo>
                  <a:pt x="2978369" y="2704964"/>
                </a:lnTo>
                <a:lnTo>
                  <a:pt x="0" y="2704964"/>
                </a:lnTo>
                <a:lnTo>
                  <a:pt x="0" y="772542"/>
                </a:lnTo>
                <a:lnTo>
                  <a:pt x="94171" y="646610"/>
                </a:lnTo>
                <a:cubicBezTo>
                  <a:pt x="420072" y="251709"/>
                  <a:pt x="913280" y="0"/>
                  <a:pt x="1465277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D5391212-5277-4C05-9E96-E724C961134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375971" y="2816635"/>
            <a:ext cx="2865340" cy="2865340"/>
          </a:xfrm>
          <a:prstGeom prst="ellipse">
            <a:avLst/>
          </a:pr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65">
            <a:extLst>
              <a:ext uri="{FF2B5EF4-FFF2-40B4-BE49-F238E27FC236}">
                <a16:creationId xmlns:a16="http://schemas.microsoft.com/office/drawing/2014/main" xmlns="" id="{0B331F10-0144-4133-AB48-EDEFB354650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1"/>
            <a:ext cx="4090921" cy="3465906"/>
          </a:xfrm>
          <a:custGeom>
            <a:avLst/>
            <a:gdLst>
              <a:gd name="connsiteX0" fmla="*/ 0 w 4090921"/>
              <a:gd name="connsiteY0" fmla="*/ 0 h 3465906"/>
              <a:gd name="connsiteX1" fmla="*/ 3746474 w 4090921"/>
              <a:gd name="connsiteY1" fmla="*/ 0 h 3465906"/>
              <a:gd name="connsiteX2" fmla="*/ 3817144 w 4090921"/>
              <a:gd name="connsiteY2" fmla="*/ 116327 h 3465906"/>
              <a:gd name="connsiteX3" fmla="*/ 4090921 w 4090921"/>
              <a:gd name="connsiteY3" fmla="*/ 1197557 h 3465906"/>
              <a:gd name="connsiteX4" fmla="*/ 1822572 w 4090921"/>
              <a:gd name="connsiteY4" fmla="*/ 3465906 h 3465906"/>
              <a:gd name="connsiteX5" fmla="*/ 72204 w 4090921"/>
              <a:gd name="connsiteY5" fmla="*/ 2640438 h 3465906"/>
              <a:gd name="connsiteX6" fmla="*/ 0 w 4090921"/>
              <a:gd name="connsiteY6" fmla="*/ 2543882 h 3465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0921" h="3465906">
                <a:moveTo>
                  <a:pt x="0" y="0"/>
                </a:moveTo>
                <a:lnTo>
                  <a:pt x="3746474" y="0"/>
                </a:lnTo>
                <a:lnTo>
                  <a:pt x="3817144" y="116327"/>
                </a:lnTo>
                <a:cubicBezTo>
                  <a:pt x="3991744" y="437737"/>
                  <a:pt x="4090921" y="806065"/>
                  <a:pt x="4090921" y="1197557"/>
                </a:cubicBezTo>
                <a:cubicBezTo>
                  <a:pt x="4090921" y="2450332"/>
                  <a:pt x="3075348" y="3465906"/>
                  <a:pt x="1822572" y="3465906"/>
                </a:cubicBezTo>
                <a:cubicBezTo>
                  <a:pt x="1117886" y="3465906"/>
                  <a:pt x="488252" y="3144572"/>
                  <a:pt x="72204" y="2640438"/>
                </a:cubicBezTo>
                <a:lnTo>
                  <a:pt x="0" y="2543882"/>
                </a:ln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трава, внешний, дерево, дом&#10;&#10;Автоматически созданное описание">
            <a:extLst>
              <a:ext uri="{FF2B5EF4-FFF2-40B4-BE49-F238E27FC236}">
                <a16:creationId xmlns:a16="http://schemas.microsoft.com/office/drawing/2014/main" xmlns="" id="{8E4C7372-BEFE-47F0-BF06-ACB129DE11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4707" r="12206"/>
          <a:stretch/>
        </p:blipFill>
        <p:spPr>
          <a:xfrm>
            <a:off x="20" y="4310923"/>
            <a:ext cx="3083422" cy="2547077"/>
          </a:xfrm>
          <a:custGeom>
            <a:avLst/>
            <a:gdLst/>
            <a:ahLst/>
            <a:cxnLst/>
            <a:rect l="l" t="t" r="r" b="b"/>
            <a:pathLst>
              <a:path w="3083442" h="2547077">
                <a:moveTo>
                  <a:pt x="1464476" y="0"/>
                </a:moveTo>
                <a:cubicBezTo>
                  <a:pt x="2358607" y="0"/>
                  <a:pt x="3083442" y="724836"/>
                  <a:pt x="3083442" y="1618966"/>
                </a:cubicBezTo>
                <a:cubicBezTo>
                  <a:pt x="3083442" y="1954265"/>
                  <a:pt x="2981512" y="2265757"/>
                  <a:pt x="2806948" y="2524145"/>
                </a:cubicBezTo>
                <a:lnTo>
                  <a:pt x="2789800" y="2547077"/>
                </a:lnTo>
                <a:lnTo>
                  <a:pt x="139152" y="2547077"/>
                </a:lnTo>
                <a:lnTo>
                  <a:pt x="122004" y="2524145"/>
                </a:lnTo>
                <a:cubicBezTo>
                  <a:pt x="92910" y="2481081"/>
                  <a:pt x="65834" y="2436541"/>
                  <a:pt x="40911" y="2390661"/>
                </a:cubicBezTo>
                <a:lnTo>
                  <a:pt x="0" y="2305737"/>
                </a:lnTo>
                <a:lnTo>
                  <a:pt x="0" y="932195"/>
                </a:lnTo>
                <a:lnTo>
                  <a:pt x="40911" y="847271"/>
                </a:lnTo>
                <a:cubicBezTo>
                  <a:pt x="315065" y="342598"/>
                  <a:pt x="849762" y="0"/>
                  <a:pt x="1464476" y="0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3" name="Рисунок 3" descr="Изображение выглядит как дерево, внешний, камень, обочи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D3AA4CB7-CC65-4AC0-A986-96C57135B40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l="9006" r="16174" b="-3"/>
          <a:stretch/>
        </p:blipFill>
        <p:spPr>
          <a:xfrm>
            <a:off x="3532736" y="2984162"/>
            <a:ext cx="2555402" cy="2555402"/>
          </a:xfrm>
          <a:custGeom>
            <a:avLst/>
            <a:gdLst/>
            <a:ahLst/>
            <a:cxnLst/>
            <a:rect l="l" t="t" r="r" b="b"/>
            <a:pathLst>
              <a:path w="6057610" h="605761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2" name="Рисунок 2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F84126D7-E926-4995-9780-99DEC198F61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/>
          </a:blip>
          <a:srcRect t="11416" r="3" b="17691"/>
          <a:stretch/>
        </p:blipFill>
        <p:spPr>
          <a:xfrm>
            <a:off x="1" y="-1"/>
            <a:ext cx="3943111" cy="3318096"/>
          </a:xfrm>
          <a:custGeom>
            <a:avLst/>
            <a:gdLst/>
            <a:ahLst/>
            <a:cxnLst/>
            <a:rect l="l" t="t" r="r" b="b"/>
            <a:pathLst>
              <a:path w="3943111" h="3318096">
                <a:moveTo>
                  <a:pt x="73119" y="0"/>
                </a:moveTo>
                <a:lnTo>
                  <a:pt x="3572026" y="0"/>
                </a:lnTo>
                <a:lnTo>
                  <a:pt x="3580957" y="11944"/>
                </a:lnTo>
                <a:cubicBezTo>
                  <a:pt x="3809602" y="350384"/>
                  <a:pt x="3943111" y="758379"/>
                  <a:pt x="3943111" y="1197557"/>
                </a:cubicBezTo>
                <a:cubicBezTo>
                  <a:pt x="3943111" y="2368699"/>
                  <a:pt x="2993714" y="3318096"/>
                  <a:pt x="1822572" y="3318096"/>
                </a:cubicBezTo>
                <a:cubicBezTo>
                  <a:pt x="1090609" y="3318096"/>
                  <a:pt x="445264" y="2947238"/>
                  <a:pt x="64188" y="2383171"/>
                </a:cubicBezTo>
                <a:lnTo>
                  <a:pt x="0" y="2277515"/>
                </a:lnTo>
                <a:lnTo>
                  <a:pt x="0" y="117600"/>
                </a:lnTo>
                <a:lnTo>
                  <a:pt x="64188" y="11944"/>
                </a:lnTo>
                <a:close/>
              </a:path>
            </a:pathLst>
          </a:custGeom>
          <a:effectLst>
            <a:softEdge rad="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2DD957-A121-4583-A332-72A70C73D0D1}"/>
              </a:ext>
            </a:extLst>
          </p:cNvPr>
          <p:cNvSpPr txBox="1"/>
          <p:nvPr/>
        </p:nvSpPr>
        <p:spPr>
          <a:xfrm>
            <a:off x="6173969" y="78173"/>
            <a:ext cx="5728070" cy="6601024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 b="1" dirty="0">
                <a:solidFill>
                  <a:srgbClr val="000000"/>
                </a:solidFill>
                <a:hlinkClick r:id="rId6"/>
              </a:rPr>
              <a:t>Музей </a:t>
            </a:r>
            <a:r>
              <a:rPr lang="en-US" sz="2400" b="1">
                <a:solidFill>
                  <a:srgbClr val="000000"/>
                </a:solidFill>
                <a:hlinkClick r:id="rId6"/>
              </a:rPr>
              <a:t>Института</a:t>
            </a:r>
            <a:r>
              <a:rPr lang="en-US" sz="2400" b="1" dirty="0">
                <a:solidFill>
                  <a:srgbClr val="000000"/>
                </a:solidFill>
                <a:hlinkClick r:id="rId6"/>
              </a:rPr>
              <a:t> </a:t>
            </a:r>
            <a:r>
              <a:rPr lang="en-US" sz="2400" b="1">
                <a:solidFill>
                  <a:srgbClr val="00000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экспериментальной</a:t>
            </a:r>
            <a:r>
              <a:rPr lang="en-US" sz="2400" b="1" dirty="0">
                <a:solidFill>
                  <a:srgbClr val="000000"/>
                </a:solidFill>
                <a:hlinkClick r:id="rId6"/>
              </a:rPr>
              <a:t> </a:t>
            </a:r>
            <a:r>
              <a:rPr lang="en-US" sz="2400" b="1">
                <a:solidFill>
                  <a:srgbClr val="00000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медицины</a:t>
            </a:r>
            <a:r>
              <a:rPr lang="en-US" sz="2400" b="1" dirty="0">
                <a:solidFill>
                  <a:srgbClr val="000000"/>
                </a:solidFill>
                <a:hlinkClick r:id="rId6"/>
              </a:rPr>
              <a:t>. Башня молчания.</a:t>
            </a:r>
            <a:endParaRPr lang="en-US" sz="2400">
              <a:solidFill>
                <a:srgbClr val="000000"/>
              </a:solidFill>
              <a:cs typeface="Calibri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solidFill>
                  <a:srgbClr val="000000"/>
                </a:solidFill>
              </a:rPr>
              <a:t>"ИЭМ" - </a:t>
            </a:r>
            <a:r>
              <a:rPr lang="en-US" sz="2000" dirty="0" err="1">
                <a:solidFill>
                  <a:srgbClr val="000000"/>
                </a:solidFill>
              </a:rPr>
              <a:t>первый</a:t>
            </a:r>
            <a:r>
              <a:rPr lang="en-US" sz="2000" dirty="0">
                <a:solidFill>
                  <a:srgbClr val="000000"/>
                </a:solidFill>
              </a:rPr>
              <a:t> в </a:t>
            </a:r>
            <a:r>
              <a:rPr lang="en-US" sz="2000" dirty="0" err="1">
                <a:solidFill>
                  <a:srgbClr val="000000"/>
                </a:solidFill>
              </a:rPr>
              <a:t>мире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исследовательский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институт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медико-биологического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профиля</a:t>
            </a:r>
            <a:r>
              <a:rPr lang="en-US" sz="2000" dirty="0">
                <a:solidFill>
                  <a:srgbClr val="000000"/>
                </a:solidFill>
              </a:rPr>
              <a:t> с </a:t>
            </a:r>
            <a:r>
              <a:rPr lang="en-US" sz="2000" dirty="0" err="1">
                <a:solidFill>
                  <a:srgbClr val="000000"/>
                </a:solidFill>
              </a:rPr>
              <a:t>университетской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структурой</a:t>
            </a:r>
            <a:r>
              <a:rPr lang="en-US" sz="2000" dirty="0">
                <a:solidFill>
                  <a:srgbClr val="000000"/>
                </a:solidFill>
              </a:rPr>
              <a:t>.</a:t>
            </a:r>
            <a:endParaRPr lang="en-US" sz="2000" dirty="0">
              <a:solidFill>
                <a:srgbClr val="000000"/>
              </a:solidFill>
              <a:cs typeface="Calibri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000" dirty="0" err="1">
                <a:solidFill>
                  <a:srgbClr val="000000"/>
                </a:solidFill>
              </a:rPr>
              <a:t>Ещё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до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революции</a:t>
            </a:r>
            <a:r>
              <a:rPr lang="en-US" sz="2000" dirty="0">
                <a:solidFill>
                  <a:srgbClr val="000000"/>
                </a:solidFill>
              </a:rPr>
              <a:t> в </a:t>
            </a:r>
            <a:r>
              <a:rPr lang="en-US" sz="2000" dirty="0" err="1">
                <a:solidFill>
                  <a:srgbClr val="000000"/>
                </a:solidFill>
              </a:rPr>
              <a:t>городке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института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на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Аптекарском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>
                <a:solidFill>
                  <a:srgbClr val="000000"/>
                </a:solidFill>
              </a:rPr>
              <a:t>острове И.П.Павлов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err="1">
                <a:solidFill>
                  <a:srgbClr val="000000"/>
                </a:solidFill>
              </a:rPr>
              <a:t>заказал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себе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постройку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здания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лаборатории</a:t>
            </a:r>
            <a:r>
              <a:rPr lang="en-US" sz="2000" dirty="0">
                <a:solidFill>
                  <a:srgbClr val="000000"/>
                </a:solidFill>
              </a:rPr>
              <a:t> с </a:t>
            </a:r>
            <a:r>
              <a:rPr lang="en-US" sz="2000" dirty="0" err="1">
                <a:solidFill>
                  <a:srgbClr val="000000"/>
                </a:solidFill>
              </a:rPr>
              <a:t>камерами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сенсорной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депривации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для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собак</a:t>
            </a:r>
            <a:r>
              <a:rPr lang="en-US" sz="2000" dirty="0">
                <a:solidFill>
                  <a:srgbClr val="000000"/>
                </a:solidFill>
              </a:rPr>
              <a:t>. </a:t>
            </a:r>
            <a:r>
              <a:rPr lang="en-US" sz="2000" dirty="0" err="1">
                <a:solidFill>
                  <a:srgbClr val="000000"/>
                </a:solidFill>
              </a:rPr>
              <a:t>Подразумевалось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dirty="0" err="1">
                <a:solidFill>
                  <a:srgbClr val="000000"/>
                </a:solidFill>
              </a:rPr>
              <a:t>что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для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чистоты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эксперимента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необходимо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изолировать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опыт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от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света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dirty="0" err="1">
                <a:solidFill>
                  <a:srgbClr val="000000"/>
                </a:solidFill>
              </a:rPr>
              <a:t>звука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dirty="0" err="1">
                <a:solidFill>
                  <a:srgbClr val="000000"/>
                </a:solidFill>
              </a:rPr>
              <a:t>запаха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dirty="0" err="1">
                <a:solidFill>
                  <a:srgbClr val="000000"/>
                </a:solidFill>
              </a:rPr>
              <a:t>вибраций</a:t>
            </a:r>
            <a:r>
              <a:rPr lang="en-US" sz="2000" dirty="0">
                <a:solidFill>
                  <a:srgbClr val="000000"/>
                </a:solidFill>
              </a:rPr>
              <a:t> и </a:t>
            </a:r>
            <a:r>
              <a:rPr lang="en-US" sz="2000" dirty="0" err="1">
                <a:solidFill>
                  <a:srgbClr val="000000"/>
                </a:solidFill>
              </a:rPr>
              <a:t>пр</a:t>
            </a:r>
            <a:r>
              <a:rPr lang="en-US" sz="2000" dirty="0">
                <a:solidFill>
                  <a:srgbClr val="000000"/>
                </a:solidFill>
              </a:rPr>
              <a:t>. </a:t>
            </a:r>
            <a:r>
              <a:rPr lang="en-US" sz="2000" dirty="0" err="1">
                <a:solidFill>
                  <a:srgbClr val="000000"/>
                </a:solidFill>
              </a:rPr>
              <a:t>Здание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построено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по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проекту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архитектора</a:t>
            </a:r>
            <a:r>
              <a:rPr lang="en-US" sz="2000" dirty="0">
                <a:solidFill>
                  <a:srgbClr val="000000"/>
                </a:solidFill>
              </a:rPr>
              <a:t> А. А. </a:t>
            </a:r>
            <a:r>
              <a:rPr lang="en-US" sz="2000" dirty="0" err="1">
                <a:solidFill>
                  <a:srgbClr val="000000"/>
                </a:solidFill>
              </a:rPr>
              <a:t>Полещука</a:t>
            </a:r>
            <a:r>
              <a:rPr lang="en-US" sz="2000" dirty="0">
                <a:solidFill>
                  <a:srgbClr val="000000"/>
                </a:solidFill>
              </a:rPr>
              <a:t> в 1912–1914 </a:t>
            </a:r>
            <a:r>
              <a:rPr lang="en-US" sz="2000" dirty="0" err="1">
                <a:solidFill>
                  <a:srgbClr val="000000"/>
                </a:solidFill>
              </a:rPr>
              <a:t>годах</a:t>
            </a:r>
            <a:r>
              <a:rPr lang="en-US" sz="2000" dirty="0">
                <a:solidFill>
                  <a:srgbClr val="000000"/>
                </a:solidFill>
              </a:rPr>
              <a:t>. </a:t>
            </a:r>
            <a:r>
              <a:rPr lang="en-US" sz="2000" dirty="0" err="1">
                <a:solidFill>
                  <a:srgbClr val="000000"/>
                </a:solidFill>
              </a:rPr>
              <a:t>Заказ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сопровождало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техническое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задание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по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множественной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изоляции</a:t>
            </a:r>
            <a:r>
              <a:rPr lang="en-US" sz="2000" dirty="0">
                <a:solidFill>
                  <a:srgbClr val="000000"/>
                </a:solidFill>
              </a:rPr>
              <a:t> - </a:t>
            </a:r>
            <a:r>
              <a:rPr lang="en-US" sz="2000" dirty="0" err="1">
                <a:solidFill>
                  <a:srgbClr val="000000"/>
                </a:solidFill>
              </a:rPr>
              <a:t>пространств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dirty="0" err="1">
                <a:solidFill>
                  <a:srgbClr val="000000"/>
                </a:solidFill>
              </a:rPr>
              <a:t>конструкций</a:t>
            </a:r>
            <a:r>
              <a:rPr lang="en-US" sz="2000" dirty="0">
                <a:solidFill>
                  <a:srgbClr val="000000"/>
                </a:solidFill>
              </a:rPr>
              <a:t> и </a:t>
            </a:r>
            <a:r>
              <a:rPr lang="en-US" sz="2000" dirty="0" err="1">
                <a:solidFill>
                  <a:srgbClr val="000000"/>
                </a:solidFill>
              </a:rPr>
              <a:t>фундаментов</a:t>
            </a:r>
            <a:r>
              <a:rPr lang="en-US" sz="2000" dirty="0">
                <a:solidFill>
                  <a:srgbClr val="000000"/>
                </a:solidFill>
              </a:rPr>
              <a:t>. </a:t>
            </a:r>
            <a:r>
              <a:rPr lang="en-US" sz="2000" dirty="0" err="1">
                <a:solidFill>
                  <a:srgbClr val="000000"/>
                </a:solidFill>
              </a:rPr>
              <a:t>Это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здание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получило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название</a:t>
            </a:r>
            <a:r>
              <a:rPr lang="en-US" sz="2000" dirty="0">
                <a:solidFill>
                  <a:srgbClr val="000000"/>
                </a:solidFill>
              </a:rPr>
              <a:t> «</a:t>
            </a:r>
            <a:r>
              <a:rPr lang="en-US" sz="2000" dirty="0" err="1">
                <a:solidFill>
                  <a:srgbClr val="000000"/>
                </a:solidFill>
              </a:rPr>
              <a:t>Башня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молчания</a:t>
            </a:r>
            <a:r>
              <a:rPr lang="en-US" sz="2000" dirty="0">
                <a:solidFill>
                  <a:srgbClr val="000000"/>
                </a:solidFill>
              </a:rPr>
              <a:t>», </a:t>
            </a:r>
            <a:r>
              <a:rPr lang="en-US" sz="2000" dirty="0" err="1">
                <a:solidFill>
                  <a:srgbClr val="000000"/>
                </a:solidFill>
              </a:rPr>
              <a:t>оно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существует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до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сих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пор</a:t>
            </a:r>
            <a:r>
              <a:rPr lang="en-US" sz="2000" dirty="0">
                <a:solidFill>
                  <a:srgbClr val="000000"/>
                </a:solidFill>
              </a:rPr>
              <a:t> и </a:t>
            </a:r>
            <a:r>
              <a:rPr lang="en-US" sz="2000" dirty="0" err="1">
                <a:solidFill>
                  <a:srgbClr val="000000"/>
                </a:solidFill>
              </a:rPr>
              <a:t>используется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как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музей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dirty="0" err="1">
                <a:solidFill>
                  <a:srgbClr val="000000"/>
                </a:solidFill>
              </a:rPr>
              <a:t>но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есть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возможность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пользоваться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камерами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по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прямому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назначению</a:t>
            </a:r>
            <a:r>
              <a:rPr lang="en-US" sz="2000" dirty="0">
                <a:solidFill>
                  <a:srgbClr val="000000"/>
                </a:solidFill>
              </a:rPr>
              <a:t>.</a:t>
            </a:r>
            <a:endParaRPr lang="en-US" sz="2000">
              <a:solidFill>
                <a:srgbClr val="000000"/>
              </a:solidFill>
              <a:cs typeface="Calibri" panose="020F0502020204030204"/>
            </a:endParaRPr>
          </a:p>
        </p:txBody>
      </p:sp>
      <p:pic>
        <p:nvPicPr>
          <p:cNvPr id="6" name="Рисунок 6" descr="Маркер со сплошной заливкой">
            <a:extLst>
              <a:ext uri="{FF2B5EF4-FFF2-40B4-BE49-F238E27FC236}">
                <a16:creationId xmlns:a16="http://schemas.microsoft.com/office/drawing/2014/main" xmlns="" id="{7A5B0D05-7850-4713-842A-2B00BF3BD8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052423" y="139460"/>
            <a:ext cx="914400" cy="914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641D3AD-ADC3-4498-9851-D5E850AA12A7}"/>
              </a:ext>
            </a:extLst>
          </p:cNvPr>
          <p:cNvSpPr txBox="1"/>
          <p:nvPr/>
        </p:nvSpPr>
        <p:spPr>
          <a:xfrm>
            <a:off x="1360098" y="770626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b="1" dirty="0">
                <a:cs typeface="Calibri"/>
                <a:hlinkClick r:id="rId9"/>
              </a:rPr>
              <a:t>Петроградская</a:t>
            </a:r>
            <a:endParaRPr lang="ru-RU" b="1" dirty="0">
              <a:cs typeface="Calibri"/>
            </a:endParaRPr>
          </a:p>
        </p:txBody>
      </p:sp>
      <p:pic>
        <p:nvPicPr>
          <p:cNvPr id="8" name="Рисунок 8" descr="Лампочка">
            <a:extLst>
              <a:ext uri="{FF2B5EF4-FFF2-40B4-BE49-F238E27FC236}">
                <a16:creationId xmlns:a16="http://schemas.microsoft.com/office/drawing/2014/main" xmlns="" id="{AD472FAE-52E7-44DB-A93F-F01A81F1AF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512444" y="4072388"/>
            <a:ext cx="2882659" cy="28970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09A4E45-5404-4E00-8AAC-8F053195F255}"/>
              </a:ext>
            </a:extLst>
          </p:cNvPr>
          <p:cNvSpPr txBox="1"/>
          <p:nvPr/>
        </p:nvSpPr>
        <p:spPr>
          <a:xfrm>
            <a:off x="3171646" y="5342626"/>
            <a:ext cx="27432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b="1">
                <a:cs typeface="Calibri"/>
                <a:hlinkClick r:id="rId12"/>
              </a:rPr>
              <a:t>Информация</a:t>
            </a:r>
            <a:endParaRPr lang="ru-RU" sz="2000" b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857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2C61293E-6EBE-43EF-A52C-9BEBFD7679D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12EFDAF-531B-4B3C-84D4-F386222EF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8176" y="329184"/>
            <a:ext cx="3634432" cy="1049834"/>
          </a:xfrm>
        </p:spPr>
        <p:txBody>
          <a:bodyPr anchor="b">
            <a:normAutofit/>
          </a:bodyPr>
          <a:lstStyle/>
          <a:p>
            <a:pPr algn="r"/>
            <a:r>
              <a:rPr lang="ru-RU" sz="3000"/>
              <a:t>ПИЩЕВАРИТЕЛЬНАЯ СИСТЕМА</a:t>
            </a:r>
            <a:endParaRPr lang="ru-RU" sz="3000">
              <a:cs typeface="Calibri Light"/>
            </a:endParaRPr>
          </a:p>
        </p:txBody>
      </p:sp>
      <p:pic>
        <p:nvPicPr>
          <p:cNvPr id="7" name="Рисунок 7" descr="Изображение выглядит как дерево, внешний, лес, лесист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685A9522-7C0F-441C-AC9C-16B9CA4626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452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6" name="sketchy line">
            <a:extLst>
              <a:ext uri="{FF2B5EF4-FFF2-40B4-BE49-F238E27FC236}">
                <a16:creationId xmlns:a16="http://schemas.microsoft.com/office/drawing/2014/main" xmlns="" id="{21540236-BFD5-4A9D-8840-4703E7F768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297762" y="237494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xmlns="" id="{641FB913-46A8-4B37-81EC-E51E6334E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8932" y="1585190"/>
            <a:ext cx="7171260" cy="4950353"/>
          </a:xfrm>
          <a:solidFill>
            <a:schemeClr val="bg1"/>
          </a:solidFill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200" err="1">
                <a:cs typeface="Calibri"/>
              </a:rPr>
              <a:t>Как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Вы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уже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знаете</a:t>
            </a:r>
            <a:r>
              <a:rPr lang="en-US" sz="2200">
                <a:cs typeface="Calibri"/>
              </a:rPr>
              <a:t>, </a:t>
            </a:r>
            <a:r>
              <a:rPr lang="en-US" sz="2200" err="1">
                <a:cs typeface="Calibri"/>
              </a:rPr>
              <a:t>слюноотделение</a:t>
            </a:r>
            <a:r>
              <a:rPr lang="en-US" sz="2200">
                <a:cs typeface="Calibri"/>
              </a:rPr>
              <a:t> - </a:t>
            </a:r>
            <a:r>
              <a:rPr lang="en-US" sz="2200" err="1">
                <a:cs typeface="Calibri"/>
              </a:rPr>
              <a:t>безусловный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рефлекс</a:t>
            </a:r>
            <a:r>
              <a:rPr lang="en-US" sz="2200">
                <a:cs typeface="Calibri"/>
              </a:rPr>
              <a:t>, </a:t>
            </a:r>
            <a:r>
              <a:rPr lang="en-US" sz="2200" err="1">
                <a:cs typeface="Calibri"/>
              </a:rPr>
              <a:t>происходит</a:t>
            </a:r>
            <a:r>
              <a:rPr lang="en-US" sz="2200">
                <a:ea typeface="+mn-lt"/>
                <a:cs typeface="+mn-lt"/>
              </a:rPr>
              <a:t> </a:t>
            </a:r>
            <a:r>
              <a:rPr lang="en-US" sz="2200" err="1">
                <a:ea typeface="+mn-lt"/>
                <a:cs typeface="+mn-lt"/>
              </a:rPr>
              <a:t>рефлекторно</a:t>
            </a:r>
            <a:r>
              <a:rPr lang="en-US" sz="2200">
                <a:ea typeface="+mn-lt"/>
                <a:cs typeface="+mn-lt"/>
              </a:rPr>
              <a:t> </a:t>
            </a:r>
            <a:r>
              <a:rPr lang="en-US" sz="2200" err="1">
                <a:ea typeface="+mn-lt"/>
                <a:cs typeface="+mn-lt"/>
              </a:rPr>
              <a:t>при</a:t>
            </a:r>
            <a:r>
              <a:rPr lang="en-US" sz="2200">
                <a:ea typeface="+mn-lt"/>
                <a:cs typeface="+mn-lt"/>
              </a:rPr>
              <a:t> </a:t>
            </a:r>
            <a:r>
              <a:rPr lang="en-US" sz="2200" err="1">
                <a:ea typeface="+mn-lt"/>
                <a:cs typeface="+mn-lt"/>
              </a:rPr>
              <a:t>раздражении</a:t>
            </a:r>
            <a:r>
              <a:rPr lang="en-US" sz="2200">
                <a:ea typeface="+mn-lt"/>
                <a:cs typeface="+mn-lt"/>
              </a:rPr>
              <a:t> </a:t>
            </a:r>
            <a:r>
              <a:rPr lang="en-US" sz="2200" err="1">
                <a:ea typeface="+mn-lt"/>
                <a:cs typeface="+mn-lt"/>
              </a:rPr>
              <a:t>пищей</a:t>
            </a:r>
            <a:r>
              <a:rPr lang="en-US" sz="2200">
                <a:ea typeface="+mn-lt"/>
                <a:cs typeface="+mn-lt"/>
              </a:rPr>
              <a:t> </a:t>
            </a:r>
            <a:r>
              <a:rPr lang="en-US" sz="2200" err="1">
                <a:ea typeface="+mn-lt"/>
                <a:cs typeface="+mn-lt"/>
              </a:rPr>
              <a:t>чувствительных</a:t>
            </a:r>
            <a:r>
              <a:rPr lang="en-US" sz="2200">
                <a:ea typeface="+mn-lt"/>
                <a:cs typeface="+mn-lt"/>
              </a:rPr>
              <a:t> </a:t>
            </a:r>
            <a:r>
              <a:rPr lang="en-US" sz="2200" err="1">
                <a:ea typeface="+mn-lt"/>
                <a:cs typeface="+mn-lt"/>
              </a:rPr>
              <a:t>нервных</a:t>
            </a:r>
            <a:r>
              <a:rPr lang="en-US" sz="2200">
                <a:ea typeface="+mn-lt"/>
                <a:cs typeface="+mn-lt"/>
              </a:rPr>
              <a:t> </a:t>
            </a:r>
            <a:r>
              <a:rPr lang="en-US" sz="2200" err="1">
                <a:ea typeface="+mn-lt"/>
                <a:cs typeface="+mn-lt"/>
              </a:rPr>
              <a:t>окончаний</a:t>
            </a:r>
            <a:r>
              <a:rPr lang="en-US" sz="2200">
                <a:ea typeface="+mn-lt"/>
                <a:cs typeface="+mn-lt"/>
              </a:rPr>
              <a:t> </a:t>
            </a:r>
            <a:r>
              <a:rPr lang="en-US" sz="2200" err="1">
                <a:ea typeface="+mn-lt"/>
                <a:cs typeface="+mn-lt"/>
              </a:rPr>
              <a:t>ротовой</a:t>
            </a:r>
            <a:r>
              <a:rPr lang="en-US" sz="2200">
                <a:ea typeface="+mn-lt"/>
                <a:cs typeface="+mn-lt"/>
              </a:rPr>
              <a:t> </a:t>
            </a:r>
            <a:r>
              <a:rPr lang="en-US" sz="2200" err="1">
                <a:ea typeface="+mn-lt"/>
                <a:cs typeface="+mn-lt"/>
              </a:rPr>
              <a:t>полости</a:t>
            </a:r>
            <a:r>
              <a:rPr lang="en-US" sz="2200">
                <a:ea typeface="+mn-lt"/>
                <a:cs typeface="+mn-lt"/>
              </a:rPr>
              <a:t> </a:t>
            </a:r>
            <a:r>
              <a:rPr lang="en-US" sz="2200" err="1">
                <a:ea typeface="+mn-lt"/>
                <a:cs typeface="+mn-lt"/>
              </a:rPr>
              <a:t>или</a:t>
            </a:r>
            <a:r>
              <a:rPr lang="en-US" sz="2200">
                <a:ea typeface="+mn-lt"/>
                <a:cs typeface="+mn-lt"/>
              </a:rPr>
              <a:t> </a:t>
            </a:r>
            <a:r>
              <a:rPr lang="en-US" sz="2200" err="1">
                <a:ea typeface="+mn-lt"/>
                <a:cs typeface="+mn-lt"/>
              </a:rPr>
              <a:t>при</a:t>
            </a:r>
            <a:r>
              <a:rPr lang="en-US" sz="2200">
                <a:ea typeface="+mn-lt"/>
                <a:cs typeface="+mn-lt"/>
              </a:rPr>
              <a:t> </a:t>
            </a:r>
            <a:r>
              <a:rPr lang="en-US" sz="2200" err="1">
                <a:ea typeface="+mn-lt"/>
                <a:cs typeface="+mn-lt"/>
              </a:rPr>
              <a:t>воздействии</a:t>
            </a:r>
            <a:r>
              <a:rPr lang="en-US" sz="2200">
                <a:ea typeface="+mn-lt"/>
                <a:cs typeface="+mn-lt"/>
              </a:rPr>
              <a:t> </a:t>
            </a:r>
            <a:r>
              <a:rPr lang="en-US" sz="2200" err="1">
                <a:ea typeface="+mn-lt"/>
                <a:cs typeface="+mn-lt"/>
              </a:rPr>
              <a:t>условных</a:t>
            </a:r>
            <a:r>
              <a:rPr lang="en-US" sz="2200">
                <a:ea typeface="+mn-lt"/>
                <a:cs typeface="+mn-lt"/>
              </a:rPr>
              <a:t> </a:t>
            </a:r>
            <a:r>
              <a:rPr lang="en-US" sz="2200" err="1">
                <a:ea typeface="+mn-lt"/>
                <a:cs typeface="+mn-lt"/>
              </a:rPr>
              <a:t>раздражителей</a:t>
            </a:r>
            <a:r>
              <a:rPr lang="en-US" sz="2200">
                <a:ea typeface="+mn-lt"/>
                <a:cs typeface="+mn-lt"/>
              </a:rPr>
              <a:t> (</a:t>
            </a:r>
            <a:r>
              <a:rPr lang="en-US" sz="2200" err="1">
                <a:ea typeface="+mn-lt"/>
                <a:cs typeface="+mn-lt"/>
              </a:rPr>
              <a:t>вид</a:t>
            </a:r>
            <a:r>
              <a:rPr lang="en-US" sz="2200">
                <a:ea typeface="+mn-lt"/>
                <a:cs typeface="+mn-lt"/>
              </a:rPr>
              <a:t>, </a:t>
            </a:r>
            <a:r>
              <a:rPr lang="en-US" sz="2200" err="1">
                <a:ea typeface="+mn-lt"/>
                <a:cs typeface="+mn-lt"/>
              </a:rPr>
              <a:t>запах</a:t>
            </a:r>
            <a:r>
              <a:rPr lang="en-US" sz="2200">
                <a:ea typeface="+mn-lt"/>
                <a:cs typeface="+mn-lt"/>
              </a:rPr>
              <a:t> </a:t>
            </a:r>
            <a:r>
              <a:rPr lang="en-US" sz="2200" err="1">
                <a:ea typeface="+mn-lt"/>
                <a:cs typeface="+mn-lt"/>
              </a:rPr>
              <a:t>пищи</a:t>
            </a:r>
            <a:r>
              <a:rPr lang="en-US" sz="2200">
                <a:ea typeface="+mn-lt"/>
                <a:cs typeface="+mn-lt"/>
              </a:rPr>
              <a:t>).</a:t>
            </a:r>
          </a:p>
          <a:p>
            <a:r>
              <a:rPr lang="en-US" sz="2200" err="1">
                <a:cs typeface="Calibri"/>
              </a:rPr>
              <a:t>Этот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факт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знал</a:t>
            </a:r>
            <a:r>
              <a:rPr lang="en-US" sz="2200">
                <a:cs typeface="Calibri"/>
              </a:rPr>
              <a:t> </a:t>
            </a:r>
            <a:r>
              <a:rPr lang="en-US" sz="2200" err="1">
                <a:cs typeface="Calibri"/>
              </a:rPr>
              <a:t>мальчик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Степа</a:t>
            </a:r>
            <a:r>
              <a:rPr lang="en-US" sz="2200">
                <a:cs typeface="Calibri"/>
              </a:rPr>
              <a:t>. </a:t>
            </a:r>
            <a:r>
              <a:rPr lang="en-US" sz="2200" err="1">
                <a:cs typeface="Calibri"/>
              </a:rPr>
              <a:t>Степа</a:t>
            </a:r>
            <a:r>
              <a:rPr lang="en-US" sz="2200">
                <a:cs typeface="Calibri"/>
              </a:rPr>
              <a:t>, </a:t>
            </a:r>
            <a:r>
              <a:rPr lang="en-US" sz="2200" err="1">
                <a:cs typeface="Calibri"/>
              </a:rPr>
              <a:t>придя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домой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со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школы</a:t>
            </a:r>
            <a:r>
              <a:rPr lang="en-US" sz="2200">
                <a:cs typeface="Calibri"/>
              </a:rPr>
              <a:t>, </a:t>
            </a:r>
            <a:r>
              <a:rPr lang="en-US" sz="2200" err="1">
                <a:cs typeface="Calibri"/>
              </a:rPr>
              <a:t>почувствовал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запах</a:t>
            </a:r>
            <a:r>
              <a:rPr lang="en-US" sz="2200">
                <a:cs typeface="Calibri"/>
              </a:rPr>
              <a:t> </a:t>
            </a:r>
            <a:r>
              <a:rPr lang="en-US" sz="2200" err="1">
                <a:cs typeface="Calibri"/>
              </a:rPr>
              <a:t>супа</a:t>
            </a:r>
            <a:r>
              <a:rPr lang="en-US" sz="2200">
                <a:cs typeface="Calibri"/>
              </a:rPr>
              <a:t>, </a:t>
            </a:r>
            <a:r>
              <a:rPr lang="en-US" sz="2200" err="1">
                <a:cs typeface="Calibri"/>
              </a:rPr>
              <a:t>доносившийся</a:t>
            </a:r>
            <a:r>
              <a:rPr lang="en-US" sz="2200">
                <a:cs typeface="Calibri"/>
              </a:rPr>
              <a:t> с </a:t>
            </a:r>
            <a:r>
              <a:rPr lang="en-US" sz="2200" err="1">
                <a:cs typeface="Calibri"/>
              </a:rPr>
              <a:t>кухни</a:t>
            </a:r>
            <a:r>
              <a:rPr lang="en-US" sz="2200">
                <a:cs typeface="Calibri"/>
              </a:rPr>
              <a:t>. </a:t>
            </a:r>
            <a:r>
              <a:rPr lang="en-US" sz="2200" err="1">
                <a:cs typeface="Calibri"/>
              </a:rPr>
              <a:t>Степа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был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голоден</a:t>
            </a:r>
            <a:r>
              <a:rPr lang="en-US" sz="2200">
                <a:cs typeface="Calibri"/>
              </a:rPr>
              <a:t>, </a:t>
            </a:r>
            <a:r>
              <a:rPr lang="en-US" sz="2200" err="1">
                <a:cs typeface="Calibri"/>
              </a:rPr>
              <a:t>но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мама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попросила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его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подождать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немного</a:t>
            </a:r>
            <a:r>
              <a:rPr lang="en-US" sz="2200">
                <a:cs typeface="Calibri"/>
              </a:rPr>
              <a:t>, </a:t>
            </a:r>
            <a:r>
              <a:rPr lang="en-US" sz="2200" err="1">
                <a:cs typeface="Calibri"/>
              </a:rPr>
              <a:t>т.к</a:t>
            </a:r>
            <a:r>
              <a:rPr lang="en-US" sz="2200">
                <a:cs typeface="Calibri"/>
              </a:rPr>
              <a:t>. </a:t>
            </a:r>
            <a:r>
              <a:rPr lang="en-US" sz="2200" err="1">
                <a:cs typeface="Calibri"/>
              </a:rPr>
              <a:t>суп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был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еще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не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готов</a:t>
            </a:r>
            <a:r>
              <a:rPr lang="en-US" sz="2200">
                <a:cs typeface="Calibri"/>
              </a:rPr>
              <a:t>. </a:t>
            </a:r>
            <a:r>
              <a:rPr lang="en-US" sz="2200" err="1">
                <a:cs typeface="Calibri"/>
              </a:rPr>
              <a:t>Расстроенный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Степа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обнаружил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на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столе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хлеб</a:t>
            </a:r>
            <a:r>
              <a:rPr lang="en-US" sz="2200">
                <a:cs typeface="Calibri"/>
              </a:rPr>
              <a:t>, и </a:t>
            </a:r>
            <a:r>
              <a:rPr lang="en-US" sz="2200" err="1">
                <a:cs typeface="Calibri"/>
              </a:rPr>
              <a:t>взяв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кусочек</a:t>
            </a:r>
            <a:r>
              <a:rPr lang="en-US" sz="2200">
                <a:cs typeface="Calibri"/>
              </a:rPr>
              <a:t>, </a:t>
            </a:r>
            <a:r>
              <a:rPr lang="en-US" sz="2200" err="1">
                <a:cs typeface="Calibri"/>
              </a:rPr>
              <a:t>стал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тщательно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его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жевать</a:t>
            </a:r>
            <a:r>
              <a:rPr lang="en-US" sz="2200">
                <a:cs typeface="Calibri"/>
              </a:rPr>
              <a:t>. </a:t>
            </a:r>
            <a:r>
              <a:rPr lang="en-US" sz="2200" err="1">
                <a:cs typeface="Calibri"/>
              </a:rPr>
              <a:t>Степа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обнаружил</a:t>
            </a:r>
            <a:r>
              <a:rPr lang="en-US" sz="2200">
                <a:cs typeface="Calibri"/>
              </a:rPr>
              <a:t>, </a:t>
            </a:r>
            <a:r>
              <a:rPr lang="en-US" sz="2200" err="1">
                <a:cs typeface="Calibri"/>
              </a:rPr>
              <a:t>что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кисловатый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вкус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хлеба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со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временем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сменяется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сладковатым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вкусом</a:t>
            </a:r>
            <a:r>
              <a:rPr lang="en-US" sz="2200">
                <a:cs typeface="Calibri"/>
              </a:rPr>
              <a:t>. </a:t>
            </a:r>
          </a:p>
          <a:p>
            <a:r>
              <a:rPr lang="en-US" sz="2200" err="1">
                <a:cs typeface="Calibri"/>
              </a:rPr>
              <a:t>Что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же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обнаружил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мальчик</a:t>
            </a:r>
            <a:r>
              <a:rPr lang="en-US" sz="2200">
                <a:cs typeface="Calibri"/>
              </a:rPr>
              <a:t> </a:t>
            </a:r>
            <a:r>
              <a:rPr lang="en-US" sz="2200" err="1">
                <a:cs typeface="Calibri"/>
              </a:rPr>
              <a:t>Степа</a:t>
            </a:r>
            <a:r>
              <a:rPr lang="en-US" sz="2200">
                <a:cs typeface="Calibri"/>
              </a:rPr>
              <a:t>?</a:t>
            </a:r>
          </a:p>
          <a:p>
            <a:endParaRPr lang="en-US" sz="2200">
              <a:cs typeface="Calibri"/>
            </a:endParaRP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1900748-DF47-4D9B-9530-C6D0875A35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BE0A88F0-556B-4BB7-8AAB-D63AEB65C662}" type="datetime1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12/13/2022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2F7CA7C-EEA7-4559-B176-A2E45A9E2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52978" y="6356350"/>
            <a:ext cx="1300821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1D2C36F-4504-47C0-B82F-A167342A2754}" type="slidenum">
              <a:rPr lang="en-US" smtClean="0"/>
              <a:pPr>
                <a:spcAft>
                  <a:spcPts val="600"/>
                </a:spcAft>
              </a:pPr>
              <a:t>18</a:t>
            </a:fld>
            <a:endParaRPr lang="en-US"/>
          </a:p>
        </p:txBody>
      </p:sp>
      <p:sp>
        <p:nvSpPr>
          <p:cNvPr id="3" name="Стрелка: влево 2">
            <a:extLst>
              <a:ext uri="{FF2B5EF4-FFF2-40B4-BE49-F238E27FC236}">
                <a16:creationId xmlns:a16="http://schemas.microsoft.com/office/drawing/2014/main" xmlns="" id="{98299B6A-22B7-4AA1-B4FE-50DA18071C02}"/>
              </a:ext>
            </a:extLst>
          </p:cNvPr>
          <p:cNvSpPr/>
          <p:nvPr/>
        </p:nvSpPr>
        <p:spPr>
          <a:xfrm>
            <a:off x="3277664" y="81175"/>
            <a:ext cx="3694980" cy="1293962"/>
          </a:xfrm>
          <a:prstGeom prst="lef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>
                <a:cs typeface="Calibri"/>
                <a:hlinkClick r:id="rId3"/>
              </a:rPr>
              <a:t>Памятник собаке И.П.Павлова</a:t>
            </a:r>
            <a:endParaRPr lang="ru-RU">
              <a:cs typeface="Calibri"/>
            </a:endParaRPr>
          </a:p>
        </p:txBody>
      </p:sp>
      <p:pic>
        <p:nvPicPr>
          <p:cNvPr id="8" name="Рисунок 8" descr="Лампочка">
            <a:extLst>
              <a:ext uri="{FF2B5EF4-FFF2-40B4-BE49-F238E27FC236}">
                <a16:creationId xmlns:a16="http://schemas.microsoft.com/office/drawing/2014/main" xmlns="" id="{E06E4556-6E00-4F34-9323-786A3EE90A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419991" y="4834388"/>
            <a:ext cx="1890622" cy="189062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C8EC800-438A-4ADE-9647-1C2F4E684463}"/>
              </a:ext>
            </a:extLst>
          </p:cNvPr>
          <p:cNvSpPr txBox="1"/>
          <p:nvPr/>
        </p:nvSpPr>
        <p:spPr>
          <a:xfrm>
            <a:off x="10473547" y="5628377"/>
            <a:ext cx="27432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b="1">
                <a:cs typeface="Calibri"/>
                <a:hlinkClick r:id="rId6"/>
              </a:rPr>
              <a:t>Информация</a:t>
            </a:r>
            <a:endParaRPr lang="ru-RU" sz="2000" b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923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63AB00AE-4340-440F-82E1-9F69D1D551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xmlns="" id="{435804B6-87C9-40AA-8421-FE2C3FF2D88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alphaModFix/>
          </a:blip>
          <a:srcRect t="11594" b="19440"/>
          <a:stretch/>
        </p:blipFill>
        <p:spPr>
          <a:xfrm>
            <a:off x="7449635" y="104854"/>
            <a:ext cx="4492915" cy="2825257"/>
          </a:xfrm>
          <a:prstGeom prst="rect">
            <a:avLst/>
          </a:prstGeom>
          <a:effectLst>
            <a:softEdge rad="533400"/>
          </a:effectLst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xmlns="" id="{11B20315-2B7E-4826-A0E2-59C43C52C9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416"/>
          <a:stretch/>
        </p:blipFill>
        <p:spPr>
          <a:xfrm>
            <a:off x="7642659" y="3622976"/>
            <a:ext cx="4250810" cy="2863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22901FED-4FC9-4ED5-8123-C98BCD1616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DE7782-F85C-4767-8EED-8D79FECC4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205" y="151464"/>
            <a:ext cx="4803636" cy="13116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>
                <a:solidFill>
                  <a:srgbClr val="000000"/>
                </a:solidFill>
                <a:cs typeface="Calibri Light"/>
                <a:hlinkClick r:id="rId5"/>
              </a:rPr>
              <a:t>Состав слюны</a:t>
            </a:r>
            <a:endParaRPr lang="en-US" sz="4000" kern="1200" err="1">
              <a:solidFill>
                <a:srgbClr val="0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7A3D6D7-BE44-493F-B914-6ADA612963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4997" y="1452634"/>
            <a:ext cx="6011335" cy="4608339"/>
          </a:xfrm>
        </p:spPr>
        <p:txBody>
          <a:bodyPr vert="horz" lIns="91440" tIns="45720" rIns="91440" bIns="45720" rtlCol="0" anchor="ctr">
            <a:noAutofit/>
          </a:bodyPr>
          <a:lstStyle/>
          <a:p>
            <a:pPr indent="-228600" algn="just">
              <a:buFont typeface="Arial" panose="020B0604020202020204" pitchFamily="34" charset="0"/>
              <a:buChar char="•"/>
            </a:pPr>
            <a:r>
              <a:rPr lang="en-US" sz="2400" err="1">
                <a:ea typeface="+mn-lt"/>
                <a:cs typeface="+mn-lt"/>
              </a:rPr>
              <a:t>Человеческая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слюна</a:t>
            </a:r>
            <a:r>
              <a:rPr lang="en-US" sz="2400">
                <a:ea typeface="+mn-lt"/>
                <a:cs typeface="+mn-lt"/>
              </a:rPr>
              <a:t> – </a:t>
            </a:r>
            <a:r>
              <a:rPr lang="en-US" sz="2400" err="1">
                <a:ea typeface="+mn-lt"/>
                <a:cs typeface="+mn-lt"/>
              </a:rPr>
              <a:t>это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жидкость</a:t>
            </a:r>
            <a:r>
              <a:rPr lang="en-US" sz="2400">
                <a:ea typeface="+mn-lt"/>
                <a:cs typeface="+mn-lt"/>
              </a:rPr>
              <a:t>, </a:t>
            </a:r>
            <a:r>
              <a:rPr lang="en-US" sz="2400" err="1">
                <a:ea typeface="+mn-lt"/>
                <a:cs typeface="+mn-lt"/>
              </a:rPr>
              <a:t>вырабатываемая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слюнными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железами</a:t>
            </a:r>
            <a:r>
              <a:rPr lang="en-US" sz="2400">
                <a:ea typeface="+mn-lt"/>
                <a:cs typeface="+mn-lt"/>
              </a:rPr>
              <a:t>. </a:t>
            </a:r>
            <a:r>
              <a:rPr lang="en-US" sz="2400" err="1">
                <a:ea typeface="+mn-lt"/>
                <a:cs typeface="+mn-lt"/>
              </a:rPr>
              <a:t>Мелкие</a:t>
            </a:r>
            <a:r>
              <a:rPr lang="en-US" sz="2400">
                <a:ea typeface="+mn-lt"/>
                <a:cs typeface="+mn-lt"/>
              </a:rPr>
              <a:t> и </a:t>
            </a:r>
            <a:r>
              <a:rPr lang="en-US" sz="2400" err="1">
                <a:ea typeface="+mn-lt"/>
                <a:cs typeface="+mn-lt"/>
              </a:rPr>
              <a:t>три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пары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крупных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желез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выделяют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ее</a:t>
            </a:r>
            <a:r>
              <a:rPr lang="en-US" sz="2400">
                <a:ea typeface="+mn-lt"/>
                <a:cs typeface="+mn-lt"/>
              </a:rPr>
              <a:t> в </a:t>
            </a:r>
            <a:r>
              <a:rPr lang="en-US" sz="2400" err="1">
                <a:ea typeface="+mn-lt"/>
                <a:cs typeface="+mn-lt"/>
              </a:rPr>
              <a:t>полость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рта</a:t>
            </a:r>
            <a:r>
              <a:rPr lang="en-US" sz="2400">
                <a:ea typeface="+mn-lt"/>
                <a:cs typeface="+mn-lt"/>
              </a:rPr>
              <a:t> (</a:t>
            </a:r>
            <a:r>
              <a:rPr lang="en-US" sz="2400" err="1">
                <a:ea typeface="+mn-lt"/>
                <a:cs typeface="+mn-lt"/>
              </a:rPr>
              <a:t>околоушные</a:t>
            </a:r>
            <a:r>
              <a:rPr lang="en-US" sz="2400">
                <a:ea typeface="+mn-lt"/>
                <a:cs typeface="+mn-lt"/>
              </a:rPr>
              <a:t>, </a:t>
            </a:r>
            <a:r>
              <a:rPr lang="en-US" sz="2400" err="1">
                <a:ea typeface="+mn-lt"/>
                <a:cs typeface="+mn-lt"/>
              </a:rPr>
              <a:t>подчелюстные</a:t>
            </a:r>
            <a:r>
              <a:rPr lang="en-US" sz="2400">
                <a:ea typeface="+mn-lt"/>
                <a:cs typeface="+mn-lt"/>
              </a:rPr>
              <a:t> и </a:t>
            </a:r>
            <a:r>
              <a:rPr lang="en-US" sz="2400" err="1">
                <a:ea typeface="+mn-lt"/>
                <a:cs typeface="+mn-lt"/>
              </a:rPr>
              <a:t>подъязычные</a:t>
            </a:r>
            <a:r>
              <a:rPr lang="en-US" sz="2400">
                <a:ea typeface="+mn-lt"/>
                <a:cs typeface="+mn-lt"/>
              </a:rPr>
              <a:t>) .</a:t>
            </a:r>
            <a:endParaRPr lang="ru-RU" sz="2400">
              <a:cs typeface="Calibri"/>
            </a:endParaRPr>
          </a:p>
          <a:p>
            <a:pPr indent="-228600" algn="just">
              <a:buFont typeface="Arial" panose="020B0604020202020204" pitchFamily="34" charset="0"/>
              <a:buChar char="•"/>
            </a:pPr>
            <a:r>
              <a:rPr lang="en-US" sz="2400" err="1">
                <a:ea typeface="+mn-lt"/>
                <a:cs typeface="+mn-lt"/>
              </a:rPr>
              <a:t>Функции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этой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жидкости</a:t>
            </a:r>
            <a:r>
              <a:rPr lang="en-US" sz="2400">
                <a:ea typeface="+mn-lt"/>
                <a:cs typeface="+mn-lt"/>
              </a:rPr>
              <a:t> – </a:t>
            </a:r>
            <a:r>
              <a:rPr lang="en-US" sz="2400" err="1">
                <a:ea typeface="+mn-lt"/>
                <a:cs typeface="+mn-lt"/>
              </a:rPr>
              <a:t>обволакивание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поступающей</a:t>
            </a:r>
            <a:r>
              <a:rPr lang="en-US" sz="2400">
                <a:ea typeface="+mn-lt"/>
                <a:cs typeface="+mn-lt"/>
              </a:rPr>
              <a:t> в </a:t>
            </a:r>
            <a:r>
              <a:rPr lang="en-US" sz="2400" err="1">
                <a:ea typeface="+mn-lt"/>
                <a:cs typeface="+mn-lt"/>
              </a:rPr>
              <a:t>ротовую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полость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пищи</a:t>
            </a:r>
            <a:r>
              <a:rPr lang="en-US" sz="2400">
                <a:ea typeface="+mn-lt"/>
                <a:cs typeface="+mn-lt"/>
              </a:rPr>
              <a:t>, </a:t>
            </a:r>
            <a:r>
              <a:rPr lang="en-US" sz="2400" err="1">
                <a:ea typeface="+mn-lt"/>
                <a:cs typeface="+mn-lt"/>
              </a:rPr>
              <a:t>частичное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переваривание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ее</a:t>
            </a:r>
            <a:r>
              <a:rPr lang="en-US" sz="2400">
                <a:ea typeface="+mn-lt"/>
                <a:cs typeface="+mn-lt"/>
              </a:rPr>
              <a:t> и </a:t>
            </a:r>
            <a:r>
              <a:rPr lang="en-US" sz="2400" err="1">
                <a:ea typeface="+mn-lt"/>
                <a:cs typeface="+mn-lt"/>
              </a:rPr>
              <a:t>помощь</a:t>
            </a:r>
            <a:r>
              <a:rPr lang="en-US" sz="2400">
                <a:ea typeface="+mn-lt"/>
                <a:cs typeface="+mn-lt"/>
              </a:rPr>
              <a:t> в </a:t>
            </a:r>
            <a:r>
              <a:rPr lang="en-US" sz="2400" err="1">
                <a:ea typeface="+mn-lt"/>
                <a:cs typeface="+mn-lt"/>
              </a:rPr>
              <a:t>дальнейшей</a:t>
            </a:r>
            <a:r>
              <a:rPr lang="en-US" sz="2400">
                <a:ea typeface="+mn-lt"/>
                <a:cs typeface="+mn-lt"/>
              </a:rPr>
              <a:t> «</a:t>
            </a:r>
            <a:r>
              <a:rPr lang="en-US" sz="2400" err="1">
                <a:ea typeface="+mn-lt"/>
                <a:cs typeface="+mn-lt"/>
              </a:rPr>
              <a:t>транспортировке</a:t>
            </a:r>
            <a:r>
              <a:rPr lang="en-US" sz="2400">
                <a:ea typeface="+mn-lt"/>
                <a:cs typeface="+mn-lt"/>
              </a:rPr>
              <a:t>» </a:t>
            </a:r>
            <a:r>
              <a:rPr lang="en-US" sz="2400" err="1">
                <a:ea typeface="+mn-lt"/>
                <a:cs typeface="+mn-lt"/>
              </a:rPr>
              <a:t>пищи</a:t>
            </a:r>
            <a:r>
              <a:rPr lang="en-US" sz="2400">
                <a:ea typeface="+mn-lt"/>
                <a:cs typeface="+mn-lt"/>
              </a:rPr>
              <a:t> в </a:t>
            </a:r>
            <a:r>
              <a:rPr lang="en-US" sz="2400" err="1">
                <a:ea typeface="+mn-lt"/>
                <a:cs typeface="+mn-lt"/>
              </a:rPr>
              <a:t>пищевод</a:t>
            </a:r>
            <a:r>
              <a:rPr lang="en-US" sz="2400">
                <a:ea typeface="+mn-lt"/>
                <a:cs typeface="+mn-lt"/>
              </a:rPr>
              <a:t> и </a:t>
            </a:r>
            <a:r>
              <a:rPr lang="en-US" sz="2400" err="1">
                <a:ea typeface="+mn-lt"/>
                <a:cs typeface="+mn-lt"/>
              </a:rPr>
              <a:t>желудок</a:t>
            </a:r>
            <a:r>
              <a:rPr lang="en-US" sz="2400">
                <a:ea typeface="+mn-lt"/>
                <a:cs typeface="+mn-lt"/>
              </a:rPr>
              <a:t>.</a:t>
            </a:r>
          </a:p>
          <a:p>
            <a:pPr indent="-228600" algn="just">
              <a:buFont typeface="Arial" panose="020B0604020202020204" pitchFamily="34" charset="0"/>
              <a:buChar char="•"/>
            </a:pPr>
            <a:r>
              <a:rPr lang="en-US" sz="2400">
                <a:ea typeface="+mn-lt"/>
                <a:cs typeface="+mn-lt"/>
              </a:rPr>
              <a:t>В </a:t>
            </a:r>
            <a:r>
              <a:rPr lang="en-US" sz="2400" err="1">
                <a:ea typeface="+mn-lt"/>
                <a:cs typeface="+mn-lt"/>
              </a:rPr>
              <a:t>полости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рта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происходит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начальная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химическая</a:t>
            </a:r>
            <a:r>
              <a:rPr lang="en-US" sz="2400">
                <a:ea typeface="+mn-lt"/>
                <a:cs typeface="+mn-lt"/>
              </a:rPr>
              <a:t> (</a:t>
            </a:r>
            <a:r>
              <a:rPr lang="en-US" sz="2400" err="1">
                <a:ea typeface="+mn-lt"/>
                <a:cs typeface="+mn-lt"/>
              </a:rPr>
              <a:t>под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влиянием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ферментов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слюны</a:t>
            </a:r>
            <a:r>
              <a:rPr lang="en-US" sz="2400">
                <a:ea typeface="+mn-lt"/>
                <a:cs typeface="+mn-lt"/>
              </a:rPr>
              <a:t>)  и </a:t>
            </a:r>
            <a:r>
              <a:rPr lang="en-US" sz="2400" err="1">
                <a:ea typeface="+mn-lt"/>
                <a:cs typeface="+mn-lt"/>
              </a:rPr>
              <a:t>механическая</a:t>
            </a:r>
            <a:r>
              <a:rPr lang="en-US" sz="2400">
                <a:ea typeface="+mn-lt"/>
                <a:cs typeface="+mn-lt"/>
              </a:rPr>
              <a:t> (</a:t>
            </a:r>
            <a:r>
              <a:rPr lang="en-US" sz="2400" err="1">
                <a:ea typeface="+mn-lt"/>
                <a:cs typeface="+mn-lt"/>
              </a:rPr>
              <a:t>размельчение</a:t>
            </a:r>
            <a:r>
              <a:rPr lang="en-US" sz="2400">
                <a:ea typeface="+mn-lt"/>
                <a:cs typeface="+mn-lt"/>
              </a:rPr>
              <a:t> и </a:t>
            </a:r>
            <a:r>
              <a:rPr lang="en-US" sz="2400" err="1">
                <a:ea typeface="+mn-lt"/>
                <a:cs typeface="+mn-lt"/>
              </a:rPr>
              <a:t>перетирание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пищи</a:t>
            </a:r>
            <a:r>
              <a:rPr lang="en-US" sz="2400">
                <a:ea typeface="+mn-lt"/>
                <a:cs typeface="+mn-lt"/>
              </a:rPr>
              <a:t> </a:t>
            </a:r>
            <a:r>
              <a:rPr lang="en-US" sz="2400" err="1">
                <a:ea typeface="+mn-lt"/>
                <a:cs typeface="+mn-lt"/>
              </a:rPr>
              <a:t>зубами</a:t>
            </a:r>
            <a:r>
              <a:rPr lang="en-US" sz="2400">
                <a:ea typeface="+mn-lt"/>
                <a:cs typeface="+mn-lt"/>
              </a:rPr>
              <a:t>) </a:t>
            </a:r>
            <a:r>
              <a:rPr lang="en-US" sz="2400">
                <a:ea typeface="+mn-lt"/>
                <a:cs typeface="+mn-lt"/>
                <a:hlinkClick r:id="rId6"/>
              </a:rPr>
              <a:t>обработка пищи.</a:t>
            </a:r>
            <a:endParaRPr lang="en-US" sz="2400">
              <a:solidFill>
                <a:srgbClr val="000000"/>
              </a:solidFill>
              <a:cs typeface="Calibri"/>
            </a:endParaRPr>
          </a:p>
        </p:txBody>
      </p:sp>
      <p:pic>
        <p:nvPicPr>
          <p:cNvPr id="8" name="Picture 2" descr="Файл:Spb metro logo.svg — Википедия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6142" y="6239422"/>
            <a:ext cx="529145" cy="423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76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xmlns="" id="{146B3DF3-4614-46A9-9E5E-D14431DCC6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96AF5BED-1831-4A88-91BC-55D58BF9F2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885825" cy="6858000"/>
            <a:chOff x="0" y="0"/>
            <a:chExt cx="885825" cy="6858000"/>
          </a:xfrm>
        </p:grpSpPr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xmlns="" id="{544BD6EE-970C-4DF5-A508-F6127787CDD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xmlns="" id="{B0ECD73E-712E-4743-BE0D-7BDF10DABC9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F97F17B-156F-48D6-8F3D-D11853812394}"/>
              </a:ext>
            </a:extLst>
          </p:cNvPr>
          <p:cNvSpPr txBox="1"/>
          <p:nvPr/>
        </p:nvSpPr>
        <p:spPr>
          <a:xfrm>
            <a:off x="504058" y="158152"/>
            <a:ext cx="5266107" cy="1069970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 b="1" dirty="0" err="1">
                <a:latin typeface="Bookman Old Style" panose="02050604050505020204" pitchFamily="18" charset="0"/>
              </a:rPr>
              <a:t>Санкт-Петербург</a:t>
            </a:r>
            <a:r>
              <a:rPr lang="en-US" sz="2400" b="1" dirty="0">
                <a:latin typeface="Bookman Old Style" panose="02050604050505020204" pitchFamily="18" charset="0"/>
              </a:rPr>
              <a:t> - </a:t>
            </a:r>
            <a:r>
              <a:rPr lang="en-US" sz="2400" b="1" dirty="0" err="1">
                <a:latin typeface="Bookman Old Style" panose="02050604050505020204" pitchFamily="18" charset="0"/>
              </a:rPr>
              <a:t>второй</a:t>
            </a:r>
            <a:r>
              <a:rPr lang="en-US" sz="2400" b="1" dirty="0">
                <a:latin typeface="Bookman Old Style" panose="02050604050505020204" pitchFamily="18" charset="0"/>
              </a:rPr>
              <a:t> </a:t>
            </a:r>
            <a:r>
              <a:rPr lang="en-US" sz="2400" b="1" dirty="0" err="1">
                <a:latin typeface="Bookman Old Style" panose="02050604050505020204" pitchFamily="18" charset="0"/>
              </a:rPr>
              <a:t>по</a:t>
            </a:r>
            <a:r>
              <a:rPr lang="en-US" sz="2400" b="1" dirty="0">
                <a:latin typeface="Bookman Old Style" panose="02050604050505020204" pitchFamily="18" charset="0"/>
              </a:rPr>
              <a:t> </a:t>
            </a:r>
            <a:r>
              <a:rPr lang="en-US" sz="2400" b="1" dirty="0" err="1">
                <a:latin typeface="Bookman Old Style" panose="02050604050505020204" pitchFamily="18" charset="0"/>
              </a:rPr>
              <a:t>величине</a:t>
            </a:r>
            <a:r>
              <a:rPr lang="en-US" sz="2400" b="1" dirty="0">
                <a:latin typeface="Bookman Old Style" panose="02050604050505020204" pitchFamily="18" charset="0"/>
              </a:rPr>
              <a:t> </a:t>
            </a:r>
            <a:r>
              <a:rPr lang="en-US" sz="2400" b="1" dirty="0" err="1">
                <a:latin typeface="Bookman Old Style" panose="02050604050505020204" pitchFamily="18" charset="0"/>
              </a:rPr>
              <a:t>город</a:t>
            </a:r>
            <a:r>
              <a:rPr lang="en-US" sz="2400" b="1" dirty="0">
                <a:latin typeface="Bookman Old Style" panose="02050604050505020204" pitchFamily="18" charset="0"/>
              </a:rPr>
              <a:t> в </a:t>
            </a:r>
            <a:r>
              <a:rPr lang="en-US" sz="2400" b="1" dirty="0" err="1">
                <a:latin typeface="Bookman Old Style" panose="02050604050505020204" pitchFamily="18" charset="0"/>
              </a:rPr>
              <a:t>России</a:t>
            </a:r>
            <a:r>
              <a:rPr lang="en-US" sz="2400" b="1" dirty="0">
                <a:latin typeface="Bookman Old Style" panose="02050604050505020204" pitchFamily="18" charset="0"/>
              </a:rPr>
              <a:t> и </a:t>
            </a:r>
            <a:r>
              <a:rPr lang="en-US" sz="2400" b="1" dirty="0" err="1">
                <a:latin typeface="Bookman Old Style" panose="02050604050505020204" pitchFamily="18" charset="0"/>
              </a:rPr>
              <a:t>культурный</a:t>
            </a:r>
            <a:r>
              <a:rPr lang="en-US" sz="2400" b="1" dirty="0">
                <a:latin typeface="Bookman Old Style" panose="02050604050505020204" pitchFamily="18" charset="0"/>
              </a:rPr>
              <a:t> </a:t>
            </a:r>
            <a:r>
              <a:rPr lang="en-US" sz="2400" b="1" dirty="0" err="1">
                <a:latin typeface="Bookman Old Style" panose="02050604050505020204" pitchFamily="18" charset="0"/>
              </a:rPr>
              <a:t>центр</a:t>
            </a:r>
            <a:r>
              <a:rPr lang="en-US" sz="2400" b="1" dirty="0">
                <a:latin typeface="Bookman Old Style" panose="02050604050505020204" pitchFamily="18" charset="0"/>
              </a:rPr>
              <a:t> </a:t>
            </a:r>
            <a:r>
              <a:rPr lang="en-US" sz="2400" b="1" dirty="0" err="1">
                <a:latin typeface="Bookman Old Style" panose="02050604050505020204" pitchFamily="18" charset="0"/>
              </a:rPr>
              <a:t>нашей</a:t>
            </a:r>
            <a:r>
              <a:rPr lang="en-US" sz="2400" b="1" dirty="0">
                <a:latin typeface="Bookman Old Style" panose="02050604050505020204" pitchFamily="18" charset="0"/>
              </a:rPr>
              <a:t> </a:t>
            </a:r>
            <a:r>
              <a:rPr lang="en-US" sz="2400" b="1" dirty="0" err="1">
                <a:latin typeface="Bookman Old Style" panose="02050604050505020204" pitchFamily="18" charset="0"/>
              </a:rPr>
              <a:t>страны</a:t>
            </a:r>
            <a:r>
              <a:rPr lang="en-US" sz="2400" b="1" dirty="0">
                <a:latin typeface="Bookman Old Style" panose="02050604050505020204" pitchFamily="18" charset="0"/>
              </a:rPr>
              <a:t>. </a:t>
            </a:r>
            <a:endParaRPr lang="ru-RU" sz="2400" b="1" dirty="0">
              <a:latin typeface="Bookman Old Style" panose="02050604050505020204" pitchFamily="18" charset="0"/>
              <a:cs typeface="Calibri"/>
            </a:endParaRPr>
          </a:p>
        </p:txBody>
      </p:sp>
      <p:pic>
        <p:nvPicPr>
          <p:cNvPr id="8" name="Рисунок 8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C7A82A53-3419-454B-BA9E-36EC1A1600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" b="5187"/>
          <a:stretch/>
        </p:blipFill>
        <p:spPr>
          <a:xfrm>
            <a:off x="5615495" y="16724"/>
            <a:ext cx="6568260" cy="68579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B39717F-C872-474F-B49F-EF780028D0EE}"/>
              </a:ext>
            </a:extLst>
          </p:cNvPr>
          <p:cNvSpPr txBox="1"/>
          <p:nvPr/>
        </p:nvSpPr>
        <p:spPr>
          <a:xfrm>
            <a:off x="602412" y="1498604"/>
            <a:ext cx="4957311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400" dirty="0" err="1">
                <a:latin typeface="Book Antiqua"/>
                <a:ea typeface="GungSuh"/>
                <a:cs typeface="Times New Roman"/>
              </a:rPr>
              <a:t>Сегодня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,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совершая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путешествие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вместе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с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веб-квестом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,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вы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познакомитесь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не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только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с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интересными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местами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и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жизнью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нашего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города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,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но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и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узнаете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много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нового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о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системах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и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органах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своего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 </a:t>
            </a:r>
            <a:r>
              <a:rPr lang="en-US" sz="2400" dirty="0" err="1">
                <a:latin typeface="Book Antiqua"/>
                <a:ea typeface="GungSuh"/>
                <a:cs typeface="Times New Roman"/>
              </a:rPr>
              <a:t>организма</a:t>
            </a:r>
            <a:r>
              <a:rPr lang="en-US" sz="2400" dirty="0">
                <a:latin typeface="Book Antiqua"/>
                <a:ea typeface="GungSuh"/>
                <a:cs typeface="Times New Roman"/>
              </a:rPr>
              <a:t>!</a:t>
            </a:r>
            <a:endParaRPr lang="en-US" sz="2400" dirty="0">
              <a:latin typeface="Book Antiqua"/>
              <a:ea typeface="GungSuh"/>
              <a:cs typeface="Calibri" panose="020F0502020204030204"/>
            </a:endParaRP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xmlns="" id="{6741DA71-BFC4-4274-A511-6686A4F7FB17}"/>
              </a:ext>
            </a:extLst>
          </p:cNvPr>
          <p:cNvSpPr/>
          <p:nvPr/>
        </p:nvSpPr>
        <p:spPr>
          <a:xfrm>
            <a:off x="445326" y="3905553"/>
            <a:ext cx="5578412" cy="1667772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>
                <a:solidFill>
                  <a:schemeClr val="tx1"/>
                </a:solidFill>
                <a:latin typeface="Arial Black"/>
                <a:cs typeface="Calibri"/>
              </a:rPr>
              <a:t>Выбирайте нашу первую остановку!</a:t>
            </a:r>
          </a:p>
        </p:txBody>
      </p:sp>
      <p:pic>
        <p:nvPicPr>
          <p:cNvPr id="12" name="Рисунок 13" descr="Автобус со сплошной заливкой">
            <a:extLst>
              <a:ext uri="{FF2B5EF4-FFF2-40B4-BE49-F238E27FC236}">
                <a16:creationId xmlns:a16="http://schemas.microsoft.com/office/drawing/2014/main" xmlns="" id="{5004AB50-27A8-4FE5-9609-56F82B89FE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80536" y="5099651"/>
            <a:ext cx="1647644" cy="164764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8689190-B163-42A5-A974-DCC8C2F1FEFC}"/>
              </a:ext>
            </a:extLst>
          </p:cNvPr>
          <p:cNvSpPr txBox="1"/>
          <p:nvPr/>
        </p:nvSpPr>
        <p:spPr>
          <a:xfrm>
            <a:off x="3156370" y="5916821"/>
            <a:ext cx="3016369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800" b="1">
                <a:cs typeface="Calibri"/>
              </a:rPr>
              <a:t>Поехали!</a:t>
            </a:r>
          </a:p>
        </p:txBody>
      </p:sp>
      <p:pic>
        <p:nvPicPr>
          <p:cNvPr id="21" name="Рисунок 21" descr="Маркер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xmlns="" id="{4B3FEA91-13FD-4FE3-8838-436923EEEF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249065" y="5502215"/>
            <a:ext cx="1086929" cy="102941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B975719D-72C2-4165-931D-3FB1A688CCA0}"/>
              </a:ext>
            </a:extLst>
          </p:cNvPr>
          <p:cNvSpPr txBox="1"/>
          <p:nvPr/>
        </p:nvSpPr>
        <p:spPr>
          <a:xfrm>
            <a:off x="8016815" y="6018363"/>
            <a:ext cx="3001992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200" b="1" u="sng" dirty="0">
                <a:cs typeface="Calibri"/>
                <a:hlinkClick r:id="rId5" action="ppaction://hlinksldjump"/>
              </a:rPr>
              <a:t>Звездная</a:t>
            </a:r>
            <a:endParaRPr lang="ru-RU" sz="2200" b="1" u="sng" dirty="0"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D853D94-CA72-487E-9B8F-EB0C3AA8E3A5}"/>
              </a:ext>
            </a:extLst>
          </p:cNvPr>
          <p:cNvSpPr txBox="1"/>
          <p:nvPr/>
        </p:nvSpPr>
        <p:spPr>
          <a:xfrm>
            <a:off x="5630172" y="2165232"/>
            <a:ext cx="2743200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200" b="1" dirty="0">
                <a:cs typeface="Calibri"/>
                <a:hlinkClick r:id="rId8" action="ppaction://hlinksldjump"/>
              </a:rPr>
              <a:t>Василеостровская</a:t>
            </a:r>
            <a:endParaRPr lang="ru-RU" sz="2200" b="1" dirty="0">
              <a:cs typeface="Calibri"/>
            </a:endParaRPr>
          </a:p>
        </p:txBody>
      </p:sp>
      <p:pic>
        <p:nvPicPr>
          <p:cNvPr id="4" name="Рисунок 20" descr="Маркер со сплошной заливкой">
            <a:hlinkClick r:id="rId8" action="ppaction://hlinksldjump"/>
            <a:extLst>
              <a:ext uri="{FF2B5EF4-FFF2-40B4-BE49-F238E27FC236}">
                <a16:creationId xmlns:a16="http://schemas.microsoft.com/office/drawing/2014/main" xmlns="" id="{250E47BA-EC92-40DA-84DC-F046C7F2F0B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487064" y="2468592"/>
            <a:ext cx="914400" cy="914400"/>
          </a:xfrm>
          <a:prstGeom prst="rect">
            <a:avLst/>
          </a:prstGeom>
        </p:spPr>
      </p:pic>
      <p:pic>
        <p:nvPicPr>
          <p:cNvPr id="23" name="Рисунок 20" descr="Маркер со сплошной заливкой">
            <a:hlinkClick r:id="rId11" action="ppaction://hlinksldjump"/>
            <a:extLst>
              <a:ext uri="{FF2B5EF4-FFF2-40B4-BE49-F238E27FC236}">
                <a16:creationId xmlns:a16="http://schemas.microsoft.com/office/drawing/2014/main" xmlns="" id="{B3F6D527-6115-4E04-A673-834BC14C2A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249063" y="3101195"/>
            <a:ext cx="914400" cy="9144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350062CA-5627-4CE1-998C-F159BE1666DC}"/>
              </a:ext>
            </a:extLst>
          </p:cNvPr>
          <p:cNvSpPr txBox="1"/>
          <p:nvPr/>
        </p:nvSpPr>
        <p:spPr>
          <a:xfrm>
            <a:off x="5472021" y="3574212"/>
            <a:ext cx="2470031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200" b="1" dirty="0">
                <a:cs typeface="Calibri"/>
                <a:hlinkClick r:id="rId11" action="ppaction://hlinksldjump"/>
              </a:rPr>
              <a:t>Адмиралтейская</a:t>
            </a:r>
            <a:endParaRPr lang="ru-RU" sz="2200" b="1" dirty="0"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62F1D8F-71E6-41D5-A864-EA993E6886B5}"/>
              </a:ext>
            </a:extLst>
          </p:cNvPr>
          <p:cNvSpPr txBox="1"/>
          <p:nvPr/>
        </p:nvSpPr>
        <p:spPr>
          <a:xfrm>
            <a:off x="5427992" y="1517351"/>
            <a:ext cx="2139351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200" b="1" dirty="0">
                <a:hlinkClick r:id="rId12" action="ppaction://hlinksldjump"/>
              </a:rPr>
              <a:t>Старая деревня</a:t>
            </a:r>
            <a:endParaRPr lang="ru-RU" sz="2200" b="1" dirty="0">
              <a:cs typeface="Calibri"/>
            </a:endParaRPr>
          </a:p>
        </p:txBody>
      </p:sp>
      <p:pic>
        <p:nvPicPr>
          <p:cNvPr id="27" name="Рисунок 20" descr="Маркер со сплошной заливкой">
            <a:hlinkClick r:id="rId12" action="ppaction://hlinksldjump"/>
            <a:extLst>
              <a:ext uri="{FF2B5EF4-FFF2-40B4-BE49-F238E27FC236}">
                <a16:creationId xmlns:a16="http://schemas.microsoft.com/office/drawing/2014/main" xmlns="" id="{B8A3B5CB-EC46-462A-AB3B-C1FDB39B23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487063" y="685799"/>
            <a:ext cx="914400" cy="914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1BBEA46-ED66-4C45-941B-DDC3458E0F1F}"/>
              </a:ext>
            </a:extLst>
          </p:cNvPr>
          <p:cNvSpPr txBox="1"/>
          <p:nvPr/>
        </p:nvSpPr>
        <p:spPr>
          <a:xfrm>
            <a:off x="8174965" y="1820173"/>
            <a:ext cx="2081842" cy="4452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200" b="1" dirty="0">
                <a:cs typeface="Calibri"/>
                <a:hlinkClick r:id="rId13" action="ppaction://hlinksldjump"/>
              </a:rPr>
              <a:t>Петроградская</a:t>
            </a:r>
            <a:endParaRPr lang="ru-RU" sz="2200" b="1" dirty="0">
              <a:cs typeface="Calibri"/>
            </a:endParaRPr>
          </a:p>
        </p:txBody>
      </p:sp>
      <p:pic>
        <p:nvPicPr>
          <p:cNvPr id="29" name="Рисунок 20" descr="Маркер со сплошной заливкой">
            <a:hlinkClick r:id="rId13" action="ppaction://hlinksldjump"/>
            <a:extLst>
              <a:ext uri="{FF2B5EF4-FFF2-40B4-BE49-F238E27FC236}">
                <a16:creationId xmlns:a16="http://schemas.microsoft.com/office/drawing/2014/main" xmlns="" id="{53468571-C534-4CF3-A2FE-7D72152D94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622874" y="1476553"/>
            <a:ext cx="914400" cy="914400"/>
          </a:xfrm>
          <a:prstGeom prst="rect">
            <a:avLst/>
          </a:prstGeom>
        </p:spPr>
      </p:pic>
      <p:pic>
        <p:nvPicPr>
          <p:cNvPr id="30" name="Рисунок 20" descr="Маркер со сплошной заливкой">
            <a:hlinkClick r:id="rId14" action="ppaction://hlinksldjump"/>
            <a:extLst>
              <a:ext uri="{FF2B5EF4-FFF2-40B4-BE49-F238E27FC236}">
                <a16:creationId xmlns:a16="http://schemas.microsoft.com/office/drawing/2014/main" xmlns="" id="{BB84E4E3-30C9-4BEE-A020-C2D48620692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8082950" y="2727384"/>
            <a:ext cx="914400" cy="914400"/>
          </a:xfrm>
          <a:prstGeom prst="rect">
            <a:avLst/>
          </a:prstGeom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34413C6A-CBBB-4B73-8C2D-EABFE8A00338}"/>
              </a:ext>
            </a:extLst>
          </p:cNvPr>
          <p:cNvSpPr/>
          <p:nvPr/>
        </p:nvSpPr>
        <p:spPr>
          <a:xfrm>
            <a:off x="8458200" y="2903611"/>
            <a:ext cx="2746073" cy="35943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cs typeface="Calibri"/>
                <a:hlinkClick r:id="rId14" action="ppaction://hlinksldjump"/>
              </a:rPr>
              <a:t>Невский проспект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636" y="6099654"/>
            <a:ext cx="647641" cy="647641"/>
          </a:xfrm>
          <a:prstGeom prst="rect">
            <a:avLst/>
          </a:prstGeom>
        </p:spPr>
      </p:pic>
      <p:pic>
        <p:nvPicPr>
          <p:cNvPr id="26" name="Рисунок 21" descr="Маркер со сплошной заливкой">
            <a:hlinkClick r:id="rId15" action="ppaction://hlinksldjump"/>
            <a:extLst>
              <a:ext uri="{FF2B5EF4-FFF2-40B4-BE49-F238E27FC236}">
                <a16:creationId xmlns:a16="http://schemas.microsoft.com/office/drawing/2014/main" xmlns="" id="{4B3FEA91-13FD-4FE3-8838-436923EEEF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1105072" y="5156821"/>
            <a:ext cx="1078684" cy="1021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17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ketchy line">
            <a:extLst>
              <a:ext uri="{FF2B5EF4-FFF2-40B4-BE49-F238E27FC236}">
                <a16:creationId xmlns:a16="http://schemas.microsoft.com/office/drawing/2014/main" xmlns="" id="{D4974D33-8DC5-464E-8C6D-BE58F0669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11B339C-23BD-4225-981E-1C098EBB4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" y="769463"/>
            <a:ext cx="5207995" cy="608450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000" dirty="0">
                <a:cs typeface="Calibri" panose="020F0502020204030204"/>
              </a:rPr>
              <a:t>Переходя от культурных объектов города, мы хотели бы обратить ваше внимание на одну из экологических проблем: </a:t>
            </a:r>
            <a:r>
              <a:rPr lang="ru-RU" sz="2000" dirty="0">
                <a:cs typeface="Calibri" panose="020F0502020204030204"/>
                <a:hlinkClick r:id="rId2"/>
              </a:rPr>
              <a:t>разрастание свалок в черте города</a:t>
            </a:r>
            <a:r>
              <a:rPr lang="ru-RU" sz="2000" dirty="0">
                <a:cs typeface="Calibri" panose="020F0502020204030204"/>
              </a:rPr>
              <a:t>, которые приводят к его загрязнению. </a:t>
            </a:r>
          </a:p>
          <a:p>
            <a:pPr marL="0" indent="0">
              <a:buNone/>
            </a:pPr>
            <a:endParaRPr lang="ru-RU" sz="2000" dirty="0">
              <a:cs typeface="Calibri" panose="020F0502020204030204"/>
            </a:endParaRPr>
          </a:p>
          <a:p>
            <a:pPr marL="0" indent="0">
              <a:buNone/>
            </a:pPr>
            <a:endParaRPr lang="ru-RU" sz="2000" dirty="0">
              <a:cs typeface="Calibri" panose="020F0502020204030204"/>
            </a:endParaRPr>
          </a:p>
          <a:p>
            <a:pPr marL="0" indent="0">
              <a:buNone/>
            </a:pPr>
            <a:endParaRPr lang="ru-RU" sz="2000" dirty="0">
              <a:cs typeface="Calibri" panose="020F0502020204030204"/>
            </a:endParaRPr>
          </a:p>
          <a:p>
            <a:pPr marL="0" indent="0">
              <a:buNone/>
            </a:pPr>
            <a:r>
              <a:rPr lang="ru-RU" sz="2000" dirty="0">
                <a:cs typeface="Calibri" panose="020F0502020204030204"/>
              </a:rPr>
              <a:t>С каким процессом в организме человека можно сравнить данное явление и какая система органов позволяет этого избежать?</a:t>
            </a:r>
          </a:p>
        </p:txBody>
      </p:sp>
      <p:pic>
        <p:nvPicPr>
          <p:cNvPr id="4" name="Рисунок 4" descr="Изображение выглядит как внешний, куча, строительство, грязн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604EDC81-B648-42A6-B277-60CC4F0015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285" r="20286" b="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029" y="1188339"/>
            <a:ext cx="495345" cy="55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94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9">
            <a:extLst>
              <a:ext uri="{FF2B5EF4-FFF2-40B4-BE49-F238E27FC236}">
                <a16:creationId xmlns:a16="http://schemas.microsoft.com/office/drawing/2014/main" xmlns="" id="{38468727-63BE-4191-B4A6-C30C82C0E9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1">
            <a:extLst>
              <a:ext uri="{FF2B5EF4-FFF2-40B4-BE49-F238E27FC236}">
                <a16:creationId xmlns:a16="http://schemas.microsoft.com/office/drawing/2014/main" xmlns="" id="{9D355BB6-1BB8-4828-B246-CFB31742D7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1134839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CA52A9B9-B2B3-46F0-9D53-0EFF9905BF8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2245238" y="1452646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0AC5697B-D147-4EBA-A77D-F0C866314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238" y="133054"/>
            <a:ext cx="2849562" cy="28257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 sz="2400" dirty="0">
                <a:cs typeface="Calibri"/>
                <a:hlinkClick r:id="rId2"/>
              </a:rPr>
              <a:t>Выделительная система человека</a:t>
            </a:r>
            <a:r>
              <a:rPr lang="ru-RU" sz="2400" dirty="0">
                <a:cs typeface="Calibri"/>
              </a:rPr>
              <a:t> </a:t>
            </a:r>
            <a:endParaRPr lang="ru-RU" sz="2400">
              <a:cs typeface="Calibri"/>
            </a:endParaRPr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xmlns="" id="{70AD1BE1-F23C-4E09-A8FB-26DDCED7C1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59" r="-1" b="-1"/>
          <a:stretch/>
        </p:blipFill>
        <p:spPr>
          <a:xfrm>
            <a:off x="20" y="3016780"/>
            <a:ext cx="6400781" cy="3898370"/>
          </a:xfrm>
          <a:prstGeom prst="rect">
            <a:avLst/>
          </a:prstGeom>
        </p:spPr>
      </p:pic>
      <p:pic>
        <p:nvPicPr>
          <p:cNvPr id="10" name="Рисунок 11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EC332AD6-2F3B-441B-AC37-3A02F34BD0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0" r="5660"/>
          <a:stretch/>
        </p:blipFill>
        <p:spPr>
          <a:xfrm>
            <a:off x="6591299" y="1"/>
            <a:ext cx="5600701" cy="685799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2BD98C7-B988-4BEB-9E9F-7646486D4B35}"/>
              </a:ext>
            </a:extLst>
          </p:cNvPr>
          <p:cNvSpPr txBox="1"/>
          <p:nvPr/>
        </p:nvSpPr>
        <p:spPr>
          <a:xfrm>
            <a:off x="3045619" y="461962"/>
            <a:ext cx="3671885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ea typeface="+mn-lt"/>
                <a:cs typeface="+mn-lt"/>
              </a:rPr>
              <a:t>Выводит из организма избыток воды, продукты обмена веществ, соли, а также </a:t>
            </a:r>
            <a:r>
              <a:rPr lang="ru-RU" sz="2000" dirty="0">
                <a:ea typeface="+mn-lt"/>
                <a:cs typeface="+mn-lt"/>
                <a:hlinkClick r:id="rId5"/>
              </a:rPr>
              <a:t>ядовитые</a:t>
            </a:r>
            <a:r>
              <a:rPr lang="ru-RU" sz="2000" dirty="0">
                <a:ea typeface="+mn-lt"/>
                <a:cs typeface="+mn-lt"/>
              </a:rPr>
              <a:t> вещества, попавшие в организм или образовавшиеся в нём.</a:t>
            </a:r>
            <a:endParaRPr lang="ru-RU" sz="2000"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414B473-7190-4175-AEB9-5B91B6C6B4BF}"/>
              </a:ext>
            </a:extLst>
          </p:cNvPr>
          <p:cNvSpPr txBox="1"/>
          <p:nvPr/>
        </p:nvSpPr>
        <p:spPr>
          <a:xfrm>
            <a:off x="4986337" y="3664743"/>
            <a:ext cx="2409824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ea typeface="+mn-lt"/>
                <a:cs typeface="+mn-lt"/>
                <a:hlinkClick r:id="rId6"/>
              </a:rPr>
              <a:t>Почки</a:t>
            </a:r>
            <a:r>
              <a:rPr lang="ru-RU" sz="2000" dirty="0">
                <a:ea typeface="+mn-lt"/>
                <a:cs typeface="+mn-lt"/>
              </a:rPr>
              <a:t>—  обеспечивают выведение из организма вредных продуктов обмена веществ.</a:t>
            </a:r>
          </a:p>
        </p:txBody>
      </p:sp>
      <p:pic>
        <p:nvPicPr>
          <p:cNvPr id="11" name="Picture 2" descr="Файл:Spb metro logo.svg — Википедия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6142" y="6239422"/>
            <a:ext cx="529145" cy="423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2238" y="6239422"/>
            <a:ext cx="501677" cy="5016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992" y="3521964"/>
            <a:ext cx="495345" cy="55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90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E9079E17-AD17-49E8-9381-93D837C4FF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021022"/>
            <a:ext cx="6970143" cy="3835203"/>
          </a:xfrm>
          <a:prstGeom prst="rect">
            <a:avLst/>
          </a:prstGeom>
        </p:spPr>
      </p:pic>
      <p:pic>
        <p:nvPicPr>
          <p:cNvPr id="3" name="Рисунок 3" descr="Выноски с бунтинг и конфетти">
            <a:extLst>
              <a:ext uri="{FF2B5EF4-FFF2-40B4-BE49-F238E27FC236}">
                <a16:creationId xmlns:a16="http://schemas.microsoft.com/office/drawing/2014/main" xmlns="" id="{30D12118-A9BE-48D2-BDA4-27634CD56C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424132" y="0"/>
            <a:ext cx="3867510" cy="38387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2E73E7F-9E5B-4A6B-B29C-55A018ED69D9}"/>
              </a:ext>
            </a:extLst>
          </p:cNvPr>
          <p:cNvSpPr txBox="1"/>
          <p:nvPr/>
        </p:nvSpPr>
        <p:spPr>
          <a:xfrm>
            <a:off x="3358552" y="1201947"/>
            <a:ext cx="6323161" cy="218521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200" dirty="0">
              <a:latin typeface="Times New Roman"/>
              <a:cs typeface="Times New Roman"/>
            </a:endParaRPr>
          </a:p>
          <a:p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Вы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прошли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этот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3600" b="1" dirty="0" err="1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квест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.</a:t>
            </a:r>
            <a:r>
              <a:rPr lang="en-US" sz="3600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 </a:t>
            </a:r>
          </a:p>
          <a:p>
            <a:endParaRPr lang="en-US" sz="1200" dirty="0">
              <a:latin typeface="Times New Roman"/>
              <a:cs typeface="Times New Roman"/>
            </a:endParaRPr>
          </a:p>
          <a:p>
            <a:endParaRPr lang="en-US" sz="1200" dirty="0">
              <a:latin typeface="Times New Roman"/>
              <a:cs typeface="Times New Roman"/>
            </a:endParaRPr>
          </a:p>
          <a:p>
            <a:pPr algn="r"/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Надеемся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,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что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вам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понравилось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.</a:t>
            </a:r>
            <a:endParaRPr lang="en-US" sz="2800">
              <a:solidFill>
                <a:schemeClr val="accent2">
                  <a:lumMod val="75000"/>
                </a:schemeClr>
              </a:solidFill>
              <a:cs typeface="Calibri" panose="020F0502020204030204"/>
            </a:endParaRPr>
          </a:p>
          <a:p>
            <a:endParaRPr lang="en-US" sz="1200" dirty="0">
              <a:latin typeface="Times New Roman"/>
              <a:cs typeface="Times New Roman"/>
            </a:endParaRPr>
          </a:p>
          <a:p>
            <a:endParaRPr lang="en-US" sz="1200" dirty="0">
              <a:latin typeface="Times New Roman"/>
              <a:cs typeface="Times New Roman"/>
            </a:endParaRPr>
          </a:p>
          <a:p>
            <a:endParaRPr lang="en-US" sz="1200" dirty="0">
              <a:latin typeface="Times New Roman"/>
              <a:cs typeface="Times New Roman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429C3F2-FC2D-41DA-BC6C-2D193AFB21D6}"/>
              </a:ext>
            </a:extLst>
          </p:cNvPr>
          <p:cNvSpPr txBox="1"/>
          <p:nvPr/>
        </p:nvSpPr>
        <p:spPr>
          <a:xfrm>
            <a:off x="3358551" y="324928"/>
            <a:ext cx="3979652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cs typeface="Calibri"/>
              </a:rPr>
              <a:t>Молодцы!</a:t>
            </a:r>
          </a:p>
        </p:txBody>
      </p:sp>
      <p:pic>
        <p:nvPicPr>
          <p:cNvPr id="10" name="Рисунок 10" descr="Хлопать в ладоши со сплошной заливкой">
            <a:extLst>
              <a:ext uri="{FF2B5EF4-FFF2-40B4-BE49-F238E27FC236}">
                <a16:creationId xmlns:a16="http://schemas.microsoft.com/office/drawing/2014/main" xmlns="" id="{64782C33-0577-4115-9739-74FFF57AEB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729932" y="153839"/>
            <a:ext cx="2107720" cy="2107720"/>
          </a:xfrm>
          <a:prstGeom prst="rect">
            <a:avLst/>
          </a:prstGeom>
        </p:spPr>
      </p:pic>
      <p:pic>
        <p:nvPicPr>
          <p:cNvPr id="11" name="Рисунок 11" descr="Чоканье со сплошной заливкой">
            <a:extLst>
              <a:ext uri="{FF2B5EF4-FFF2-40B4-BE49-F238E27FC236}">
                <a16:creationId xmlns:a16="http://schemas.microsoft.com/office/drawing/2014/main" xmlns="" id="{C7D97484-5543-4AA5-AA13-51CC2AB4CF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9139" y="5430330"/>
            <a:ext cx="1547003" cy="1532626"/>
          </a:xfrm>
          <a:prstGeom prst="rect">
            <a:avLst/>
          </a:prstGeom>
        </p:spPr>
      </p:pic>
      <p:pic>
        <p:nvPicPr>
          <p:cNvPr id="12" name="Рисунок 12" descr="Пейзаж леса со сплошной заливкой">
            <a:extLst>
              <a:ext uri="{FF2B5EF4-FFF2-40B4-BE49-F238E27FC236}">
                <a16:creationId xmlns:a16="http://schemas.microsoft.com/office/drawing/2014/main" xmlns="" id="{D19B0E9D-F5D2-4E23-B42A-B7F037AD13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391290" y="4323272"/>
            <a:ext cx="2812211" cy="275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78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460B0EFB-53ED-4F35-B05D-F658EA021C6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724D307F-B328-446E-A339-156CD0E989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76" r="-1" b="-1"/>
          <a:stretch/>
        </p:blipFill>
        <p:spPr>
          <a:xfrm>
            <a:off x="-7366" y="10"/>
            <a:ext cx="4855591" cy="6857990"/>
          </a:xfrm>
          <a:custGeom>
            <a:avLst/>
            <a:gdLst/>
            <a:ahLst/>
            <a:cxnLst/>
            <a:rect l="l" t="t" r="r" b="b"/>
            <a:pathLst>
              <a:path w="4636517" h="6858000">
                <a:moveTo>
                  <a:pt x="0" y="0"/>
                </a:moveTo>
                <a:lnTo>
                  <a:pt x="4636517" y="0"/>
                </a:lnTo>
                <a:lnTo>
                  <a:pt x="463651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!!Arc">
            <a:extLst>
              <a:ext uri="{FF2B5EF4-FFF2-40B4-BE49-F238E27FC236}">
                <a16:creationId xmlns:a16="http://schemas.microsoft.com/office/drawing/2014/main" xmlns="" id="{835EF3DD-7D43-4A27-8967-A92FD8CC936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673531" y="407987"/>
            <a:ext cx="2987899" cy="2987899"/>
          </a:xfrm>
          <a:prstGeom prst="arc">
            <a:avLst>
              <a:gd name="adj1" fmla="val 16200000"/>
              <a:gd name="adj2" fmla="val 2563720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29CFF8-5D54-48B9-80F1-1B22DE60C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4660" y="135032"/>
            <a:ext cx="5721484" cy="1325563"/>
          </a:xfrm>
        </p:spPr>
        <p:txBody>
          <a:bodyPr>
            <a:normAutofit/>
          </a:bodyPr>
          <a:lstStyle/>
          <a:p>
            <a:r>
              <a:rPr lang="ru-RU" dirty="0">
                <a:cs typeface="Calibri Light"/>
              </a:rPr>
              <a:t>Опорно-двигательная система</a:t>
            </a:r>
            <a:endParaRPr lang="ru-RU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5D4E0604-12AD-4368-8F8C-E4ED7A6D1D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5591" y="1402190"/>
            <a:ext cx="6602984" cy="5065286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dirty="0" err="1">
                <a:ea typeface="+mn-lt"/>
                <a:cs typeface="+mn-lt"/>
              </a:rPr>
              <a:t>Всем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кто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хотя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бы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раз</a:t>
            </a:r>
            <a:r>
              <a:rPr lang="en-US" dirty="0">
                <a:ea typeface="+mn-lt"/>
                <a:cs typeface="+mn-lt"/>
              </a:rPr>
              <a:t> в </a:t>
            </a:r>
            <a:r>
              <a:rPr lang="en-US" dirty="0" err="1">
                <a:ea typeface="+mn-lt"/>
                <a:cs typeface="+mn-lt"/>
              </a:rPr>
              <a:t>жизни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побывал</a:t>
            </a:r>
            <a:r>
              <a:rPr lang="en-US" dirty="0">
                <a:ea typeface="+mn-lt"/>
                <a:cs typeface="+mn-lt"/>
              </a:rPr>
              <a:t> в </a:t>
            </a:r>
            <a:r>
              <a:rPr lang="en-US" dirty="0" err="1">
                <a:ea typeface="+mn-lt"/>
                <a:cs typeface="+mn-lt"/>
              </a:rPr>
              <a:t>Санкт-Петербурге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северной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столице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России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давно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известно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что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здесь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буквально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на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каждом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углу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встречаются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выдающиеся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памятники</a:t>
            </a:r>
            <a:r>
              <a:rPr lang="en-US" dirty="0">
                <a:ea typeface="+mn-lt"/>
                <a:cs typeface="+mn-lt"/>
              </a:rPr>
              <a:t> и </a:t>
            </a:r>
            <a:r>
              <a:rPr lang="en-US" dirty="0" err="1">
                <a:ea typeface="+mn-lt"/>
                <a:cs typeface="+mn-lt"/>
              </a:rPr>
              <a:t>достопримечательности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dirty="0" err="1">
                <a:ea typeface="+mn-lt"/>
                <a:cs typeface="+mn-lt"/>
              </a:rPr>
              <a:t>Но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помимо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невероятного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количества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памятников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истории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здесь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можно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найти</a:t>
            </a:r>
            <a:r>
              <a:rPr lang="en-US" dirty="0">
                <a:ea typeface="+mn-lt"/>
                <a:cs typeface="+mn-lt"/>
              </a:rPr>
              <a:t> и </a:t>
            </a:r>
            <a:r>
              <a:rPr lang="en-US" dirty="0" err="1">
                <a:ea typeface="+mn-lt"/>
                <a:cs typeface="+mn-lt"/>
              </a:rPr>
              <a:t>весьма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интересные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современные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арт-объекты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dirty="0" err="1">
                <a:ea typeface="+mn-lt"/>
                <a:cs typeface="+mn-lt"/>
              </a:rPr>
              <a:t>Одним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из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таких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объектов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является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расположенная</a:t>
            </a:r>
            <a:r>
              <a:rPr lang="en-US" dirty="0">
                <a:ea typeface="+mn-lt"/>
                <a:cs typeface="+mn-lt"/>
              </a:rPr>
              <a:t> в </a:t>
            </a:r>
            <a:r>
              <a:rPr lang="en-US" dirty="0" err="1">
                <a:ea typeface="+mn-lt"/>
                <a:cs typeface="+mn-lt"/>
              </a:rPr>
              <a:t>Московском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районе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Петербурга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копия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знаменитой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ea typeface="+mn-lt"/>
                <a:cs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Эйфелевой башни</a:t>
            </a:r>
            <a:r>
              <a:rPr lang="en-US" dirty="0">
                <a:ea typeface="+mn-lt"/>
                <a:cs typeface="+mn-lt"/>
              </a:rPr>
              <a:t>.</a:t>
            </a:r>
            <a:br>
              <a:rPr lang="en-US" dirty="0">
                <a:ea typeface="+mn-lt"/>
                <a:cs typeface="+mn-lt"/>
              </a:rPr>
            </a:br>
            <a:r>
              <a:rPr lang="en-US" dirty="0" err="1">
                <a:ea typeface="+mn-lt"/>
                <a:cs typeface="+mn-lt"/>
              </a:rPr>
              <a:t>Строительство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башни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имеет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биологический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подтекст</a:t>
            </a:r>
            <a:r>
              <a:rPr lang="en-US" dirty="0">
                <a:ea typeface="+mn-lt"/>
                <a:cs typeface="+mn-lt"/>
              </a:rPr>
              <a:t>, </a:t>
            </a:r>
            <a:r>
              <a:rPr lang="en-US" dirty="0" err="1">
                <a:ea typeface="+mn-lt"/>
                <a:cs typeface="+mn-lt"/>
              </a:rPr>
              <a:t>так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как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оно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основано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на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научной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работе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швейцарского</a:t>
            </a:r>
            <a:r>
              <a:rPr lang="en-US" dirty="0">
                <a:ea typeface="+mn-lt"/>
                <a:cs typeface="+mn-lt"/>
              </a:rPr>
              <a:t> </a:t>
            </a:r>
            <a:endParaRPr lang="ru-RU" dirty="0">
              <a:ea typeface="+mn-lt"/>
              <a:cs typeface="+mn-lt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dirty="0" err="1">
                <a:ea typeface="+mn-lt"/>
                <a:cs typeface="+mn-lt"/>
              </a:rPr>
              <a:t>профессора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анатомии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Хермана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фон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Мейера</a:t>
            </a:r>
            <a:r>
              <a:rPr lang="en-US" dirty="0" smtClean="0">
                <a:ea typeface="+mn-lt"/>
                <a:cs typeface="+mn-lt"/>
              </a:rPr>
              <a:t>.</a:t>
            </a:r>
            <a:endParaRPr lang="ru-RU" dirty="0" smtClean="0">
              <a:ea typeface="+mn-lt"/>
              <a:cs typeface="+mn-lt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dirty="0" smtClean="0">
              <a:ea typeface="+mn-lt"/>
              <a:cs typeface="+mn-lt"/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ru-RU" dirty="0" smtClean="0">
                <a:ea typeface="+mn-lt"/>
                <a:cs typeface="+mn-lt"/>
              </a:rPr>
              <a:t>А как </a:t>
            </a:r>
            <a:r>
              <a:rPr lang="ru-RU" dirty="0">
                <a:ea typeface="+mn-lt"/>
                <a:cs typeface="+mn-lt"/>
              </a:rPr>
              <a:t>В</a:t>
            </a:r>
            <a:r>
              <a:rPr lang="en-US" dirty="0" smtClean="0">
                <a:ea typeface="+mn-lt"/>
                <a:cs typeface="+mn-lt"/>
              </a:rPr>
              <a:t>ы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думаете</a:t>
            </a:r>
            <a:r>
              <a:rPr lang="en-US" dirty="0">
                <a:ea typeface="+mn-lt"/>
                <a:cs typeface="+mn-lt"/>
              </a:rPr>
              <a:t>, </a:t>
            </a:r>
            <a:r>
              <a:rPr lang="en-US" dirty="0" err="1">
                <a:ea typeface="+mn-lt"/>
                <a:cs typeface="+mn-lt"/>
              </a:rPr>
              <a:t>какой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объект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живого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организма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мог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быть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ru-RU" dirty="0" smtClean="0">
                <a:ea typeface="+mn-lt"/>
                <a:cs typeface="+mn-lt"/>
              </a:rPr>
              <a:t>взят </a:t>
            </a:r>
            <a:r>
              <a:rPr lang="en-US" dirty="0" err="1" smtClean="0">
                <a:ea typeface="+mn-lt"/>
                <a:cs typeface="+mn-lt"/>
              </a:rPr>
              <a:t>за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основу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при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строительстве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башни</a:t>
            </a:r>
            <a:r>
              <a:rPr lang="en-US" dirty="0">
                <a:ea typeface="+mn-lt"/>
                <a:cs typeface="+mn-lt"/>
              </a:rPr>
              <a:t>?</a:t>
            </a:r>
          </a:p>
          <a:p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5" name="Стрелка: влево 4">
            <a:extLst>
              <a:ext uri="{FF2B5EF4-FFF2-40B4-BE49-F238E27FC236}">
                <a16:creationId xmlns:a16="http://schemas.microsoft.com/office/drawing/2014/main" xmlns="" id="{B9334EB9-CE20-404C-9B9A-79DBBD644862}"/>
              </a:ext>
            </a:extLst>
          </p:cNvPr>
          <p:cNvSpPr/>
          <p:nvPr/>
        </p:nvSpPr>
        <p:spPr>
          <a:xfrm>
            <a:off x="2713042" y="747857"/>
            <a:ext cx="2138147" cy="1535372"/>
          </a:xfrm>
          <a:prstGeom prst="leftArrow">
            <a:avLst/>
          </a:prstGeom>
          <a:solidFill>
            <a:srgbClr val="ED7D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/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Эйфелева башня в Санкт-Петербурге</a:t>
            </a:r>
            <a:endParaRPr lang="ru-RU" b="1">
              <a:solidFill>
                <a:schemeClr val="accent2"/>
              </a:solidFill>
              <a:cs typeface="Calibri"/>
            </a:endParaRPr>
          </a:p>
        </p:txBody>
      </p:sp>
      <p:pic>
        <p:nvPicPr>
          <p:cNvPr id="2050" name="Picture 2" descr="Файл:Spb metro logo.svg — Википедия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6142" y="6239422"/>
            <a:ext cx="529145" cy="423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42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9">
            <a:extLst>
              <a:ext uri="{FF2B5EF4-FFF2-40B4-BE49-F238E27FC236}">
                <a16:creationId xmlns:a16="http://schemas.microsoft.com/office/drawing/2014/main" xmlns="" id="{D2B783EE-0239-4717-BBEA-8C9EAC61C8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D35E744-FD7A-41CD-91D0-2C29DD19DC12}"/>
              </a:ext>
            </a:extLst>
          </p:cNvPr>
          <p:cNvSpPr txBox="1"/>
          <p:nvPr/>
        </p:nvSpPr>
        <p:spPr>
          <a:xfrm>
            <a:off x="838201" y="345810"/>
            <a:ext cx="5120561" cy="132556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100" b="1" kern="1200">
                <a:latin typeface="+mj-lt"/>
                <a:ea typeface="+mj-ea"/>
                <a:cs typeface="+mj-cs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Музей электрического транспорта</a:t>
            </a:r>
            <a:endParaRPr lang="en-US" sz="4100" kern="1200">
              <a:latin typeface="+mj-lt"/>
              <a:ea typeface="+mj-ea"/>
              <a:cs typeface="Calibri Light" panose="020F030202020403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7FCD6D1-9EAB-4ED7-8BFC-BD063E781B0C}"/>
              </a:ext>
            </a:extLst>
          </p:cNvPr>
          <p:cNvSpPr txBox="1"/>
          <p:nvPr/>
        </p:nvSpPr>
        <p:spPr>
          <a:xfrm>
            <a:off x="838201" y="1825625"/>
            <a:ext cx="5092194" cy="4351338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/>
              <a:t>Сегодня</a:t>
            </a:r>
            <a:r>
              <a:rPr lang="en-US" sz="2400" dirty="0"/>
              <a:t> </a:t>
            </a:r>
            <a:r>
              <a:rPr lang="en-US" sz="2400" dirty="0" err="1"/>
              <a:t>музей</a:t>
            </a:r>
            <a:r>
              <a:rPr lang="en-US" sz="2400" dirty="0"/>
              <a:t> </a:t>
            </a:r>
            <a:r>
              <a:rPr lang="en-US" sz="2400" dirty="0" err="1"/>
              <a:t>позволяет</a:t>
            </a:r>
            <a:r>
              <a:rPr lang="en-US" sz="2400" dirty="0"/>
              <a:t> </a:t>
            </a:r>
            <a:r>
              <a:rPr lang="en-US" sz="2400" dirty="0" err="1"/>
              <a:t>проследить</a:t>
            </a:r>
            <a:r>
              <a:rPr lang="en-US" sz="2400" dirty="0"/>
              <a:t> </a:t>
            </a:r>
            <a:r>
              <a:rPr lang="en-US" sz="2400" dirty="0" err="1"/>
              <a:t>историю</a:t>
            </a:r>
            <a:r>
              <a:rPr lang="en-US" sz="2400" dirty="0"/>
              <a:t> </a:t>
            </a:r>
            <a:r>
              <a:rPr lang="en-US" sz="2400" dirty="0" err="1"/>
              <a:t>развития</a:t>
            </a:r>
            <a:r>
              <a:rPr lang="en-US" sz="2400" dirty="0"/>
              <a:t> </a:t>
            </a:r>
            <a:r>
              <a:rPr lang="en-US" sz="2400" dirty="0" err="1"/>
              <a:t>петербургского</a:t>
            </a:r>
            <a:r>
              <a:rPr lang="en-US" sz="2400" dirty="0"/>
              <a:t> </a:t>
            </a:r>
            <a:r>
              <a:rPr lang="en-US" sz="2400" dirty="0" err="1"/>
              <a:t>общественного</a:t>
            </a:r>
            <a:r>
              <a:rPr lang="en-US" sz="2400" dirty="0"/>
              <a:t> </a:t>
            </a:r>
            <a:r>
              <a:rPr lang="en-US" sz="2400" dirty="0" err="1"/>
              <a:t>транспорта</a:t>
            </a:r>
            <a:r>
              <a:rPr lang="en-US" sz="2400" dirty="0"/>
              <a:t> с </a:t>
            </a:r>
            <a:r>
              <a:rPr lang="en-US" sz="2400" dirty="0" err="1"/>
              <a:t>начала</a:t>
            </a:r>
            <a:r>
              <a:rPr lang="en-US" sz="2400" dirty="0"/>
              <a:t> XX </a:t>
            </a:r>
            <a:r>
              <a:rPr lang="en-US" sz="2400" dirty="0" err="1"/>
              <a:t>века</a:t>
            </a:r>
            <a:r>
              <a:rPr lang="en-US" sz="2400" dirty="0"/>
              <a:t>. </a:t>
            </a:r>
            <a:r>
              <a:rPr lang="en-US" sz="2400" dirty="0" err="1"/>
              <a:t>Главное</a:t>
            </a:r>
            <a:r>
              <a:rPr lang="en-US" sz="2400" dirty="0"/>
              <a:t> </a:t>
            </a:r>
            <a:r>
              <a:rPr lang="en-US" sz="2400" dirty="0" err="1"/>
              <a:t>преимущество</a:t>
            </a:r>
            <a:r>
              <a:rPr lang="en-US" sz="2400" dirty="0"/>
              <a:t> </a:t>
            </a:r>
            <a:r>
              <a:rPr lang="en-US" sz="2400" dirty="0" err="1"/>
              <a:t>экспозиции</a:t>
            </a:r>
            <a:r>
              <a:rPr lang="en-US" sz="2400" dirty="0"/>
              <a:t> - </a:t>
            </a:r>
            <a:r>
              <a:rPr lang="en-US" sz="2400" dirty="0" err="1"/>
              <a:t>ее</a:t>
            </a:r>
            <a:r>
              <a:rPr lang="en-US" sz="2400" dirty="0"/>
              <a:t> </a:t>
            </a:r>
            <a:r>
              <a:rPr lang="en-US" sz="2400" dirty="0" err="1"/>
              <a:t>полная</a:t>
            </a:r>
            <a:r>
              <a:rPr lang="en-US" sz="2400" dirty="0"/>
              <a:t> </a:t>
            </a:r>
            <a:r>
              <a:rPr lang="en-US" sz="2400" dirty="0" err="1"/>
              <a:t>интерактивность</a:t>
            </a:r>
            <a:r>
              <a:rPr lang="en-US" sz="2400" dirty="0"/>
              <a:t>, </a:t>
            </a:r>
            <a:r>
              <a:rPr lang="en-US" sz="2400" dirty="0" err="1"/>
              <a:t>практически</a:t>
            </a:r>
            <a:r>
              <a:rPr lang="en-US" sz="2400" dirty="0"/>
              <a:t> </a:t>
            </a:r>
            <a:r>
              <a:rPr lang="en-US" sz="2400" dirty="0" err="1"/>
              <a:t>все</a:t>
            </a:r>
            <a:r>
              <a:rPr lang="en-US" sz="2400" dirty="0"/>
              <a:t> </a:t>
            </a:r>
            <a:r>
              <a:rPr lang="en-US" sz="2400" dirty="0" err="1"/>
              <a:t>экспонаты</a:t>
            </a:r>
            <a:r>
              <a:rPr lang="en-US" sz="2400" dirty="0"/>
              <a:t> </a:t>
            </a:r>
            <a:r>
              <a:rPr lang="en-US" sz="2400" dirty="0" err="1"/>
              <a:t>представляют</a:t>
            </a:r>
            <a:r>
              <a:rPr lang="en-US" sz="2400" dirty="0"/>
              <a:t> </a:t>
            </a:r>
            <a:r>
              <a:rPr lang="en-US" sz="2400" dirty="0" err="1"/>
              <a:t>собой</a:t>
            </a:r>
            <a:r>
              <a:rPr lang="en-US" sz="2400" dirty="0"/>
              <a:t> </a:t>
            </a:r>
            <a:r>
              <a:rPr lang="en-US" sz="2400" dirty="0" err="1"/>
              <a:t>подлинные</a:t>
            </a:r>
            <a:r>
              <a:rPr lang="en-US" sz="2400" dirty="0"/>
              <a:t> </a:t>
            </a:r>
            <a:r>
              <a:rPr lang="en-US" sz="2400" dirty="0" err="1"/>
              <a:t>образцы</a:t>
            </a:r>
            <a:r>
              <a:rPr lang="en-US" sz="2400" dirty="0"/>
              <a:t> </a:t>
            </a:r>
            <a:r>
              <a:rPr lang="en-US" sz="2400" dirty="0" err="1"/>
              <a:t>техники</a:t>
            </a:r>
            <a:r>
              <a:rPr lang="en-US" sz="2400" dirty="0"/>
              <a:t> </a:t>
            </a:r>
            <a:r>
              <a:rPr lang="en-US" sz="2400" dirty="0" err="1"/>
              <a:t>разных</a:t>
            </a:r>
            <a:r>
              <a:rPr lang="en-US" sz="2400" dirty="0"/>
              <a:t> </a:t>
            </a:r>
            <a:r>
              <a:rPr lang="en-US" sz="2400" dirty="0" err="1"/>
              <a:t>эпох</a:t>
            </a:r>
            <a:r>
              <a:rPr lang="en-US" sz="2400" dirty="0"/>
              <a:t>. </a:t>
            </a:r>
            <a:r>
              <a:rPr lang="en-US" sz="2400" dirty="0" err="1"/>
              <a:t>Каждый</a:t>
            </a:r>
            <a:r>
              <a:rPr lang="en-US" sz="2400" dirty="0"/>
              <a:t> </a:t>
            </a:r>
            <a:r>
              <a:rPr lang="en-US" sz="2400" dirty="0" err="1"/>
              <a:t>посетитель</a:t>
            </a:r>
            <a:r>
              <a:rPr lang="en-US" sz="2400" dirty="0"/>
              <a:t> </a:t>
            </a:r>
            <a:r>
              <a:rPr lang="en-US" sz="2400" dirty="0" err="1"/>
              <a:t>может</a:t>
            </a:r>
            <a:r>
              <a:rPr lang="en-US" sz="2400" dirty="0"/>
              <a:t> </a:t>
            </a:r>
            <a:r>
              <a:rPr lang="en-US" sz="2400" dirty="0" err="1"/>
              <a:t>осмотреть</a:t>
            </a:r>
            <a:r>
              <a:rPr lang="en-US" sz="2400" dirty="0"/>
              <a:t> </a:t>
            </a:r>
            <a:r>
              <a:rPr lang="en-US" sz="2400" dirty="0" err="1"/>
              <a:t>их</a:t>
            </a:r>
            <a:r>
              <a:rPr lang="en-US" sz="2400" dirty="0"/>
              <a:t>, </a:t>
            </a:r>
            <a:r>
              <a:rPr lang="en-US" sz="2400" dirty="0" err="1"/>
              <a:t>побывать</a:t>
            </a:r>
            <a:r>
              <a:rPr lang="en-US" sz="2400" dirty="0"/>
              <a:t> </a:t>
            </a:r>
            <a:r>
              <a:rPr lang="en-US" sz="2400" dirty="0" err="1"/>
              <a:t>внутри</a:t>
            </a:r>
            <a:r>
              <a:rPr lang="en-US" sz="2400" dirty="0"/>
              <a:t> и </a:t>
            </a:r>
            <a:r>
              <a:rPr lang="en-US" sz="2400" dirty="0" err="1"/>
              <a:t>даже</a:t>
            </a:r>
            <a:r>
              <a:rPr lang="en-US" sz="2400" dirty="0"/>
              <a:t> </a:t>
            </a:r>
            <a:r>
              <a:rPr lang="en-US" sz="2400" dirty="0" err="1"/>
              <a:t>прокатиться</a:t>
            </a:r>
            <a:r>
              <a:rPr lang="en-US" sz="2400" dirty="0"/>
              <a:t> </a:t>
            </a:r>
            <a:r>
              <a:rPr lang="en-US" sz="2400" dirty="0" err="1"/>
              <a:t>на</a:t>
            </a:r>
            <a:r>
              <a:rPr lang="en-US" sz="2400" dirty="0"/>
              <a:t> </a:t>
            </a:r>
            <a:r>
              <a:rPr lang="en-US" sz="2400" dirty="0" err="1"/>
              <a:t>трамвае</a:t>
            </a:r>
            <a:r>
              <a:rPr lang="en-US" sz="2400" dirty="0"/>
              <a:t> </a:t>
            </a:r>
            <a:r>
              <a:rPr lang="en-US" sz="2400" dirty="0" err="1"/>
              <a:t>или</a:t>
            </a:r>
            <a:r>
              <a:rPr lang="en-US" sz="2400" dirty="0"/>
              <a:t> </a:t>
            </a:r>
            <a:r>
              <a:rPr lang="en-US" sz="2400" dirty="0" err="1"/>
              <a:t>троллейбусе</a:t>
            </a:r>
            <a:r>
              <a:rPr lang="en-US" sz="2400" dirty="0"/>
              <a:t> </a:t>
            </a:r>
            <a:r>
              <a:rPr lang="en-US" sz="2400" dirty="0" err="1"/>
              <a:t>времен</a:t>
            </a:r>
            <a:r>
              <a:rPr lang="en-US" sz="2400" dirty="0"/>
              <a:t> </a:t>
            </a:r>
            <a:r>
              <a:rPr lang="en-US" sz="2400" dirty="0" err="1"/>
              <a:t>своих</a:t>
            </a:r>
            <a:r>
              <a:rPr lang="en-US" sz="2400" dirty="0"/>
              <a:t> </a:t>
            </a:r>
            <a:r>
              <a:rPr lang="en-US" sz="2400" dirty="0" err="1"/>
              <a:t>бабушек</a:t>
            </a:r>
            <a:r>
              <a:rPr lang="en-US" sz="2400" dirty="0"/>
              <a:t> и </a:t>
            </a:r>
            <a:r>
              <a:rPr lang="en-US" sz="2400" dirty="0" err="1"/>
              <a:t>прабабушек</a:t>
            </a:r>
            <a:r>
              <a:rPr lang="en-US" sz="2400" dirty="0"/>
              <a:t>.</a:t>
            </a:r>
            <a:endParaRPr lang="en-US" sz="2400">
              <a:cs typeface="Calibri"/>
            </a:endParaRPr>
          </a:p>
        </p:txBody>
      </p:sp>
      <p:sp>
        <p:nvSpPr>
          <p:cNvPr id="19" name="Oval 11">
            <a:extLst>
              <a:ext uri="{FF2B5EF4-FFF2-40B4-BE49-F238E27FC236}">
                <a16:creationId xmlns:a16="http://schemas.microsoft.com/office/drawing/2014/main" xmlns="" id="{A7B99495-F43F-4D80-A44F-2CB4764EB9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Рисунок 5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4EAE6D54-1029-4595-A89E-C95F85DF5F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315" r="-1" b="12585"/>
          <a:stretch/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20" name="Arc 13">
            <a:extLst>
              <a:ext uri="{FF2B5EF4-FFF2-40B4-BE49-F238E27FC236}">
                <a16:creationId xmlns:a16="http://schemas.microsoft.com/office/drawing/2014/main" xmlns="" id="{70BEB1E7-2F88-40BC-B73D-42E5B6F80BF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Рисунок 4" descr="Изображение выглядит как небо, внешний, красный,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xmlns="" id="{86BF7CB9-A59B-4812-964C-A5767706AB2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400" r="12742" b="2"/>
          <a:stretch/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  <p:pic>
        <p:nvPicPr>
          <p:cNvPr id="6" name="Рисунок 20" descr="Маркер со сплошной заливкой">
            <a:extLst>
              <a:ext uri="{FF2B5EF4-FFF2-40B4-BE49-F238E27FC236}">
                <a16:creationId xmlns:a16="http://schemas.microsoft.com/office/drawing/2014/main" xmlns="" id="{1B165489-3BBA-41D9-B2C7-5E30EBD5A2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327366" y="3949460"/>
            <a:ext cx="914400" cy="9144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26BDF194-F94B-410A-9624-BB3EF453AF49}"/>
              </a:ext>
            </a:extLst>
          </p:cNvPr>
          <p:cNvSpPr txBox="1"/>
          <p:nvPr/>
        </p:nvSpPr>
        <p:spPr>
          <a:xfrm>
            <a:off x="6967268" y="460938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b="1" dirty="0">
                <a:cs typeface="Calibri"/>
                <a:hlinkClick r:id="rId7"/>
              </a:rPr>
              <a:t>Василеостровская</a:t>
            </a:r>
            <a:endParaRPr lang="ru-RU" b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9729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47">
            <a:extLst>
              <a:ext uri="{FF2B5EF4-FFF2-40B4-BE49-F238E27FC236}">
                <a16:creationId xmlns:a16="http://schemas.microsoft.com/office/drawing/2014/main" xmlns="" id="{129F4FEF-3F4E-4042-8E6D-C24E201FB31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B8770F-2460-4A7B-8D03-4ADBBFD48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9834" y="-224348"/>
            <a:ext cx="5407324" cy="109882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НЕРВНАЯ СИСТЕМА</a:t>
            </a:r>
          </a:p>
        </p:txBody>
      </p:sp>
      <p:pic>
        <p:nvPicPr>
          <p:cNvPr id="3" name="Рисунок 7" descr="Изображение выглядит как текст, здание, внешний, дорога&#10;&#10;Автоматически созданное описание">
            <a:extLst>
              <a:ext uri="{FF2B5EF4-FFF2-40B4-BE49-F238E27FC236}">
                <a16:creationId xmlns:a16="http://schemas.microsoft.com/office/drawing/2014/main" xmlns="" id="{A1E272B1-3C88-4C4A-85A6-5F878192C7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716" r="18368"/>
          <a:stretch/>
        </p:blipFill>
        <p:spPr>
          <a:xfrm>
            <a:off x="20" y="10"/>
            <a:ext cx="6105116" cy="4191736"/>
          </a:xfrm>
          <a:custGeom>
            <a:avLst/>
            <a:gdLst/>
            <a:ahLst/>
            <a:cxnLst/>
            <a:rect l="l" t="t" r="r" b="b"/>
            <a:pathLst>
              <a:path w="6105136" h="4191746">
                <a:moveTo>
                  <a:pt x="0" y="0"/>
                </a:moveTo>
                <a:lnTo>
                  <a:pt x="5607799" y="0"/>
                </a:lnTo>
                <a:lnTo>
                  <a:pt x="5571513" y="27327"/>
                </a:lnTo>
                <a:cubicBezTo>
                  <a:pt x="5516855" y="89886"/>
                  <a:pt x="5497833" y="180727"/>
                  <a:pt x="5456712" y="261788"/>
                </a:cubicBezTo>
                <a:cubicBezTo>
                  <a:pt x="5516289" y="304550"/>
                  <a:pt x="5587520" y="313948"/>
                  <a:pt x="5651844" y="341674"/>
                </a:cubicBezTo>
                <a:cubicBezTo>
                  <a:pt x="5718760" y="370809"/>
                  <a:pt x="5718760" y="392425"/>
                  <a:pt x="5663501" y="477009"/>
                </a:cubicBezTo>
                <a:cubicBezTo>
                  <a:pt x="5807259" y="495339"/>
                  <a:pt x="5807259" y="495339"/>
                  <a:pt x="5762794" y="628324"/>
                </a:cubicBezTo>
                <a:cubicBezTo>
                  <a:pt x="5883243" y="640542"/>
                  <a:pt x="5962676" y="703511"/>
                  <a:pt x="5981237" y="841197"/>
                </a:cubicBezTo>
                <a:cubicBezTo>
                  <a:pt x="5990305" y="907926"/>
                  <a:pt x="6044700" y="939409"/>
                  <a:pt x="6105136" y="984052"/>
                </a:cubicBezTo>
                <a:cubicBezTo>
                  <a:pt x="6030022" y="1027286"/>
                  <a:pt x="5979081" y="1117509"/>
                  <a:pt x="5891443" y="1022115"/>
                </a:cubicBezTo>
                <a:cubicBezTo>
                  <a:pt x="5859498" y="987342"/>
                  <a:pt x="5862517" y="1031513"/>
                  <a:pt x="5858202" y="1044202"/>
                </a:cubicBezTo>
                <a:cubicBezTo>
                  <a:pt x="5847842" y="1075215"/>
                  <a:pt x="5869424" y="1095893"/>
                  <a:pt x="5883673" y="1119387"/>
                </a:cubicBezTo>
                <a:cubicBezTo>
                  <a:pt x="5897486" y="1142885"/>
                  <a:pt x="5913893" y="1167789"/>
                  <a:pt x="5917778" y="1194108"/>
                </a:cubicBezTo>
                <a:cubicBezTo>
                  <a:pt x="5920365" y="1212434"/>
                  <a:pt x="5907848" y="1239216"/>
                  <a:pt x="5894034" y="1252846"/>
                </a:cubicBezTo>
                <a:cubicBezTo>
                  <a:pt x="5821506" y="1324743"/>
                  <a:pt x="5864677" y="1486396"/>
                  <a:pt x="5727393" y="1507074"/>
                </a:cubicBezTo>
                <a:cubicBezTo>
                  <a:pt x="5665659" y="1516469"/>
                  <a:pt x="5635872" y="1575680"/>
                  <a:pt x="5590543" y="1608104"/>
                </a:cubicBezTo>
                <a:cubicBezTo>
                  <a:pt x="5432970" y="1721355"/>
                  <a:pt x="5327632" y="1867030"/>
                  <a:pt x="5278850" y="2067214"/>
                </a:cubicBezTo>
                <a:cubicBezTo>
                  <a:pt x="5265468" y="2122664"/>
                  <a:pt x="5214092" y="2167309"/>
                  <a:pt x="5180851" y="2216179"/>
                </a:cubicBezTo>
                <a:cubicBezTo>
                  <a:pt x="5196826" y="2251892"/>
                  <a:pt x="5284029" y="2174826"/>
                  <a:pt x="5253380" y="2268808"/>
                </a:cubicBezTo>
                <a:cubicBezTo>
                  <a:pt x="5230067" y="2339298"/>
                  <a:pt x="5170490" y="2383001"/>
                  <a:pt x="5114368" y="2424825"/>
                </a:cubicBezTo>
                <a:cubicBezTo>
                  <a:pt x="5050475" y="2472284"/>
                  <a:pt x="4979676" y="2510347"/>
                  <a:pt x="4950749" y="2598221"/>
                </a:cubicBezTo>
                <a:cubicBezTo>
                  <a:pt x="4944706" y="2617020"/>
                  <a:pt x="4925279" y="2636755"/>
                  <a:pt x="4908013" y="2644276"/>
                </a:cubicBezTo>
                <a:cubicBezTo>
                  <a:pt x="4007468" y="4190779"/>
                  <a:pt x="1790648" y="4201115"/>
                  <a:pt x="1535079" y="4190306"/>
                </a:cubicBezTo>
                <a:cubicBezTo>
                  <a:pt x="1225543" y="4176680"/>
                  <a:pt x="932844" y="4081285"/>
                  <a:pt x="645760" y="3962397"/>
                </a:cubicBezTo>
                <a:cubicBezTo>
                  <a:pt x="524448" y="3912117"/>
                  <a:pt x="411775" y="3840689"/>
                  <a:pt x="293915" y="3785239"/>
                </a:cubicBezTo>
                <a:cubicBezTo>
                  <a:pt x="212539" y="3746940"/>
                  <a:pt x="140444" y="3691254"/>
                  <a:pt x="68403" y="3637448"/>
                </a:cubicBezTo>
                <a:lnTo>
                  <a:pt x="0" y="3589272"/>
                </a:lnTo>
                <a:close/>
              </a:path>
            </a:pathLst>
          </a:cu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xmlns="" id="{287BECC4-B8DB-4413-AAF1-24A9F1E7BB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8214" r="-1" b="29101"/>
          <a:stretch/>
        </p:blipFill>
        <p:spPr>
          <a:xfrm>
            <a:off x="462420" y="4304418"/>
            <a:ext cx="5414116" cy="2553582"/>
          </a:xfrm>
          <a:custGeom>
            <a:avLst/>
            <a:gdLst/>
            <a:ahLst/>
            <a:cxnLst/>
            <a:rect l="l" t="t" r="r" b="b"/>
            <a:pathLst>
              <a:path w="5414116" h="2553582">
                <a:moveTo>
                  <a:pt x="158526" y="1316979"/>
                </a:moveTo>
                <a:lnTo>
                  <a:pt x="156754" y="1330318"/>
                </a:lnTo>
                <a:lnTo>
                  <a:pt x="150357" y="1343402"/>
                </a:lnTo>
                <a:cubicBezTo>
                  <a:pt x="148595" y="1346671"/>
                  <a:pt x="147784" y="1347597"/>
                  <a:pt x="148224" y="1345403"/>
                </a:cubicBezTo>
                <a:cubicBezTo>
                  <a:pt x="148536" y="1343890"/>
                  <a:pt x="150150" y="1339188"/>
                  <a:pt x="152759" y="1332109"/>
                </a:cubicBezTo>
                <a:close/>
                <a:moveTo>
                  <a:pt x="183999" y="1247985"/>
                </a:moveTo>
                <a:lnTo>
                  <a:pt x="185425" y="1249095"/>
                </a:lnTo>
                <a:lnTo>
                  <a:pt x="177909" y="1267545"/>
                </a:lnTo>
                <a:cubicBezTo>
                  <a:pt x="172543" y="1280910"/>
                  <a:pt x="167559" y="1293511"/>
                  <a:pt x="163267" y="1304542"/>
                </a:cubicBezTo>
                <a:lnTo>
                  <a:pt x="158526" y="1316979"/>
                </a:lnTo>
                <a:lnTo>
                  <a:pt x="160096" y="1305161"/>
                </a:lnTo>
                <a:cubicBezTo>
                  <a:pt x="166154" y="1273946"/>
                  <a:pt x="174799" y="1251295"/>
                  <a:pt x="183999" y="1247985"/>
                </a:cubicBezTo>
                <a:close/>
                <a:moveTo>
                  <a:pt x="2747400" y="406"/>
                </a:moveTo>
                <a:cubicBezTo>
                  <a:pt x="3035071" y="-4281"/>
                  <a:pt x="3341945" y="31161"/>
                  <a:pt x="3649095" y="133697"/>
                </a:cubicBezTo>
                <a:cubicBezTo>
                  <a:pt x="3849864" y="200721"/>
                  <a:pt x="4603144" y="576730"/>
                  <a:pt x="4698157" y="641897"/>
                </a:cubicBezTo>
                <a:cubicBezTo>
                  <a:pt x="4795794" y="709015"/>
                  <a:pt x="4865356" y="805949"/>
                  <a:pt x="4969229" y="864848"/>
                </a:cubicBezTo>
                <a:cubicBezTo>
                  <a:pt x="5024230" y="895855"/>
                  <a:pt x="5072076" y="940214"/>
                  <a:pt x="5031717" y="1024948"/>
                </a:cubicBezTo>
                <a:cubicBezTo>
                  <a:pt x="5020170" y="1048963"/>
                  <a:pt x="5029183" y="1072811"/>
                  <a:pt x="5057014" y="1071682"/>
                </a:cubicBezTo>
                <a:cubicBezTo>
                  <a:pt x="5109680" y="1069387"/>
                  <a:pt x="5118666" y="1110271"/>
                  <a:pt x="5135838" y="1143392"/>
                </a:cubicBezTo>
                <a:cubicBezTo>
                  <a:pt x="5166252" y="1202027"/>
                  <a:pt x="5193622" y="1263285"/>
                  <a:pt x="5266156" y="1289064"/>
                </a:cubicBezTo>
                <a:cubicBezTo>
                  <a:pt x="5238324" y="1323279"/>
                  <a:pt x="5215649" y="1311585"/>
                  <a:pt x="5195858" y="1298567"/>
                </a:cubicBezTo>
                <a:cubicBezTo>
                  <a:pt x="5143669" y="1263879"/>
                  <a:pt x="5093474" y="1226987"/>
                  <a:pt x="5041179" y="1192607"/>
                </a:cubicBezTo>
                <a:cubicBezTo>
                  <a:pt x="5007224" y="1170236"/>
                  <a:pt x="4975133" y="1142623"/>
                  <a:pt x="4918135" y="1145234"/>
                </a:cubicBezTo>
                <a:cubicBezTo>
                  <a:pt x="4935797" y="1231274"/>
                  <a:pt x="5007025" y="1262427"/>
                  <a:pt x="5060171" y="1300349"/>
                </a:cubicBezTo>
                <a:cubicBezTo>
                  <a:pt x="5126536" y="1347737"/>
                  <a:pt x="5152263" y="1413621"/>
                  <a:pt x="5184421" y="1487704"/>
                </a:cubicBezTo>
                <a:cubicBezTo>
                  <a:pt x="5122415" y="1489134"/>
                  <a:pt x="5103753" y="1435610"/>
                  <a:pt x="5058648" y="1427657"/>
                </a:cubicBezTo>
                <a:cubicBezTo>
                  <a:pt x="5053296" y="1435084"/>
                  <a:pt x="5045346" y="1445577"/>
                  <a:pt x="5045794" y="1446015"/>
                </a:cubicBezTo>
                <a:cubicBezTo>
                  <a:pt x="5106451" y="1496737"/>
                  <a:pt x="5117537" y="1568193"/>
                  <a:pt x="5101767" y="1647359"/>
                </a:cubicBezTo>
                <a:cubicBezTo>
                  <a:pt x="5093584" y="1688209"/>
                  <a:pt x="5115626" y="1706770"/>
                  <a:pt x="5135030" y="1731061"/>
                </a:cubicBezTo>
                <a:cubicBezTo>
                  <a:pt x="5203090" y="1816944"/>
                  <a:pt x="5278566" y="1897224"/>
                  <a:pt x="5321944" y="2003361"/>
                </a:cubicBezTo>
                <a:cubicBezTo>
                  <a:pt x="5239878" y="1971324"/>
                  <a:pt x="5191106" y="1897335"/>
                  <a:pt x="5107240" y="1850840"/>
                </a:cubicBezTo>
                <a:cubicBezTo>
                  <a:pt x="5146549" y="1965041"/>
                  <a:pt x="5224816" y="2036621"/>
                  <a:pt x="5290952" y="2116036"/>
                </a:cubicBezTo>
                <a:cubicBezTo>
                  <a:pt x="5321198" y="2152238"/>
                  <a:pt x="5345753" y="2195120"/>
                  <a:pt x="5388446" y="2220887"/>
                </a:cubicBezTo>
                <a:cubicBezTo>
                  <a:pt x="5403552" y="2230128"/>
                  <a:pt x="5428090" y="2247608"/>
                  <a:pt x="5403992" y="2273010"/>
                </a:cubicBezTo>
                <a:cubicBezTo>
                  <a:pt x="5383871" y="2294002"/>
                  <a:pt x="5363583" y="2281535"/>
                  <a:pt x="5345240" y="2269525"/>
                </a:cubicBezTo>
                <a:cubicBezTo>
                  <a:pt x="5301305" y="2240459"/>
                  <a:pt x="5249677" y="2227961"/>
                  <a:pt x="5181971" y="2212341"/>
                </a:cubicBezTo>
                <a:cubicBezTo>
                  <a:pt x="5210776" y="2304349"/>
                  <a:pt x="5323140" y="2305426"/>
                  <a:pt x="5342451" y="2399541"/>
                </a:cubicBezTo>
                <a:cubicBezTo>
                  <a:pt x="5276493" y="2399374"/>
                  <a:pt x="5240279" y="2358756"/>
                  <a:pt x="5193127" y="2341296"/>
                </a:cubicBezTo>
                <a:cubicBezTo>
                  <a:pt x="5150483" y="2325566"/>
                  <a:pt x="5134316" y="2337131"/>
                  <a:pt x="5128778" y="2384953"/>
                </a:cubicBezTo>
                <a:cubicBezTo>
                  <a:pt x="5120098" y="2459440"/>
                  <a:pt x="5082689" y="2490060"/>
                  <a:pt x="5024779" y="2455361"/>
                </a:cubicBezTo>
                <a:cubicBezTo>
                  <a:pt x="4971160" y="2423009"/>
                  <a:pt x="4955618" y="2448088"/>
                  <a:pt x="4957119" y="2492221"/>
                </a:cubicBezTo>
                <a:cubicBezTo>
                  <a:pt x="4957659" y="2508307"/>
                  <a:pt x="4955422" y="2522819"/>
                  <a:pt x="4951208" y="2536243"/>
                </a:cubicBezTo>
                <a:lnTo>
                  <a:pt x="4942986" y="2553582"/>
                </a:lnTo>
                <a:lnTo>
                  <a:pt x="0" y="2553582"/>
                </a:lnTo>
                <a:lnTo>
                  <a:pt x="10415" y="2540282"/>
                </a:lnTo>
                <a:cubicBezTo>
                  <a:pt x="21321" y="2529317"/>
                  <a:pt x="34083" y="2520126"/>
                  <a:pt x="50390" y="2514109"/>
                </a:cubicBezTo>
                <a:cubicBezTo>
                  <a:pt x="60150" y="2510393"/>
                  <a:pt x="69288" y="2504190"/>
                  <a:pt x="78593" y="2498362"/>
                </a:cubicBezTo>
                <a:cubicBezTo>
                  <a:pt x="79663" y="2490260"/>
                  <a:pt x="77016" y="2483287"/>
                  <a:pt x="68604" y="2478966"/>
                </a:cubicBezTo>
                <a:cubicBezTo>
                  <a:pt x="15119" y="2451323"/>
                  <a:pt x="33815" y="2412284"/>
                  <a:pt x="51592" y="2367344"/>
                </a:cubicBezTo>
                <a:cubicBezTo>
                  <a:pt x="73482" y="2311677"/>
                  <a:pt x="117178" y="2293901"/>
                  <a:pt x="167239" y="2281968"/>
                </a:cubicBezTo>
                <a:cubicBezTo>
                  <a:pt x="184333" y="2277976"/>
                  <a:pt x="204809" y="2283134"/>
                  <a:pt x="218700" y="2261009"/>
                </a:cubicBezTo>
                <a:cubicBezTo>
                  <a:pt x="202945" y="2233233"/>
                  <a:pt x="167661" y="2244301"/>
                  <a:pt x="144260" y="2232104"/>
                </a:cubicBezTo>
                <a:cubicBezTo>
                  <a:pt x="124982" y="2221882"/>
                  <a:pt x="89225" y="2216464"/>
                  <a:pt x="132450" y="2182200"/>
                </a:cubicBezTo>
                <a:cubicBezTo>
                  <a:pt x="145069" y="2172139"/>
                  <a:pt x="138401" y="2161211"/>
                  <a:pt x="128269" y="2157485"/>
                </a:cubicBezTo>
                <a:cubicBezTo>
                  <a:pt x="45771" y="2128357"/>
                  <a:pt x="114856" y="2054401"/>
                  <a:pt x="102768" y="2004430"/>
                </a:cubicBezTo>
                <a:cubicBezTo>
                  <a:pt x="99143" y="1990876"/>
                  <a:pt x="114661" y="1971808"/>
                  <a:pt x="128485" y="1969383"/>
                </a:cubicBezTo>
                <a:cubicBezTo>
                  <a:pt x="216478" y="1953355"/>
                  <a:pt x="255260" y="1875600"/>
                  <a:pt x="316632" y="1814867"/>
                </a:cubicBezTo>
                <a:cubicBezTo>
                  <a:pt x="286607" y="1778049"/>
                  <a:pt x="240843" y="1760915"/>
                  <a:pt x="204084" y="1732869"/>
                </a:cubicBezTo>
                <a:cubicBezTo>
                  <a:pt x="165873" y="1703815"/>
                  <a:pt x="170805" y="1689937"/>
                  <a:pt x="227085" y="1644378"/>
                </a:cubicBezTo>
                <a:cubicBezTo>
                  <a:pt x="135002" y="1609983"/>
                  <a:pt x="135002" y="1609983"/>
                  <a:pt x="194840" y="1531510"/>
                </a:cubicBezTo>
                <a:cubicBezTo>
                  <a:pt x="155738" y="1518118"/>
                  <a:pt x="147268" y="1431235"/>
                  <a:pt x="153201" y="1357062"/>
                </a:cubicBezTo>
                <a:lnTo>
                  <a:pt x="156754" y="1330318"/>
                </a:lnTo>
                <a:lnTo>
                  <a:pt x="158203" y="1327353"/>
                </a:lnTo>
                <a:cubicBezTo>
                  <a:pt x="164944" y="1313010"/>
                  <a:pt x="174305" y="1292418"/>
                  <a:pt x="183908" y="1271808"/>
                </a:cubicBezTo>
                <a:lnTo>
                  <a:pt x="192178" y="1254359"/>
                </a:lnTo>
                <a:lnTo>
                  <a:pt x="197963" y="1258870"/>
                </a:lnTo>
                <a:cubicBezTo>
                  <a:pt x="201319" y="1265759"/>
                  <a:pt x="204343" y="1269123"/>
                  <a:pt x="207082" y="1270177"/>
                </a:cubicBezTo>
                <a:cubicBezTo>
                  <a:pt x="215301" y="1273335"/>
                  <a:pt x="220953" y="1255680"/>
                  <a:pt x="225258" y="1249926"/>
                </a:cubicBezTo>
                <a:cubicBezTo>
                  <a:pt x="239225" y="1231830"/>
                  <a:pt x="229470" y="1215162"/>
                  <a:pt x="225383" y="1197822"/>
                </a:cubicBezTo>
                <a:cubicBezTo>
                  <a:pt x="223809" y="1191435"/>
                  <a:pt x="212069" y="1213060"/>
                  <a:pt x="198195" y="1241661"/>
                </a:cubicBezTo>
                <a:lnTo>
                  <a:pt x="192178" y="1254359"/>
                </a:lnTo>
                <a:lnTo>
                  <a:pt x="185425" y="1249095"/>
                </a:lnTo>
                <a:lnTo>
                  <a:pt x="194847" y="1225969"/>
                </a:lnTo>
                <a:cubicBezTo>
                  <a:pt x="218144" y="1169629"/>
                  <a:pt x="242658" y="1113997"/>
                  <a:pt x="248781" y="1110761"/>
                </a:cubicBezTo>
                <a:cubicBezTo>
                  <a:pt x="313786" y="1076283"/>
                  <a:pt x="321395" y="965784"/>
                  <a:pt x="418181" y="974220"/>
                </a:cubicBezTo>
                <a:cubicBezTo>
                  <a:pt x="461819" y="977818"/>
                  <a:pt x="495215" y="944914"/>
                  <a:pt x="532987" y="931088"/>
                </a:cubicBezTo>
                <a:cubicBezTo>
                  <a:pt x="664440" y="883526"/>
                  <a:pt x="768295" y="806734"/>
                  <a:pt x="846702" y="686183"/>
                </a:cubicBezTo>
                <a:cubicBezTo>
                  <a:pt x="868484" y="652881"/>
                  <a:pt x="913166" y="632329"/>
                  <a:pt x="946487" y="606427"/>
                </a:cubicBezTo>
                <a:cubicBezTo>
                  <a:pt x="943857" y="580742"/>
                  <a:pt x="867909" y="616319"/>
                  <a:pt x="909859" y="561037"/>
                </a:cubicBezTo>
                <a:cubicBezTo>
                  <a:pt x="941546" y="519374"/>
                  <a:pt x="991572" y="500749"/>
                  <a:pt x="1038549" y="483076"/>
                </a:cubicBezTo>
                <a:cubicBezTo>
                  <a:pt x="1092404" y="463016"/>
                  <a:pt x="1148626" y="449861"/>
                  <a:pt x="1187871" y="397948"/>
                </a:cubicBezTo>
                <a:cubicBezTo>
                  <a:pt x="1194206" y="389666"/>
                  <a:pt x="1884389" y="14461"/>
                  <a:pt x="2747400" y="406"/>
                </a:cubicBezTo>
                <a:close/>
              </a:path>
            </a:pathLst>
          </a:custGeom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7650473F-1A65-4639-AC4D-279CC33B6ADC}"/>
              </a:ext>
            </a:extLst>
          </p:cNvPr>
          <p:cNvSpPr/>
          <p:nvPr/>
        </p:nvSpPr>
        <p:spPr>
          <a:xfrm>
            <a:off x="5888965" y="2204055"/>
            <a:ext cx="6356230" cy="1284343"/>
          </a:xfrm>
          <a:prstGeom prst="roundRect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solidFill>
                  <a:schemeClr val="bg1"/>
                </a:solidFill>
              </a:rPr>
              <a:t>Трамвайное путешествие через шесть мостов и 500 достопримечательностей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>
                <a:solidFill>
                  <a:schemeClr val="bg1"/>
                </a:solidFill>
              </a:rPr>
              <a:t>нашего города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>
                <a:solidFill>
                  <a:schemeClr val="bg1"/>
                </a:solidFill>
              </a:rPr>
              <a:t>на ретротрамвае ЛМ-33! </a:t>
            </a:r>
            <a:endParaRPr lang="ru-RU" sz="2400">
              <a:solidFill>
                <a:schemeClr val="bg1"/>
              </a:solidFill>
              <a:cs typeface="Calibri" panose="020F0502020204030204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>
              <a:solidFill>
                <a:schemeClr val="tx1"/>
              </a:solidFill>
              <a:cs typeface="Calibri" panose="020F0502020204030204"/>
            </a:endParaRP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F2D87A7-5738-4B13-8F38-AB557E2D0D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BE0A88F0-556B-4BB7-8AAB-D63AEB65C662}" type="datetime1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12/13/2022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41E4721-5183-48AD-973A-0338EEF70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9276" y="6356350"/>
            <a:ext cx="114452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81D2C36F-4504-47C0-B82F-A167342A2754}" type="slidenum">
              <a:rPr lang="en-US"/>
              <a:pPr>
                <a:spcAft>
                  <a:spcPts val="600"/>
                </a:spcAft>
              </a:pPr>
              <a:t>5</a:t>
            </a:fld>
            <a:endParaRPr lang="en-US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CC44765F-2CD2-453E-B3A2-A38D432FC699}"/>
              </a:ext>
            </a:extLst>
          </p:cNvPr>
          <p:cNvSpPr/>
          <p:nvPr/>
        </p:nvSpPr>
        <p:spPr>
          <a:xfrm>
            <a:off x="5535462" y="884388"/>
            <a:ext cx="5118338" cy="1322715"/>
          </a:xfrm>
          <a:prstGeom prst="roundRect">
            <a:avLst/>
          </a:prstGeom>
          <a:solidFill>
            <a:schemeClr val="accent2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2800" dirty="0">
                <a:solidFill>
                  <a:schemeClr val="bg1"/>
                </a:solidFill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Городской туристический трамвай!</a:t>
            </a:r>
            <a:endParaRPr lang="ru-RU" sz="280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EDF5698-8904-41B8-B2CB-39D6BE22FFAA}"/>
              </a:ext>
            </a:extLst>
          </p:cNvPr>
          <p:cNvSpPr txBox="1"/>
          <p:nvPr/>
        </p:nvSpPr>
        <p:spPr>
          <a:xfrm>
            <a:off x="5151229" y="3857267"/>
            <a:ext cx="7042028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ru-RU" sz="2400">
                <a:ea typeface="+mn-lt"/>
                <a:cs typeface="+mn-lt"/>
              </a:rPr>
              <a:t> Известно, что трамвай двигается за счет электротяги  с подачей электроэнергии через специальный токоприёмник (пантограф). </a:t>
            </a:r>
            <a:endParaRPr lang="ru-RU" sz="2400" dirty="0">
              <a:ea typeface="+mn-lt"/>
              <a:cs typeface="+mn-lt"/>
            </a:endParaRPr>
          </a:p>
          <a:p>
            <a:endParaRPr lang="ru-RU" sz="2400" dirty="0">
              <a:ea typeface="+mn-lt"/>
              <a:cs typeface="+mn-lt"/>
            </a:endParaRPr>
          </a:p>
          <a:p>
            <a:pPr algn="ctr"/>
            <a:r>
              <a:rPr lang="ru-RU" sz="2400">
                <a:ea typeface="+mn-lt"/>
                <a:cs typeface="+mn-lt"/>
              </a:rPr>
              <a:t>А какой механизм передачи нервного импульса существует между клетками нервной системы человека?</a:t>
            </a:r>
            <a:endParaRPr lang="ru-RU" sz="2400">
              <a:cs typeface="Calibri"/>
            </a:endParaRPr>
          </a:p>
        </p:txBody>
      </p:sp>
      <p:pic>
        <p:nvPicPr>
          <p:cNvPr id="9" name="Рисунок 10" descr="Лампочка">
            <a:extLst>
              <a:ext uri="{FF2B5EF4-FFF2-40B4-BE49-F238E27FC236}">
                <a16:creationId xmlns:a16="http://schemas.microsoft.com/office/drawing/2014/main" xmlns="" id="{EA877B6D-158A-4F60-995D-CA4F7E1059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012790" y="2316727"/>
            <a:ext cx="3429000" cy="3429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E4413F7-3BA0-42D6-8446-DDF4E82FB82B}"/>
              </a:ext>
            </a:extLst>
          </p:cNvPr>
          <p:cNvSpPr txBox="1"/>
          <p:nvPr/>
        </p:nvSpPr>
        <p:spPr>
          <a:xfrm>
            <a:off x="4979974" y="3673259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b="1" dirty="0">
                <a:cs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Информация</a:t>
            </a:r>
            <a:endParaRPr lang="ru-RU" b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600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9">
            <a:extLst>
              <a:ext uri="{FF2B5EF4-FFF2-40B4-BE49-F238E27FC236}">
                <a16:creationId xmlns:a16="http://schemas.microsoft.com/office/drawing/2014/main" xmlns="" id="{6ECA6DCB-B7E1-40A9-9524-540C6DA40B1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023430-DEDD-4610-82F3-80897F88D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5279408" cy="1128068"/>
          </a:xfrm>
        </p:spPr>
        <p:txBody>
          <a:bodyPr anchor="ctr">
            <a:normAutofit/>
          </a:bodyPr>
          <a:lstStyle/>
          <a:p>
            <a:r>
              <a:rPr lang="ru-RU" sz="3700">
                <a:cs typeface="Calibri Light"/>
              </a:rPr>
              <a:t>Нервная система. Информация.</a:t>
            </a:r>
            <a:endParaRPr lang="ru-RU" sz="3700"/>
          </a:p>
        </p:txBody>
      </p:sp>
      <p:grpSp>
        <p:nvGrpSpPr>
          <p:cNvPr id="38" name="Group 41">
            <a:extLst>
              <a:ext uri="{FF2B5EF4-FFF2-40B4-BE49-F238E27FC236}">
                <a16:creationId xmlns:a16="http://schemas.microsoft.com/office/drawing/2014/main" xmlns="" id="{1DE889C7-FAD6-4397-98E2-05D50348445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xmlns="" id="{F399A70F-F8CD-4992-9EF5-6CF15472E7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xmlns="" id="{48F4FEDC-6D80-458C-A665-075D9B9500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3873B707-463F-40B0-8227-E8CC6C67EB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665085" y="2123821"/>
            <a:ext cx="4975066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5F94DFB-1C81-4CEE-A412-BA5D0B41B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59" y="1971072"/>
            <a:ext cx="6787685" cy="5014753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just">
              <a:buNone/>
            </a:pPr>
            <a:r>
              <a:rPr lang="ru-RU" sz="1700">
                <a:ea typeface="+mn-lt"/>
                <a:cs typeface="+mn-lt"/>
              </a:rPr>
              <a:t>Структурно-функциональной единицей нервной системы является нервная клетка - </a:t>
            </a:r>
            <a:r>
              <a:rPr lang="ru-RU" sz="1700" b="1">
                <a:ea typeface="+mn-lt"/>
                <a:cs typeface="+mn-lt"/>
              </a:rPr>
              <a:t>нейрон</a:t>
            </a:r>
            <a:r>
              <a:rPr lang="ru-RU" sz="1700">
                <a:ea typeface="+mn-lt"/>
                <a:cs typeface="+mn-lt"/>
              </a:rPr>
              <a:t>. Его основными свойствами являются возбудимость и проводимость. Нейрон состоит из </a:t>
            </a:r>
            <a:r>
              <a:rPr lang="ru-RU" sz="1700" b="1">
                <a:ea typeface="+mn-lt"/>
                <a:cs typeface="+mn-lt"/>
              </a:rPr>
              <a:t>тела</a:t>
            </a:r>
            <a:r>
              <a:rPr lang="ru-RU" sz="1700">
                <a:ea typeface="+mn-lt"/>
                <a:cs typeface="+mn-lt"/>
              </a:rPr>
              <a:t> и </a:t>
            </a:r>
            <a:r>
              <a:rPr lang="ru-RU" sz="1700" b="1">
                <a:ea typeface="+mn-lt"/>
                <a:cs typeface="+mn-lt"/>
              </a:rPr>
              <a:t>отростков</a:t>
            </a:r>
            <a:r>
              <a:rPr lang="ru-RU" sz="1700">
                <a:ea typeface="+mn-lt"/>
                <a:cs typeface="+mn-lt"/>
              </a:rPr>
              <a:t>. Короткие, сильно ветвящиеся отростки - </a:t>
            </a:r>
            <a:r>
              <a:rPr lang="ru-RU" sz="1700" b="1">
                <a:ea typeface="+mn-lt"/>
                <a:cs typeface="+mn-lt"/>
              </a:rPr>
              <a:t>дендриты</a:t>
            </a:r>
            <a:r>
              <a:rPr lang="ru-RU" sz="1700">
                <a:ea typeface="+mn-lt"/>
                <a:cs typeface="+mn-lt"/>
              </a:rPr>
              <a:t>, по ним нервные импульсы поступают </a:t>
            </a:r>
            <a:r>
              <a:rPr lang="ru-RU" sz="1700" b="1">
                <a:ea typeface="+mn-lt"/>
                <a:cs typeface="+mn-lt"/>
              </a:rPr>
              <a:t>к телу</a:t>
            </a:r>
            <a:r>
              <a:rPr lang="ru-RU" sz="1700">
                <a:ea typeface="+mn-lt"/>
                <a:cs typeface="+mn-lt"/>
              </a:rPr>
              <a:t> нервной клетки. Дендритов может быть один или несколько. Каждая нервная клетка имеет один длинный отросток - </a:t>
            </a:r>
            <a:r>
              <a:rPr lang="ru-RU" sz="1700" b="1">
                <a:ea typeface="+mn-lt"/>
                <a:cs typeface="+mn-lt"/>
              </a:rPr>
              <a:t>аксон</a:t>
            </a:r>
            <a:r>
              <a:rPr lang="ru-RU" sz="1700">
                <a:ea typeface="+mn-lt"/>
                <a:cs typeface="+mn-lt"/>
              </a:rPr>
              <a:t>, по которому импульсы направляются </a:t>
            </a:r>
            <a:r>
              <a:rPr lang="ru-RU" sz="1700" b="1">
                <a:ea typeface="+mn-lt"/>
                <a:cs typeface="+mn-lt"/>
              </a:rPr>
              <a:t>от тела клетки</a:t>
            </a:r>
            <a:r>
              <a:rPr lang="ru-RU" sz="1700">
                <a:ea typeface="+mn-lt"/>
                <a:cs typeface="+mn-lt"/>
              </a:rPr>
              <a:t>. Объединяясь в пучки, аксоны образуют </a:t>
            </a:r>
            <a:r>
              <a:rPr lang="ru-RU" sz="1700" b="1">
                <a:ea typeface="+mn-lt"/>
                <a:cs typeface="+mn-lt"/>
              </a:rPr>
              <a:t>нервы</a:t>
            </a:r>
            <a:r>
              <a:rPr lang="ru-RU" sz="1700">
                <a:ea typeface="+mn-lt"/>
                <a:cs typeface="+mn-lt"/>
              </a:rPr>
              <a:t>. Нейроны соединяются друг с другом таким образом: аксон одного нейрона присоединяется к телу, дендритам или аксону другого нейрона. Место контакта одного нейрона с другим называется </a:t>
            </a:r>
            <a:r>
              <a:rPr lang="ru-RU" sz="1700" b="1">
                <a:ea typeface="+mn-lt"/>
                <a:cs typeface="+mn-lt"/>
              </a:rPr>
              <a:t>синапсом</a:t>
            </a:r>
            <a:r>
              <a:rPr lang="ru-RU" sz="1700">
                <a:ea typeface="+mn-lt"/>
                <a:cs typeface="+mn-lt"/>
              </a:rPr>
              <a:t>. Синапс - пространство между соседними клетками, в котором осуществляется химическая передача нервного импульса от одного нейрона к другому. В </a:t>
            </a:r>
            <a:r>
              <a:rPr lang="ru-RU" sz="1700" err="1">
                <a:ea typeface="+mn-lt"/>
                <a:cs typeface="+mn-lt"/>
              </a:rPr>
              <a:t>пресинаптической</a:t>
            </a:r>
            <a:r>
              <a:rPr lang="ru-RU" sz="1700">
                <a:ea typeface="+mn-lt"/>
                <a:cs typeface="+mn-lt"/>
              </a:rPr>
              <a:t> части синапса содержится биологически активное вещество (</a:t>
            </a:r>
            <a:r>
              <a:rPr lang="ru-RU" sz="1700" b="1">
                <a:ea typeface="+mn-lt"/>
                <a:cs typeface="+mn-lt"/>
              </a:rPr>
              <a:t>медиатор</a:t>
            </a:r>
            <a:r>
              <a:rPr lang="ru-RU" sz="1700">
                <a:ea typeface="+mn-lt"/>
                <a:cs typeface="+mn-lt"/>
              </a:rPr>
              <a:t>), которое обеспечивает передачу нервного импульса с одного нейрона на другой. Под влиянием нервного импульса медиатор выходит в синаптическую щель, действует на постсинаптическую мембрану и вызывает возбуждение в теле клетки следующего нейрона. Так через синапс передаётся возбуждение от одного нейрона к другому. </a:t>
            </a:r>
            <a:endParaRPr lang="ru-RU" sz="1700">
              <a:cs typeface="Calibri" panose="020F0502020204030204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C13237C8-E62C-4F0D-A318-BD6FB6C2D1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19C9EAEA-39D0-4B0E-A0EB-51E7B26740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849687" y="357447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FF11EA2B-BD4C-4E32-B63B-C63F3EB01A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29" r="24618"/>
          <a:stretch/>
        </p:blipFill>
        <p:spPr>
          <a:xfrm>
            <a:off x="7083423" y="581892"/>
            <a:ext cx="4397433" cy="2518756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8CB5D2D7-DF65-4E86-BFBA-FFB9B5ACEB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849687" y="3505479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xmlns="" id="{14785ADE-D073-46EF-BBD4-7D58269FEA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609" r="1" b="10111"/>
          <a:stretch/>
        </p:blipFill>
        <p:spPr>
          <a:xfrm>
            <a:off x="7083423" y="3707894"/>
            <a:ext cx="4395569" cy="2518756"/>
          </a:xfrm>
          <a:prstGeom prst="rect">
            <a:avLst/>
          </a:prstGeom>
        </p:spPr>
      </p:pic>
      <p:pic>
        <p:nvPicPr>
          <p:cNvPr id="14" name="Picture 2" descr="Файл:Spb metro logo.svg — Википедия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1020" y="6286621"/>
            <a:ext cx="529145" cy="423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05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22">
            <a:extLst>
              <a:ext uri="{FF2B5EF4-FFF2-40B4-BE49-F238E27FC236}">
                <a16:creationId xmlns:a16="http://schemas.microsoft.com/office/drawing/2014/main" xmlns="" id="{99F1FFA9-D672-408C-9220-ADEEC6ABDD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6E2C8BF-9241-4962-AC63-3AD182F2DECD}"/>
              </a:ext>
            </a:extLst>
          </p:cNvPr>
          <p:cNvSpPr txBox="1"/>
          <p:nvPr/>
        </p:nvSpPr>
        <p:spPr>
          <a:xfrm>
            <a:off x="277484" y="-224347"/>
            <a:ext cx="3816095" cy="1938076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100" b="1" kern="1200">
                <a:latin typeface="+mj-lt"/>
                <a:ea typeface="+mj-ea"/>
                <a:cs typeface="+mj-cs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Санкт-Петербургский государственный университет</a:t>
            </a:r>
            <a:endParaRPr lang="en-US" sz="3100" b="1" kern="1200">
              <a:latin typeface="+mj-lt"/>
              <a:ea typeface="+mj-ea"/>
              <a:cs typeface="Calibri Light" panose="020F0302020204030204"/>
            </a:endParaRPr>
          </a:p>
        </p:txBody>
      </p:sp>
      <p:pic>
        <p:nvPicPr>
          <p:cNvPr id="6" name="Рисунок 6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5DDFBAF1-DB5D-42D3-B43F-7FC67FCEA3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121" r="-1" b="30169"/>
          <a:stretch/>
        </p:blipFill>
        <p:spPr>
          <a:xfrm>
            <a:off x="4717411" y="-4"/>
            <a:ext cx="7474589" cy="3795013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xmlns="" id="{D69C3C62-4201-4611-BCFC-FD77CCA1C1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808" b="5424"/>
          <a:stretch/>
        </p:blipFill>
        <p:spPr>
          <a:xfrm>
            <a:off x="4726728" y="3802961"/>
            <a:ext cx="7472381" cy="3055043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73B3398-DFE6-4E8B-882A-C56E144C8BE4}"/>
              </a:ext>
            </a:extLst>
          </p:cNvPr>
          <p:cNvSpPr txBox="1"/>
          <p:nvPr/>
        </p:nvSpPr>
        <p:spPr>
          <a:xfrm>
            <a:off x="47447" y="1591193"/>
            <a:ext cx="5426359" cy="4398863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err="1">
                <a:latin typeface="Bookman Old Style"/>
              </a:rPr>
              <a:t>СПбГУ</a:t>
            </a:r>
            <a:r>
              <a:rPr lang="en-US" sz="2000" dirty="0">
                <a:latin typeface="Bookman Old Style"/>
              </a:rPr>
              <a:t> - </a:t>
            </a:r>
            <a:r>
              <a:rPr lang="en-US" sz="2000" dirty="0" err="1">
                <a:latin typeface="Bookman Old Style"/>
              </a:rPr>
              <a:t>первый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университет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России</a:t>
            </a:r>
            <a:r>
              <a:rPr lang="en-US" sz="2000" dirty="0">
                <a:latin typeface="Bookman Old Style"/>
              </a:rPr>
              <a:t>. </a:t>
            </a:r>
            <a:r>
              <a:rPr lang="en-US" sz="2000" dirty="0" err="1">
                <a:latin typeface="Bookman Old Style"/>
              </a:rPr>
              <a:t>Он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был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основан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по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указу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императора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Петра</a:t>
            </a:r>
            <a:r>
              <a:rPr lang="en-US" sz="2000" dirty="0">
                <a:latin typeface="Bookman Old Style"/>
              </a:rPr>
              <a:t> I и </a:t>
            </a:r>
            <a:r>
              <a:rPr lang="en-US" sz="2000" dirty="0" err="1">
                <a:latin typeface="Bookman Old Style"/>
              </a:rPr>
              <a:t>сегодня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Санкт-Петербургский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университет</a:t>
            </a:r>
            <a:r>
              <a:rPr lang="en-US" sz="2000" dirty="0">
                <a:latin typeface="Bookman Old Style"/>
              </a:rPr>
              <a:t> - </a:t>
            </a:r>
            <a:r>
              <a:rPr lang="en-US" sz="2000" dirty="0" err="1">
                <a:latin typeface="Bookman Old Style"/>
              </a:rPr>
              <a:t>единственный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вуз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России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отметивший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свое</a:t>
            </a:r>
            <a:r>
              <a:rPr lang="en-US" sz="2000" dirty="0">
                <a:latin typeface="Bookman Old Style"/>
              </a:rPr>
              <a:t> 290-летие. </a:t>
            </a:r>
            <a:r>
              <a:rPr lang="en-US" sz="2000" dirty="0" err="1">
                <a:latin typeface="Bookman Old Style"/>
              </a:rPr>
              <a:t>За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почти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три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века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истории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Университета</a:t>
            </a:r>
            <a:r>
              <a:rPr lang="en-US" sz="2000" dirty="0">
                <a:latin typeface="Bookman Old Style"/>
              </a:rPr>
              <a:t> в </a:t>
            </a:r>
            <a:r>
              <a:rPr lang="en-US" sz="2000" dirty="0" err="1">
                <a:latin typeface="Bookman Old Style"/>
              </a:rPr>
              <a:t>нем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учились</a:t>
            </a:r>
            <a:r>
              <a:rPr lang="en-US" sz="2000" dirty="0">
                <a:latin typeface="Bookman Old Style"/>
              </a:rPr>
              <a:t> и </a:t>
            </a:r>
            <a:r>
              <a:rPr lang="en-US" sz="2000" dirty="0" err="1">
                <a:latin typeface="Bookman Old Style"/>
              </a:rPr>
              <a:t>работали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тысячи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выдающихся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ученых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общественных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государственных</a:t>
            </a:r>
            <a:r>
              <a:rPr lang="en-US" sz="2000" dirty="0">
                <a:latin typeface="Bookman Old Style"/>
              </a:rPr>
              <a:t> и </a:t>
            </a:r>
            <a:r>
              <a:rPr lang="en-US" sz="2000" dirty="0" err="1">
                <a:latin typeface="Bookman Old Style"/>
              </a:rPr>
              <a:t>политических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деятелей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писателей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художников</a:t>
            </a:r>
            <a:r>
              <a:rPr lang="en-US" sz="2000" dirty="0">
                <a:latin typeface="Bookman Old Style"/>
              </a:rPr>
              <a:t> и </a:t>
            </a:r>
            <a:r>
              <a:rPr lang="en-US" sz="2000" dirty="0" err="1">
                <a:latin typeface="Bookman Old Style"/>
              </a:rPr>
              <a:t>музыкантов</a:t>
            </a:r>
            <a:r>
              <a:rPr lang="en-US" sz="2000" dirty="0">
                <a:latin typeface="Bookman Old Style"/>
              </a:rPr>
              <a:t>: </a:t>
            </a:r>
            <a:r>
              <a:rPr lang="en-US" sz="2000" dirty="0" err="1">
                <a:latin typeface="Bookman Old Style"/>
              </a:rPr>
              <a:t>Дмитрий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Менделеев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Александр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Попов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Иван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Тургенев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Петр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Столыпин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Иван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Павлов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Василий</a:t>
            </a:r>
            <a:r>
              <a:rPr lang="en-US" sz="2000" dirty="0">
                <a:latin typeface="Bookman Old Style"/>
              </a:rPr>
              <a:t> Докучаев, </a:t>
            </a:r>
            <a:r>
              <a:rPr lang="en-US" sz="2000" dirty="0" err="1">
                <a:latin typeface="Bookman Old Style"/>
              </a:rPr>
              <a:t>Александр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Блок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Михаил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Врубель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Михаил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Глинка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Николай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Рерих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Лев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Ландау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Леонид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Канторович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Владимир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Путин</a:t>
            </a:r>
            <a:r>
              <a:rPr lang="en-US" sz="2000" dirty="0">
                <a:latin typeface="Bookman Old Style"/>
              </a:rPr>
              <a:t>, </a:t>
            </a:r>
            <a:r>
              <a:rPr lang="en-US" sz="2000" dirty="0" err="1">
                <a:latin typeface="Bookman Old Style"/>
              </a:rPr>
              <a:t>Дмитрий</a:t>
            </a:r>
            <a:r>
              <a:rPr lang="en-US" sz="2000" dirty="0">
                <a:latin typeface="Bookman Old Style"/>
              </a:rPr>
              <a:t> </a:t>
            </a:r>
            <a:r>
              <a:rPr lang="en-US" sz="2000" dirty="0" err="1">
                <a:latin typeface="Bookman Old Style"/>
              </a:rPr>
              <a:t>Медведев</a:t>
            </a:r>
            <a:r>
              <a:rPr lang="en-US" sz="2000" dirty="0">
                <a:latin typeface="Bookman Old Style"/>
              </a:rPr>
              <a:t> и </a:t>
            </a:r>
            <a:r>
              <a:rPr lang="en-US" sz="2000" dirty="0" err="1">
                <a:latin typeface="Bookman Old Style"/>
              </a:rPr>
              <a:t>другие</a:t>
            </a:r>
            <a:r>
              <a:rPr lang="en-US" sz="2000" dirty="0">
                <a:latin typeface="Bookman Old Style"/>
              </a:rPr>
              <a:t>.</a:t>
            </a:r>
            <a:endParaRPr lang="en-US" sz="2000">
              <a:latin typeface="Bookman Old Style"/>
              <a:cs typeface="Calibri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037AC27D-C23A-4B10-8242-255D6B43ACC9}"/>
              </a:ext>
            </a:extLst>
          </p:cNvPr>
          <p:cNvSpPr/>
          <p:nvPr/>
        </p:nvSpPr>
        <p:spPr>
          <a:xfrm>
            <a:off x="5566015" y="2395806"/>
            <a:ext cx="2012829" cy="33067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cs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Адмиралтейская</a:t>
            </a:r>
            <a:endParaRPr lang="ru-RU" b="1" dirty="0">
              <a:solidFill>
                <a:schemeClr val="tx1"/>
              </a:solidFill>
              <a:cs typeface="Calibri"/>
            </a:endParaRPr>
          </a:p>
        </p:txBody>
      </p:sp>
      <p:pic>
        <p:nvPicPr>
          <p:cNvPr id="7" name="Рисунок 7" descr="Маркер со сплошной заливкой">
            <a:extLst>
              <a:ext uri="{FF2B5EF4-FFF2-40B4-BE49-F238E27FC236}">
                <a16:creationId xmlns:a16="http://schemas.microsoft.com/office/drawing/2014/main" xmlns="" id="{131B607C-4DCC-4FEF-9E99-131AC91E20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616460" y="164908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12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1E3EAA-FE83-4AF4-9142-FDC880B3E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061" y="512275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Анализаторы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xmlns="" id="{D4974D33-8DC5-464E-8C6D-BE58F0669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5D74F18-8327-4876-BCD5-4AA061C29456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dirty="0" err="1"/>
              <a:t>Почему</a:t>
            </a:r>
            <a:r>
              <a:rPr lang="en-US" sz="2800" dirty="0"/>
              <a:t> </a:t>
            </a:r>
            <a:r>
              <a:rPr lang="en-US" sz="2800" dirty="0" err="1"/>
              <a:t>без</a:t>
            </a:r>
            <a:r>
              <a:rPr lang="en-US" sz="2800" dirty="0"/>
              <a:t> </a:t>
            </a:r>
            <a:r>
              <a:rPr lang="en-US" sz="2800" dirty="0" err="1"/>
              <a:t>улитки</a:t>
            </a:r>
            <a:r>
              <a:rPr lang="en-US" sz="2800" dirty="0"/>
              <a:t> </a:t>
            </a:r>
            <a:r>
              <a:rPr lang="en-US" sz="2800" dirty="0" err="1"/>
              <a:t>нельзя</a:t>
            </a:r>
            <a:r>
              <a:rPr lang="en-US" sz="2800" dirty="0"/>
              <a:t> </a:t>
            </a:r>
            <a:r>
              <a:rPr lang="en-US" sz="2800" dirty="0" err="1"/>
              <a:t>представить</a:t>
            </a:r>
            <a:r>
              <a:rPr lang="en-US" sz="2800" dirty="0"/>
              <a:t> </a:t>
            </a:r>
            <a:r>
              <a:rPr lang="en-US" sz="2800" dirty="0" err="1"/>
              <a:t>анатомию</a:t>
            </a:r>
            <a:r>
              <a:rPr lang="en-US" sz="2800" dirty="0"/>
              <a:t> </a:t>
            </a:r>
            <a:r>
              <a:rPr lang="en-US" sz="2800" dirty="0" err="1"/>
              <a:t>человека</a:t>
            </a:r>
            <a:r>
              <a:rPr lang="en-US" sz="2800" dirty="0"/>
              <a:t>?</a:t>
            </a:r>
            <a:endParaRPr lang="ru-RU" sz="2400" dirty="0"/>
          </a:p>
        </p:txBody>
      </p:sp>
      <p:pic>
        <p:nvPicPr>
          <p:cNvPr id="4" name="Рисунок 4" descr="Изображение выглядит как внешний, деревянный, моллюск, дерев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100A948-7E40-404D-ADBD-C986D0C68A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928" r="-1" b="2556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3" name="Рисунок 5" descr="Лампочка">
            <a:extLst>
              <a:ext uri="{FF2B5EF4-FFF2-40B4-BE49-F238E27FC236}">
                <a16:creationId xmlns:a16="http://schemas.microsoft.com/office/drawing/2014/main" xmlns="" id="{759C327F-CC22-48D0-9900-FA894BDE21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319897" y="3612311"/>
            <a:ext cx="3429000" cy="3429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2C17A51-8F08-43A5-92DC-F2AD2961FC75}"/>
              </a:ext>
            </a:extLst>
          </p:cNvPr>
          <p:cNvSpPr txBox="1"/>
          <p:nvPr/>
        </p:nvSpPr>
        <p:spPr>
          <a:xfrm>
            <a:off x="641231" y="5011948"/>
            <a:ext cx="2973237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b="1" dirty="0">
                <a:cs typeface="Calibri"/>
                <a:hlinkClick r:id="rId5"/>
              </a:rPr>
              <a:t>Информация</a:t>
            </a:r>
            <a:endParaRPr lang="ru-RU" sz="2000" b="1" dirty="0">
              <a:cs typeface="Calibri"/>
            </a:endParaRPr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xmlns="" id="{EA87EF52-2E2D-46FB-9A94-7F3FFE9F35FD}"/>
              </a:ext>
            </a:extLst>
          </p:cNvPr>
          <p:cNvSpPr/>
          <p:nvPr/>
        </p:nvSpPr>
        <p:spPr>
          <a:xfrm>
            <a:off x="3493326" y="95552"/>
            <a:ext cx="3637470" cy="1552754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>
                <a:ea typeface="+mn-lt"/>
                <a:cs typeface="+mn-lt"/>
                <a:hlinkClick r:id="rId6"/>
              </a:rPr>
              <a:t>Скульптура улитки установлена во дворе филологического факультета СПбГУ</a:t>
            </a:r>
            <a:endParaRPr lang="ru-RU"/>
          </a:p>
        </p:txBody>
      </p:sp>
      <p:sp>
        <p:nvSpPr>
          <p:cNvPr id="8" name="Облачко с текстом: овальное 7">
            <a:extLst>
              <a:ext uri="{FF2B5EF4-FFF2-40B4-BE49-F238E27FC236}">
                <a16:creationId xmlns:a16="http://schemas.microsoft.com/office/drawing/2014/main" xmlns="" id="{93989769-978B-4B23-B9C7-FD5B36021839}"/>
              </a:ext>
            </a:extLst>
          </p:cNvPr>
          <p:cNvSpPr/>
          <p:nvPr/>
        </p:nvSpPr>
        <p:spPr>
          <a:xfrm rot="11880000">
            <a:off x="6539802" y="3629090"/>
            <a:ext cx="2976111" cy="1797169"/>
          </a:xfrm>
          <a:prstGeom prst="wedgeEllipse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E3B8B63-CF7B-47B9-A059-3ADE2F245F2C}"/>
              </a:ext>
            </a:extLst>
          </p:cNvPr>
          <p:cNvSpPr txBox="1"/>
          <p:nvPr/>
        </p:nvSpPr>
        <p:spPr>
          <a:xfrm rot="1140000">
            <a:off x="6780362" y="4122463"/>
            <a:ext cx="2886975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>
                <a:ea typeface="+mn-lt"/>
                <a:cs typeface="+mn-lt"/>
              </a:rPr>
              <a:t>Тише едешь - дальше будеш</a:t>
            </a:r>
            <a:r>
              <a:rPr lang="ru-RU">
                <a:ea typeface="+mn-lt"/>
                <a:cs typeface="+mn-lt"/>
              </a:rPr>
              <a:t>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71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xmlns="" id="{6B5E2835-4E47-45B3-9CFE-732FF7B0547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B7EFCD71-D91A-49E5-B69A-6C169D5A29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23" b="-1"/>
          <a:stretch/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6" name="Freeform: Shape 25">
            <a:extLst>
              <a:ext uri="{FF2B5EF4-FFF2-40B4-BE49-F238E27FC236}">
                <a16:creationId xmlns:a16="http://schemas.microsoft.com/office/drawing/2014/main" xmlns="" id="{5B45AD5D-AA52-4F7B-9362-576A39AD9E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8" name="Freeform: Shape 27">
            <a:extLst>
              <a:ext uri="{FF2B5EF4-FFF2-40B4-BE49-F238E27FC236}">
                <a16:creationId xmlns:a16="http://schemas.microsoft.com/office/drawing/2014/main" xmlns="" id="{AEDD7960-4866-4399-BEF6-DD1431AB4E3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5C984F-8258-4FCA-BB16-084B925C0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189" y="82986"/>
            <a:ext cx="3438144" cy="838181"/>
          </a:xfrm>
        </p:spPr>
        <p:txBody>
          <a:bodyPr anchor="b">
            <a:normAutofit fontScale="90000"/>
          </a:bodyPr>
          <a:lstStyle/>
          <a:p>
            <a:r>
              <a:rPr lang="ru-RU" sz="2800">
                <a:cs typeface="Calibri Light"/>
              </a:rPr>
              <a:t>Анализаторы. Информация.</a:t>
            </a:r>
            <a:endParaRPr lang="ru-RU" sz="28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55D4142C-5077-457F-A6AD-3FECFDB396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7A5F0580-5EE9-419F-96EE-B6529EF6E7D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B6C07D-54C4-4348-BBFA-DCEF99016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924" y="964018"/>
            <a:ext cx="4229661" cy="5809557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ru-RU" sz="1600">
                <a:ea typeface="+mn-lt"/>
                <a:cs typeface="+mn-lt"/>
              </a:rPr>
              <a:t>Слуховой анализатор. </a:t>
            </a:r>
            <a:endParaRPr lang="ru-RU" sz="1600">
              <a:cs typeface="Calibri" panose="020F0502020204030204"/>
            </a:endParaRPr>
          </a:p>
          <a:p>
            <a:pPr marL="0" indent="0" algn="just">
              <a:buNone/>
            </a:pPr>
            <a:r>
              <a:rPr lang="ru-RU" sz="1600">
                <a:ea typeface="+mn-lt"/>
                <a:cs typeface="+mn-lt"/>
              </a:rPr>
              <a:t>Слуховой анализатор выполняет важную роль в восприятии человеком окружающей среды. С помощью слуха люди общаются, обмениваются информацией. Со слухом связано обучение речи. Через орган слуха человек получает сигналы о том, что происходит в окружающей среде. Периферический отдел слухового анализатора представлен </a:t>
            </a:r>
            <a:r>
              <a:rPr lang="ru-RU" sz="1600" b="1">
                <a:ea typeface="+mn-lt"/>
                <a:cs typeface="+mn-lt"/>
              </a:rPr>
              <a:t>органом слуха</a:t>
            </a:r>
            <a:r>
              <a:rPr lang="ru-RU" sz="1600">
                <a:ea typeface="+mn-lt"/>
                <a:cs typeface="+mn-lt"/>
              </a:rPr>
              <a:t>, т. е. ухом. Выделяют наружное ухо, среднее ухо и внутреннее ухо. Наружное и среднее ухо являются вспомогательными образованиями, обеспечивающими передачу звуковых колебаний во внутреннее ухо, где происходит преобразование звуковых колебаний в нервные импульсы. </a:t>
            </a:r>
            <a:r>
              <a:rPr lang="ru-RU" sz="1600" b="1">
                <a:ea typeface="+mn-lt"/>
                <a:cs typeface="+mn-lt"/>
              </a:rPr>
              <a:t>Внутреннее ухо</a:t>
            </a:r>
            <a:r>
              <a:rPr lang="ru-RU" sz="1600">
                <a:ea typeface="+mn-lt"/>
                <a:cs typeface="+mn-lt"/>
              </a:rPr>
              <a:t> находится в височной кости и представлено </a:t>
            </a:r>
            <a:r>
              <a:rPr lang="ru-RU" sz="1600" b="1">
                <a:ea typeface="+mn-lt"/>
                <a:cs typeface="+mn-lt"/>
              </a:rPr>
              <a:t>костным и перепончатым лабиринтом</a:t>
            </a:r>
            <a:r>
              <a:rPr lang="ru-RU" sz="1600">
                <a:ea typeface="+mn-lt"/>
                <a:cs typeface="+mn-lt"/>
              </a:rPr>
              <a:t>. К органу слуха относится только часть этого отдела — </a:t>
            </a:r>
            <a:r>
              <a:rPr lang="ru-RU" sz="1600" b="1">
                <a:ea typeface="+mn-lt"/>
                <a:cs typeface="+mn-lt"/>
              </a:rPr>
              <a:t>улитка</a:t>
            </a:r>
            <a:r>
              <a:rPr lang="ru-RU" sz="1600">
                <a:ea typeface="+mn-lt"/>
                <a:cs typeface="+mn-lt"/>
              </a:rPr>
              <a:t>. В улитке расположен </a:t>
            </a:r>
            <a:r>
              <a:rPr lang="ru-RU" sz="1600" b="1" err="1">
                <a:ea typeface="+mn-lt"/>
                <a:cs typeface="+mn-lt"/>
              </a:rPr>
              <a:t>кортиев</a:t>
            </a:r>
            <a:r>
              <a:rPr lang="ru-RU" sz="1600" b="1">
                <a:ea typeface="+mn-lt"/>
                <a:cs typeface="+mn-lt"/>
              </a:rPr>
              <a:t> орган</a:t>
            </a:r>
            <a:r>
              <a:rPr lang="ru-RU" sz="1600">
                <a:ea typeface="+mn-lt"/>
                <a:cs typeface="+mn-lt"/>
              </a:rPr>
              <a:t> — рецепторная часть органа слуха. Улитка заполнена жидкостью. </a:t>
            </a:r>
            <a:r>
              <a:rPr lang="ru-RU" sz="1600" b="1">
                <a:ea typeface="+mn-lt"/>
                <a:cs typeface="+mn-lt"/>
              </a:rPr>
              <a:t>Волосковые рецепторные клетки</a:t>
            </a:r>
            <a:r>
              <a:rPr lang="ru-RU" sz="1600">
                <a:ea typeface="+mn-lt"/>
                <a:cs typeface="+mn-lt"/>
              </a:rPr>
              <a:t> </a:t>
            </a:r>
            <a:r>
              <a:rPr lang="ru-RU" sz="1600" err="1">
                <a:ea typeface="+mn-lt"/>
                <a:cs typeface="+mn-lt"/>
              </a:rPr>
              <a:t>кортиева</a:t>
            </a:r>
            <a:r>
              <a:rPr lang="ru-RU" sz="1600">
                <a:ea typeface="+mn-lt"/>
                <a:cs typeface="+mn-lt"/>
              </a:rPr>
              <a:t> органа воспринимают колебания жидкости и генерируют нервный импульс.</a:t>
            </a:r>
            <a:endParaRPr lang="ru-RU" sz="1600">
              <a:cs typeface="Calibri"/>
            </a:endParaRPr>
          </a:p>
        </p:txBody>
      </p:sp>
      <p:pic>
        <p:nvPicPr>
          <p:cNvPr id="10" name="Picture 2" descr="Файл:Spb metro logo.svg — Википедия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284" y="6434684"/>
            <a:ext cx="529145" cy="423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97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676</Words>
  <Application>Microsoft Office PowerPoint</Application>
  <PresentationFormat>Широкоэкранный</PresentationFormat>
  <Paragraphs>109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Arial Black</vt:lpstr>
      <vt:lpstr>Book Antiqua</vt:lpstr>
      <vt:lpstr>Bookman Old Style</vt:lpstr>
      <vt:lpstr>Calibri</vt:lpstr>
      <vt:lpstr>Calibri Light</vt:lpstr>
      <vt:lpstr>GungSuh</vt:lpstr>
      <vt:lpstr>Times New Roman</vt:lpstr>
      <vt:lpstr>Office Theme</vt:lpstr>
      <vt:lpstr>Презентация к уроку по учебному предмету «Биология» в 8-ом классе на тему Веб-квест  "Тело Петербурга"</vt:lpstr>
      <vt:lpstr>Презентация PowerPoint</vt:lpstr>
      <vt:lpstr>Опорно-двигательная система</vt:lpstr>
      <vt:lpstr>Презентация PowerPoint</vt:lpstr>
      <vt:lpstr>НЕРВНАЯ СИСТЕМА</vt:lpstr>
      <vt:lpstr>Нервная система. Информация.</vt:lpstr>
      <vt:lpstr>Презентация PowerPoint</vt:lpstr>
      <vt:lpstr>Анализаторы</vt:lpstr>
      <vt:lpstr>Анализаторы. Информация.</vt:lpstr>
      <vt:lpstr>Презентация PowerPoint</vt:lpstr>
      <vt:lpstr>Презентация PowerPoint</vt:lpstr>
      <vt:lpstr>Презентация PowerPoint</vt:lpstr>
      <vt:lpstr>Презентация PowerPoint</vt:lpstr>
      <vt:lpstr>Кровеносная система</vt:lpstr>
      <vt:lpstr>Кровеносная система</vt:lpstr>
      <vt:lpstr>Кровеносная система</vt:lpstr>
      <vt:lpstr>Презентация PowerPoint</vt:lpstr>
      <vt:lpstr>ПИЩЕВАРИТЕЛЬНАЯ СИСТЕМА</vt:lpstr>
      <vt:lpstr>Состав слюны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Учетная запись Майкрософт</cp:lastModifiedBy>
  <cp:revision>1254</cp:revision>
  <dcterms:created xsi:type="dcterms:W3CDTF">2021-04-14T09:05:04Z</dcterms:created>
  <dcterms:modified xsi:type="dcterms:W3CDTF">2022-12-13T18:09:31Z</dcterms:modified>
</cp:coreProperties>
</file>