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56" r:id="rId2"/>
    <p:sldId id="271" r:id="rId3"/>
    <p:sldId id="270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3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603952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447932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83792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31667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067516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92091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3098801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5878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5658891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58655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374536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132016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684056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635515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724194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5586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285438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938893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fld id="{05D7A561-281C-4690-9CD7-BB285476D9A0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30.03.2024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48A70C4D-F8CA-4EAF-A775-E24CD23FD7AA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164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/>
          <p:cNvPicPr/>
          <p:nvPr/>
        </p:nvPicPr>
        <p:blipFill>
          <a:blip r:embed="rId2"/>
          <a:stretch/>
        </p:blipFill>
        <p:spPr>
          <a:xfrm>
            <a:off x="0" y="1268640"/>
            <a:ext cx="8905680" cy="4161960"/>
          </a:xfrm>
          <a:prstGeom prst="rect">
            <a:avLst/>
          </a:prstGeom>
          <a:ln>
            <a:noFill/>
          </a:ln>
        </p:spPr>
      </p:pic>
      <p:sp>
        <p:nvSpPr>
          <p:cNvPr id="125" name="TextShape 1"/>
          <p:cNvSpPr txBox="1"/>
          <p:nvPr/>
        </p:nvSpPr>
        <p:spPr>
          <a:xfrm>
            <a:off x="683640" y="0"/>
            <a:ext cx="7772040" cy="1730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C00000"/>
                </a:solidFill>
                <a:latin typeface="Calibri"/>
              </a:rPr>
              <a:t>Better </a:t>
            </a:r>
            <a:r>
              <a:rPr lang="ru-RU" sz="4400" b="1" strike="noStrike" spc="-1" dirty="0" err="1">
                <a:solidFill>
                  <a:srgbClr val="C00000"/>
                </a:solidFill>
                <a:latin typeface="Calibri"/>
              </a:rPr>
              <a:t>Safe</a:t>
            </a:r>
            <a:r>
              <a:rPr lang="ru-RU" sz="4400" b="1" strike="noStrike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4400" b="1" strike="noStrike" spc="-1" dirty="0" err="1">
                <a:solidFill>
                  <a:srgbClr val="C00000"/>
                </a:solidFill>
                <a:latin typeface="Calibri"/>
              </a:rPr>
              <a:t>Than</a:t>
            </a:r>
            <a:r>
              <a:rPr lang="ru-RU" sz="4400" b="1" strike="noStrike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4400" b="1" strike="noStrike" spc="-1" dirty="0" err="1">
                <a:solidFill>
                  <a:srgbClr val="C00000"/>
                </a:solidFill>
                <a:latin typeface="Calibri"/>
              </a:rPr>
              <a:t>Never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181659" y="5684894"/>
            <a:ext cx="6224400" cy="719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16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Пугачёва Ольга Анатольевна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9 г. Татарска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16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Safety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rules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to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protect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yourself</a:t>
            </a:r>
            <a:r>
              <a:rPr lang="ru-RU" sz="4400" b="1" strike="noStrike" spc="-1" dirty="0">
                <a:latin typeface="Calibri"/>
              </a:rPr>
              <a:t> 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Check a stranger’s ID,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Don’t let him/her in.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323640" y="1556640"/>
            <a:ext cx="4330440" cy="392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Safety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rules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to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protect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yourself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fit an alarm system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467640" y="1845000"/>
            <a:ext cx="3960000" cy="325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Safety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rules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to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protect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yourself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install dusk-to-dawn outside lights (2,5metres high) in the garden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457200" y="1843920"/>
            <a:ext cx="4038120" cy="403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Safety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rules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to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protect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yourself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if a burglar breaks in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    don’t put up a fight, hand over valuables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Call the police. Don’t run after the burglar.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539640" y="162864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Picture 4"/>
          <p:cNvPicPr/>
          <p:nvPr/>
        </p:nvPicPr>
        <p:blipFill>
          <a:blip r:embed="rId2"/>
          <a:stretch/>
        </p:blipFill>
        <p:spPr>
          <a:xfrm>
            <a:off x="539640" y="1772640"/>
            <a:ext cx="4032000" cy="39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Safety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rules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to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protect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yourself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walk in well-lit sides of the streets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Picture 2"/>
          <p:cNvPicPr/>
          <p:nvPr/>
        </p:nvPicPr>
        <p:blipFill>
          <a:blip r:embed="rId2"/>
          <a:stretch/>
        </p:blipFill>
        <p:spPr>
          <a:xfrm>
            <a:off x="457200" y="1846440"/>
            <a:ext cx="4038120" cy="403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Read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and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translate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the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words</a:t>
            </a:r>
            <a:r>
              <a:rPr lang="ru-RU" sz="4400" b="1" strike="noStrike" spc="-1" dirty="0">
                <a:latin typeface="Calibri"/>
              </a:rPr>
              <a:t> 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peephole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switch on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ID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alarm system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install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hand over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strangers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burglar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4788000" y="1484640"/>
            <a:ext cx="3168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latin typeface="Calibri"/>
              </a:rPr>
              <a:t>дверной глазок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4788000" y="1989000"/>
            <a:ext cx="1944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latin typeface="Calibri"/>
              </a:rPr>
              <a:t>включить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4788000" y="2493000"/>
            <a:ext cx="41407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latin typeface="Calibri"/>
              </a:rPr>
              <a:t>удостоверение личности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69" name="CustomShape 6"/>
          <p:cNvSpPr/>
          <p:nvPr/>
        </p:nvSpPr>
        <p:spPr>
          <a:xfrm>
            <a:off x="4788000" y="3069000"/>
            <a:ext cx="4032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latin typeface="Calibri"/>
              </a:rPr>
              <a:t>охранная сигнализация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70" name="CustomShape 7"/>
          <p:cNvSpPr/>
          <p:nvPr/>
        </p:nvSpPr>
        <p:spPr>
          <a:xfrm>
            <a:off x="4860000" y="3573000"/>
            <a:ext cx="3096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latin typeface="Calibri"/>
              </a:rPr>
              <a:t>устанавливать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71" name="CustomShape 8"/>
          <p:cNvSpPr/>
          <p:nvPr/>
        </p:nvSpPr>
        <p:spPr>
          <a:xfrm>
            <a:off x="4860000" y="4149000"/>
            <a:ext cx="1728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latin typeface="Calibri"/>
              </a:rPr>
              <a:t>отдать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72" name="CustomShape 9"/>
          <p:cNvSpPr/>
          <p:nvPr/>
        </p:nvSpPr>
        <p:spPr>
          <a:xfrm>
            <a:off x="4860000" y="4725000"/>
            <a:ext cx="2376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latin typeface="Calibri"/>
              </a:rPr>
              <a:t>незнакомцы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73" name="CustomShape 10"/>
          <p:cNvSpPr/>
          <p:nvPr/>
        </p:nvSpPr>
        <p:spPr>
          <a:xfrm>
            <a:off x="4860000" y="5301360"/>
            <a:ext cx="2808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latin typeface="Calibri"/>
              </a:rPr>
              <a:t>взломщик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Answer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the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questions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and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ask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your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friend</a:t>
            </a:r>
            <a:r>
              <a:rPr lang="ru-RU" sz="4400" b="1" strike="noStrike" spc="-1" dirty="0">
                <a:latin typeface="Calibri"/>
              </a:rPr>
              <a:t>  </a:t>
            </a:r>
            <a:r>
              <a:rPr lang="ru-RU" sz="4400" b="1" strike="noStrike" spc="-1" dirty="0" err="1">
                <a:latin typeface="Calibri"/>
              </a:rPr>
              <a:t>the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same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Have you got a peephole?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Where do you usually leave your keys?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Do you let strangers in?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Do you check a stranger’s ID?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Do you keep your mobile phone switched on beside your bed?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Have you installed an alarm system at home?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Have you got dusk-to-dawn outside lights?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Do you always walk in well-lit sides of the streets?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Complete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the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gaps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Don’t leave keys near doors or …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At night keep your … switched on beside your bed.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If a … comes to your door, always ask for …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Remember, if you don’t know a stranger, don’t … in.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Always look through your … before answering.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Fit an … to protect your home.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If a … breaks in, don’t put up a …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Never run after burglars. Call the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…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84" y="341194"/>
            <a:ext cx="6402468" cy="11484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 the instructions into the table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003" y="3108909"/>
            <a:ext cx="6402467" cy="153246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in strangers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your mobile switched 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through the peephole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vigilant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Internet acquaintances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up a fight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98295"/>
              </p:ext>
            </p:extLst>
          </p:nvPr>
        </p:nvGraphicFramePr>
        <p:xfrm>
          <a:off x="2105613" y="1489627"/>
          <a:ext cx="4677410" cy="1223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435"/>
                <a:gridCol w="23399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Don’t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494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88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443" t="28918" r="32151" b="24254"/>
          <a:stretch/>
        </p:blipFill>
        <p:spPr>
          <a:xfrm>
            <a:off x="614150" y="846161"/>
            <a:ext cx="7370226" cy="44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88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82137" y="1600200"/>
            <a:ext cx="8304303" cy="452556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learn the names of different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crimes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learn how to protect yourself in the city and in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50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5881" y="4729919"/>
            <a:ext cx="6987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https://resh.edu.ru/subject/lesson/1567/conspect</a:t>
            </a:r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5439" r="1326" b="17397"/>
          <a:stretch/>
        </p:blipFill>
        <p:spPr>
          <a:xfrm>
            <a:off x="204716" y="756888"/>
            <a:ext cx="8611737" cy="33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59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Match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the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words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to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their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definition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589964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a stranger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alarm system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ID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let him in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a burglar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peephole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>
              <a:lnSpc>
                <a:spcPct val="100000"/>
              </a:lnSpc>
              <a:spcBef>
                <a:spcPts val="561"/>
              </a:spcBef>
              <a:buClr>
                <a:srgbClr val="C00000"/>
              </a:buClr>
            </a:pPr>
            <a:r>
              <a:rPr lang="ru-RU" sz="2800" b="1" strike="noStrike" spc="-1" dirty="0" smtClean="0">
                <a:latin typeface="Calibri"/>
              </a:rPr>
              <a:t>1. </a:t>
            </a:r>
            <a:r>
              <a:rPr lang="ru-RU" sz="2800" b="1" strike="noStrike" spc="-1" dirty="0" err="1" smtClean="0">
                <a:latin typeface="Calibri"/>
              </a:rPr>
              <a:t>allow</a:t>
            </a:r>
            <a:r>
              <a:rPr lang="ru-RU" sz="2800" b="1" strike="noStrike" spc="-1" dirty="0" smtClean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him</a:t>
            </a:r>
            <a:r>
              <a:rPr lang="ru-RU" sz="2800" b="1" strike="noStrike" spc="-1" dirty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to</a:t>
            </a:r>
            <a:r>
              <a:rPr lang="ru-RU" sz="2800" b="1" strike="noStrike" spc="-1" dirty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come</a:t>
            </a:r>
            <a:r>
              <a:rPr lang="ru-RU" sz="2800" b="1" strike="noStrike" spc="-1" dirty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in</a:t>
            </a:r>
            <a:endParaRPr lang="ru-RU" sz="2800" b="0" strike="noStrike" spc="-1" dirty="0"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561"/>
              </a:spcBef>
              <a:buClr>
                <a:srgbClr val="C00000"/>
              </a:buClr>
            </a:pPr>
            <a:r>
              <a:rPr lang="ru-RU" sz="2800" b="1" strike="noStrike" spc="-1" dirty="0" smtClean="0">
                <a:latin typeface="Calibri"/>
              </a:rPr>
              <a:t>2. a </a:t>
            </a:r>
            <a:r>
              <a:rPr lang="ru-RU" sz="2800" b="1" strike="noStrike" spc="-1" dirty="0" err="1">
                <a:latin typeface="Calibri"/>
              </a:rPr>
              <a:t>small</a:t>
            </a:r>
            <a:r>
              <a:rPr lang="ru-RU" sz="2800" b="1" strike="noStrike" spc="-1" dirty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hole</a:t>
            </a:r>
            <a:r>
              <a:rPr lang="ru-RU" sz="2800" b="1" strike="noStrike" spc="-1" dirty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in</a:t>
            </a:r>
            <a:r>
              <a:rPr lang="ru-RU" sz="2800" b="1" strike="noStrike" spc="-1" dirty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the</a:t>
            </a:r>
            <a:r>
              <a:rPr lang="ru-RU" sz="2800" b="1" strike="noStrike" spc="-1" dirty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door</a:t>
            </a:r>
            <a:endParaRPr lang="ru-RU" sz="2800" b="0" strike="noStrike" spc="-1" dirty="0"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561"/>
              </a:spcBef>
              <a:buClr>
                <a:srgbClr val="C00000"/>
              </a:buClr>
            </a:pPr>
            <a:r>
              <a:rPr lang="ru-RU" sz="2800" b="1" strike="noStrike" spc="-1" dirty="0" smtClean="0">
                <a:latin typeface="Calibri"/>
              </a:rPr>
              <a:t>3. </a:t>
            </a:r>
            <a:r>
              <a:rPr lang="ru-RU" sz="2800" b="1" strike="noStrike" spc="-1" dirty="0" err="1" smtClean="0">
                <a:latin typeface="Calibri"/>
              </a:rPr>
              <a:t>an</a:t>
            </a:r>
            <a:r>
              <a:rPr lang="ru-RU" sz="2800" b="1" strike="noStrike" spc="-1" dirty="0" smtClean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unknown</a:t>
            </a:r>
            <a:r>
              <a:rPr lang="ru-RU" sz="2800" b="1" strike="noStrike" spc="-1" dirty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person</a:t>
            </a:r>
            <a:endParaRPr lang="ru-RU" sz="2800" b="0" strike="noStrike" spc="-1" dirty="0"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>
                <a:latin typeface="Calibri"/>
              </a:rPr>
              <a:t>4. </a:t>
            </a:r>
            <a:r>
              <a:rPr lang="ru-RU" sz="2800" b="1" strike="noStrike" spc="-1" dirty="0" smtClean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identification</a:t>
            </a:r>
            <a:endParaRPr lang="ru-RU" sz="2800" b="0" strike="noStrike" spc="-1" dirty="0"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>
                <a:latin typeface="Calibri"/>
              </a:rPr>
              <a:t>5.  </a:t>
            </a:r>
            <a:r>
              <a:rPr lang="ru-RU" sz="2800" b="1" strike="noStrike" spc="-1" dirty="0" smtClean="0">
                <a:latin typeface="Calibri"/>
              </a:rPr>
              <a:t> </a:t>
            </a:r>
            <a:r>
              <a:rPr lang="ru-RU" sz="2800" b="1" strike="noStrike" spc="-1" dirty="0">
                <a:latin typeface="Calibri"/>
              </a:rPr>
              <a:t>a </a:t>
            </a:r>
            <a:r>
              <a:rPr lang="ru-RU" sz="2800" b="1" strike="noStrike" spc="-1" dirty="0" err="1">
                <a:latin typeface="Calibri"/>
              </a:rPr>
              <a:t>machine</a:t>
            </a:r>
            <a:r>
              <a:rPr lang="ru-RU" sz="2800" b="1" strike="noStrike" spc="-1" dirty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that</a:t>
            </a:r>
            <a:r>
              <a:rPr lang="ru-RU" sz="2800" b="1" strike="noStrike" spc="-1" dirty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signals</a:t>
            </a:r>
            <a:r>
              <a:rPr lang="ru-RU" sz="2800" b="1" strike="noStrike" spc="-1" dirty="0">
                <a:latin typeface="Calibri"/>
              </a:rPr>
              <a:t> </a:t>
            </a:r>
            <a:r>
              <a:rPr lang="ru-RU" sz="2800" b="1" strike="noStrike" spc="-1" dirty="0" err="1">
                <a:latin typeface="Calibri"/>
              </a:rPr>
              <a:t>danger</a:t>
            </a:r>
            <a:endParaRPr lang="ru-RU" sz="2800" b="0" strike="noStrike" spc="-1" dirty="0"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>
                <a:latin typeface="Calibri"/>
              </a:rPr>
              <a:t>6.   </a:t>
            </a:r>
            <a:r>
              <a:rPr lang="ru-RU" sz="2800" b="1" strike="noStrike" spc="-1" dirty="0" smtClean="0">
                <a:latin typeface="Calibri"/>
              </a:rPr>
              <a:t>a </a:t>
            </a:r>
            <a:r>
              <a:rPr lang="ru-RU" sz="2800" b="1" strike="noStrike" spc="-1" dirty="0" err="1">
                <a:latin typeface="Calibri"/>
              </a:rPr>
              <a:t>criminal</a:t>
            </a:r>
            <a:r>
              <a:rPr lang="ru-RU" sz="2800" b="1" strike="noStrike" spc="-1" dirty="0">
                <a:latin typeface="Calibri"/>
              </a:rPr>
              <a:t> </a:t>
            </a:r>
            <a:endParaRPr lang="ru-RU" sz="2800" b="0" strike="noStrike" spc="-1" dirty="0">
              <a:latin typeface="Calibri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2843640" y="1917000"/>
            <a:ext cx="237600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5"/>
          <p:cNvSpPr/>
          <p:nvPr/>
        </p:nvSpPr>
        <p:spPr>
          <a:xfrm>
            <a:off x="3348000" y="2637000"/>
            <a:ext cx="2088000" cy="172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6"/>
          <p:cNvSpPr/>
          <p:nvPr/>
        </p:nvSpPr>
        <p:spPr>
          <a:xfrm>
            <a:off x="1331640" y="3285000"/>
            <a:ext cx="3960000" cy="57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7"/>
          <p:cNvSpPr/>
          <p:nvPr/>
        </p:nvSpPr>
        <p:spPr>
          <a:xfrm flipV="1">
            <a:off x="2555640" y="-99000"/>
            <a:ext cx="2736000" cy="201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8"/>
          <p:cNvSpPr/>
          <p:nvPr/>
        </p:nvSpPr>
        <p:spPr>
          <a:xfrm>
            <a:off x="2555640" y="4581000"/>
            <a:ext cx="2736000" cy="64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9"/>
          <p:cNvSpPr/>
          <p:nvPr/>
        </p:nvSpPr>
        <p:spPr>
          <a:xfrm flipV="1">
            <a:off x="2771640" y="-27000"/>
            <a:ext cx="2520000" cy="259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Safety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rules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to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protect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yourself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look through the peephole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Picture 2"/>
          <p:cNvPicPr/>
          <p:nvPr/>
        </p:nvPicPr>
        <p:blipFill>
          <a:blip r:embed="rId2"/>
          <a:stretch/>
        </p:blipFill>
        <p:spPr>
          <a:xfrm>
            <a:off x="251640" y="1845000"/>
            <a:ext cx="4258440" cy="332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Safety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rules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to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protect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yourself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Put the door chain on the door before answering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457200" y="1845000"/>
            <a:ext cx="4038120" cy="38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Safety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rules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to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protect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yourself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Don’t leave keys next to doors or windows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457200" y="1843920"/>
            <a:ext cx="4038120" cy="403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latin typeface="Calibri"/>
              </a:rPr>
              <a:t>Safety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rules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to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protect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yourself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keep a mobile phone switched on beside your bed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457200" y="1917000"/>
            <a:ext cx="4038120" cy="328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438</Words>
  <Application>Microsoft Office PowerPoint</Application>
  <PresentationFormat>Экран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Distribute the instructions into the table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Safe Than Never</dc:title>
  <dc:subject/>
  <dc:creator>Катенька</dc:creator>
  <dc:description/>
  <cp:lastModifiedBy>User</cp:lastModifiedBy>
  <cp:revision>59</cp:revision>
  <dcterms:created xsi:type="dcterms:W3CDTF">2018-07-14T04:35:52Z</dcterms:created>
  <dcterms:modified xsi:type="dcterms:W3CDTF">2024-03-30T11:09:07Z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Krokoz™ Inc.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