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0" r:id="rId3"/>
    <p:sldId id="294" r:id="rId4"/>
    <p:sldId id="281" r:id="rId5"/>
    <p:sldId id="274" r:id="rId6"/>
    <p:sldId id="295" r:id="rId7"/>
    <p:sldId id="296" r:id="rId8"/>
    <p:sldId id="297" r:id="rId9"/>
    <p:sldId id="266" r:id="rId10"/>
    <p:sldId id="303" r:id="rId11"/>
    <p:sldId id="298" r:id="rId12"/>
    <p:sldId id="301" r:id="rId13"/>
    <p:sldId id="299" r:id="rId14"/>
    <p:sldId id="300" r:id="rId15"/>
    <p:sldId id="267" r:id="rId16"/>
    <p:sldId id="292" r:id="rId17"/>
    <p:sldId id="282" r:id="rId18"/>
    <p:sldId id="273" r:id="rId19"/>
    <p:sldId id="268" r:id="rId20"/>
    <p:sldId id="263" r:id="rId21"/>
    <p:sldId id="304" r:id="rId22"/>
    <p:sldId id="264" r:id="rId23"/>
    <p:sldId id="293" r:id="rId24"/>
    <p:sldId id="277" r:id="rId25"/>
    <p:sldId id="278" r:id="rId26"/>
    <p:sldId id="306" r:id="rId27"/>
    <p:sldId id="307" r:id="rId28"/>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2316602-33F4-4DA7-BBBF-54E3FA108AB8}" type="datetimeFigureOut">
              <a:rPr lang="ru-RU" smtClean="0"/>
              <a:pPr/>
              <a:t>28.05.2019</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A0664FD-F2C6-4772-86AC-C80857555A4F}" type="slidenum">
              <a:rPr lang="ru-RU" smtClean="0"/>
              <a:pPr/>
              <a:t>‹#›</a:t>
            </a:fld>
            <a:endParaRPr lang="ru-RU"/>
          </a:p>
        </p:txBody>
      </p:sp>
    </p:spTree>
    <p:extLst>
      <p:ext uri="{BB962C8B-B14F-4D97-AF65-F5344CB8AC3E}">
        <p14:creationId xmlns="" xmlns:p14="http://schemas.microsoft.com/office/powerpoint/2010/main" val="99063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CC07850-F525-4CDC-8132-3B80518BAEFB}" type="datetimeFigureOut">
              <a:rPr lang="ru-RU" smtClean="0"/>
              <a:pPr/>
              <a:t>28.05.2019</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C837CC9-A3F5-478F-A284-55AD358A0653}" type="slidenum">
              <a:rPr lang="ru-RU" smtClean="0"/>
              <a:pPr/>
              <a:t>‹#›</a:t>
            </a:fld>
            <a:endParaRPr lang="ru-RU"/>
          </a:p>
        </p:txBody>
      </p:sp>
    </p:spTree>
    <p:extLst>
      <p:ext uri="{BB962C8B-B14F-4D97-AF65-F5344CB8AC3E}">
        <p14:creationId xmlns="" xmlns:p14="http://schemas.microsoft.com/office/powerpoint/2010/main" val="374146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1</a:t>
            </a:fld>
            <a:endParaRPr lang="ru-RU"/>
          </a:p>
        </p:txBody>
      </p:sp>
    </p:spTree>
    <p:extLst>
      <p:ext uri="{BB962C8B-B14F-4D97-AF65-F5344CB8AC3E}">
        <p14:creationId xmlns="" xmlns:p14="http://schemas.microsoft.com/office/powerpoint/2010/main" val="2534852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10</a:t>
            </a:fld>
            <a:endParaRPr lang="ru-RU"/>
          </a:p>
        </p:txBody>
      </p:sp>
    </p:spTree>
    <p:extLst>
      <p:ext uri="{BB962C8B-B14F-4D97-AF65-F5344CB8AC3E}">
        <p14:creationId xmlns="" xmlns:p14="http://schemas.microsoft.com/office/powerpoint/2010/main" val="3887214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11</a:t>
            </a:fld>
            <a:endParaRPr lang="ru-RU"/>
          </a:p>
        </p:txBody>
      </p:sp>
    </p:spTree>
    <p:extLst>
      <p:ext uri="{BB962C8B-B14F-4D97-AF65-F5344CB8AC3E}">
        <p14:creationId xmlns="" xmlns:p14="http://schemas.microsoft.com/office/powerpoint/2010/main" val="703167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12</a:t>
            </a:fld>
            <a:endParaRPr lang="ru-RU"/>
          </a:p>
        </p:txBody>
      </p:sp>
    </p:spTree>
    <p:extLst>
      <p:ext uri="{BB962C8B-B14F-4D97-AF65-F5344CB8AC3E}">
        <p14:creationId xmlns="" xmlns:p14="http://schemas.microsoft.com/office/powerpoint/2010/main" val="195526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13</a:t>
            </a:fld>
            <a:endParaRPr lang="ru-RU"/>
          </a:p>
        </p:txBody>
      </p:sp>
    </p:spTree>
    <p:extLst>
      <p:ext uri="{BB962C8B-B14F-4D97-AF65-F5344CB8AC3E}">
        <p14:creationId xmlns="" xmlns:p14="http://schemas.microsoft.com/office/powerpoint/2010/main" val="48636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14</a:t>
            </a:fld>
            <a:endParaRPr lang="ru-RU"/>
          </a:p>
        </p:txBody>
      </p:sp>
    </p:spTree>
    <p:extLst>
      <p:ext uri="{BB962C8B-B14F-4D97-AF65-F5344CB8AC3E}">
        <p14:creationId xmlns="" xmlns:p14="http://schemas.microsoft.com/office/powerpoint/2010/main" val="3376805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15</a:t>
            </a:fld>
            <a:endParaRPr lang="ru-RU"/>
          </a:p>
        </p:txBody>
      </p:sp>
    </p:spTree>
    <p:extLst>
      <p:ext uri="{BB962C8B-B14F-4D97-AF65-F5344CB8AC3E}">
        <p14:creationId xmlns="" xmlns:p14="http://schemas.microsoft.com/office/powerpoint/2010/main" val="2593229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16</a:t>
            </a:fld>
            <a:endParaRPr lang="ru-RU"/>
          </a:p>
        </p:txBody>
      </p:sp>
    </p:spTree>
    <p:extLst>
      <p:ext uri="{BB962C8B-B14F-4D97-AF65-F5344CB8AC3E}">
        <p14:creationId xmlns="" xmlns:p14="http://schemas.microsoft.com/office/powerpoint/2010/main" val="4180080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17</a:t>
            </a:fld>
            <a:endParaRPr lang="ru-RU"/>
          </a:p>
        </p:txBody>
      </p:sp>
    </p:spTree>
    <p:extLst>
      <p:ext uri="{BB962C8B-B14F-4D97-AF65-F5344CB8AC3E}">
        <p14:creationId xmlns="" xmlns:p14="http://schemas.microsoft.com/office/powerpoint/2010/main" val="254937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18</a:t>
            </a:fld>
            <a:endParaRPr lang="ru-RU"/>
          </a:p>
        </p:txBody>
      </p:sp>
    </p:spTree>
    <p:extLst>
      <p:ext uri="{BB962C8B-B14F-4D97-AF65-F5344CB8AC3E}">
        <p14:creationId xmlns="" xmlns:p14="http://schemas.microsoft.com/office/powerpoint/2010/main" val="2210075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19</a:t>
            </a:fld>
            <a:endParaRPr lang="ru-RU"/>
          </a:p>
        </p:txBody>
      </p:sp>
    </p:spTree>
    <p:extLst>
      <p:ext uri="{BB962C8B-B14F-4D97-AF65-F5344CB8AC3E}">
        <p14:creationId xmlns="" xmlns:p14="http://schemas.microsoft.com/office/powerpoint/2010/main" val="3596903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2</a:t>
            </a:fld>
            <a:endParaRPr lang="ru-RU"/>
          </a:p>
        </p:txBody>
      </p:sp>
    </p:spTree>
    <p:extLst>
      <p:ext uri="{BB962C8B-B14F-4D97-AF65-F5344CB8AC3E}">
        <p14:creationId xmlns="" xmlns:p14="http://schemas.microsoft.com/office/powerpoint/2010/main" val="77533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20</a:t>
            </a:fld>
            <a:endParaRPr lang="ru-RU"/>
          </a:p>
        </p:txBody>
      </p:sp>
    </p:spTree>
    <p:extLst>
      <p:ext uri="{BB962C8B-B14F-4D97-AF65-F5344CB8AC3E}">
        <p14:creationId xmlns="" xmlns:p14="http://schemas.microsoft.com/office/powerpoint/2010/main" val="2705576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21</a:t>
            </a:fld>
            <a:endParaRPr lang="ru-RU"/>
          </a:p>
        </p:txBody>
      </p:sp>
    </p:spTree>
    <p:extLst>
      <p:ext uri="{BB962C8B-B14F-4D97-AF65-F5344CB8AC3E}">
        <p14:creationId xmlns="" xmlns:p14="http://schemas.microsoft.com/office/powerpoint/2010/main" val="128386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22</a:t>
            </a:fld>
            <a:endParaRPr lang="ru-RU"/>
          </a:p>
        </p:txBody>
      </p:sp>
    </p:spTree>
    <p:extLst>
      <p:ext uri="{BB962C8B-B14F-4D97-AF65-F5344CB8AC3E}">
        <p14:creationId xmlns="" xmlns:p14="http://schemas.microsoft.com/office/powerpoint/2010/main" val="3308065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23</a:t>
            </a:fld>
            <a:endParaRPr lang="ru-RU"/>
          </a:p>
        </p:txBody>
      </p:sp>
    </p:spTree>
    <p:extLst>
      <p:ext uri="{BB962C8B-B14F-4D97-AF65-F5344CB8AC3E}">
        <p14:creationId xmlns="" xmlns:p14="http://schemas.microsoft.com/office/powerpoint/2010/main" val="2826435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24</a:t>
            </a:fld>
            <a:endParaRPr lang="ru-RU"/>
          </a:p>
        </p:txBody>
      </p:sp>
    </p:spTree>
    <p:extLst>
      <p:ext uri="{BB962C8B-B14F-4D97-AF65-F5344CB8AC3E}">
        <p14:creationId xmlns="" xmlns:p14="http://schemas.microsoft.com/office/powerpoint/2010/main" val="737059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25</a:t>
            </a:fld>
            <a:endParaRPr lang="ru-RU"/>
          </a:p>
        </p:txBody>
      </p:sp>
    </p:spTree>
    <p:extLst>
      <p:ext uri="{BB962C8B-B14F-4D97-AF65-F5344CB8AC3E}">
        <p14:creationId xmlns="" xmlns:p14="http://schemas.microsoft.com/office/powerpoint/2010/main" val="3633135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26</a:t>
            </a:fld>
            <a:endParaRPr lang="ru-RU"/>
          </a:p>
        </p:txBody>
      </p:sp>
    </p:spTree>
    <p:extLst>
      <p:ext uri="{BB962C8B-B14F-4D97-AF65-F5344CB8AC3E}">
        <p14:creationId xmlns="" xmlns:p14="http://schemas.microsoft.com/office/powerpoint/2010/main" val="3334903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27</a:t>
            </a:fld>
            <a:endParaRPr lang="ru-RU"/>
          </a:p>
        </p:txBody>
      </p:sp>
    </p:spTree>
    <p:extLst>
      <p:ext uri="{BB962C8B-B14F-4D97-AF65-F5344CB8AC3E}">
        <p14:creationId xmlns="" xmlns:p14="http://schemas.microsoft.com/office/powerpoint/2010/main" val="21431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3</a:t>
            </a:fld>
            <a:endParaRPr lang="ru-RU"/>
          </a:p>
        </p:txBody>
      </p:sp>
    </p:spTree>
    <p:extLst>
      <p:ext uri="{BB962C8B-B14F-4D97-AF65-F5344CB8AC3E}">
        <p14:creationId xmlns="" xmlns:p14="http://schemas.microsoft.com/office/powerpoint/2010/main" val="1042075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4</a:t>
            </a:fld>
            <a:endParaRPr lang="ru-RU"/>
          </a:p>
        </p:txBody>
      </p:sp>
    </p:spTree>
    <p:extLst>
      <p:ext uri="{BB962C8B-B14F-4D97-AF65-F5344CB8AC3E}">
        <p14:creationId xmlns="" xmlns:p14="http://schemas.microsoft.com/office/powerpoint/2010/main" val="299118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5</a:t>
            </a:fld>
            <a:endParaRPr lang="ru-RU"/>
          </a:p>
        </p:txBody>
      </p:sp>
    </p:spTree>
    <p:extLst>
      <p:ext uri="{BB962C8B-B14F-4D97-AF65-F5344CB8AC3E}">
        <p14:creationId xmlns="" xmlns:p14="http://schemas.microsoft.com/office/powerpoint/2010/main" val="3795421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6</a:t>
            </a:fld>
            <a:endParaRPr lang="ru-RU"/>
          </a:p>
        </p:txBody>
      </p:sp>
    </p:spTree>
    <p:extLst>
      <p:ext uri="{BB962C8B-B14F-4D97-AF65-F5344CB8AC3E}">
        <p14:creationId xmlns="" xmlns:p14="http://schemas.microsoft.com/office/powerpoint/2010/main" val="1265593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7</a:t>
            </a:fld>
            <a:endParaRPr lang="ru-RU"/>
          </a:p>
        </p:txBody>
      </p:sp>
    </p:spTree>
    <p:extLst>
      <p:ext uri="{BB962C8B-B14F-4D97-AF65-F5344CB8AC3E}">
        <p14:creationId xmlns="" xmlns:p14="http://schemas.microsoft.com/office/powerpoint/2010/main" val="3563218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8</a:t>
            </a:fld>
            <a:endParaRPr lang="ru-RU"/>
          </a:p>
        </p:txBody>
      </p:sp>
    </p:spTree>
    <p:extLst>
      <p:ext uri="{BB962C8B-B14F-4D97-AF65-F5344CB8AC3E}">
        <p14:creationId xmlns="" xmlns:p14="http://schemas.microsoft.com/office/powerpoint/2010/main" val="2524279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37CC9-A3F5-478F-A284-55AD358A0653}" type="slidenum">
              <a:rPr lang="ru-RU" smtClean="0"/>
              <a:pPr/>
              <a:t>9</a:t>
            </a:fld>
            <a:endParaRPr lang="ru-RU"/>
          </a:p>
        </p:txBody>
      </p:sp>
    </p:spTree>
    <p:extLst>
      <p:ext uri="{BB962C8B-B14F-4D97-AF65-F5344CB8AC3E}">
        <p14:creationId xmlns="" xmlns:p14="http://schemas.microsoft.com/office/powerpoint/2010/main" val="14074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28.05.2019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28.05.2019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28.05.2019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28.05.2019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28.05.2019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28.05.2019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28.05.2019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28.05.2019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3226" b="3247"/>
          <a:stretch/>
        </p:blipFill>
        <p:spPr bwMode="auto">
          <a:xfrm>
            <a:off x="-32289" y="-31188"/>
            <a:ext cx="9136810" cy="68580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Заголовок 1"/>
          <p:cNvSpPr txBox="1">
            <a:spLocks/>
          </p:cNvSpPr>
          <p:nvPr/>
        </p:nvSpPr>
        <p:spPr>
          <a:xfrm rot="21352570">
            <a:off x="485087" y="2136815"/>
            <a:ext cx="8229600" cy="3024336"/>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00" b="1" dirty="0" smtClean="0">
                <a:solidFill>
                  <a:srgbClr val="002060"/>
                </a:solidFill>
              </a:rPr>
              <a:t>C h r </a:t>
            </a:r>
            <a:r>
              <a:rPr lang="en-US" sz="5800" b="1" dirty="0" err="1" smtClean="0">
                <a:solidFill>
                  <a:srgbClr val="002060"/>
                </a:solidFill>
              </a:rPr>
              <a:t>i</a:t>
            </a:r>
            <a:r>
              <a:rPr lang="en-US" sz="5800" b="1" dirty="0" smtClean="0">
                <a:solidFill>
                  <a:srgbClr val="002060"/>
                </a:solidFill>
              </a:rPr>
              <a:t> s t m a s </a:t>
            </a:r>
          </a:p>
          <a:p>
            <a:endParaRPr lang="en-US" b="1" dirty="0">
              <a:solidFill>
                <a:srgbClr val="00B050"/>
              </a:solidFill>
            </a:endParaRPr>
          </a:p>
          <a:p>
            <a:endParaRPr lang="en-US" b="1" dirty="0" smtClean="0">
              <a:solidFill>
                <a:srgbClr val="00B050"/>
              </a:solidFill>
            </a:endParaRPr>
          </a:p>
          <a:p>
            <a:endParaRPr lang="en-US" b="1" dirty="0">
              <a:solidFill>
                <a:srgbClr val="00B050"/>
              </a:solidFill>
            </a:endParaRPr>
          </a:p>
          <a:p>
            <a:r>
              <a:rPr lang="en-US" sz="5800" b="1" dirty="0" smtClean="0">
                <a:solidFill>
                  <a:srgbClr val="002060"/>
                </a:solidFill>
              </a:rPr>
              <a:t>Symbols</a:t>
            </a:r>
            <a:endParaRPr lang="ru-RU" sz="5800" b="1" dirty="0">
              <a:solidFill>
                <a:srgbClr val="002060"/>
              </a:solidFill>
            </a:endParaRPr>
          </a:p>
        </p:txBody>
      </p:sp>
    </p:spTree>
    <p:extLst>
      <p:ext uri="{BB962C8B-B14F-4D97-AF65-F5344CB8AC3E}">
        <p14:creationId xmlns="" xmlns:p14="http://schemas.microsoft.com/office/powerpoint/2010/main" val="1924668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rPr>
              <a:t>Presents</a:t>
            </a:r>
            <a:endParaRPr lang="ru-RU" b="1" dirty="0">
              <a:solidFill>
                <a:srgbClr val="002060"/>
              </a:solidFill>
            </a:endParaRPr>
          </a:p>
        </p:txBody>
      </p:sp>
      <p:sp>
        <p:nvSpPr>
          <p:cNvPr id="3" name="Объект 2"/>
          <p:cNvSpPr>
            <a:spLocks noGrp="1"/>
          </p:cNvSpPr>
          <p:nvPr>
            <p:ph idx="1"/>
          </p:nvPr>
        </p:nvSpPr>
        <p:spPr>
          <a:xfrm>
            <a:off x="3491880" y="1268760"/>
            <a:ext cx="5122912" cy="2304256"/>
          </a:xfrm>
        </p:spPr>
        <p:txBody>
          <a:bodyPr>
            <a:normAutofit fontScale="85000" lnSpcReduction="20000"/>
          </a:bodyPr>
          <a:lstStyle/>
          <a:p>
            <a:pPr marL="0" indent="0">
              <a:buNone/>
            </a:pPr>
            <a:r>
              <a:rPr lang="ru-RU" sz="3300" dirty="0"/>
              <a:t>В основе традиции дарить друг другу и получать подарки на </a:t>
            </a:r>
            <a:r>
              <a:rPr lang="ru-RU" sz="3300" dirty="0" smtClean="0"/>
              <a:t>Рождество) </a:t>
            </a:r>
            <a:r>
              <a:rPr lang="ru-RU" sz="3300" dirty="0"/>
              <a:t>– напоминание о тех подарках, которые преподнесли Иисусу </a:t>
            </a:r>
            <a:r>
              <a:rPr lang="ru-RU" sz="3300" dirty="0" smtClean="0"/>
              <a:t>волхвы: ладан, </a:t>
            </a:r>
            <a:r>
              <a:rPr lang="ru-RU" sz="3300" dirty="0"/>
              <a:t>золото </a:t>
            </a:r>
            <a:r>
              <a:rPr lang="ru-RU" sz="3300" dirty="0" smtClean="0"/>
              <a:t>и мирра. </a:t>
            </a:r>
            <a:endParaRPr lang="ru-RU" sz="3300" dirty="0"/>
          </a:p>
          <a:p>
            <a:pPr marL="0" indent="0">
              <a:buNone/>
            </a:pPr>
            <a:endParaRPr lang="ru-RU" sz="3400" dirty="0" smtClean="0"/>
          </a:p>
          <a:p>
            <a:pPr marL="0" indent="0">
              <a:buNone/>
            </a:pPr>
            <a:endParaRPr lang="ru-RU" dirty="0" smtClean="0"/>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20906" y="836712"/>
            <a:ext cx="2210933" cy="27363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2" descr="https://im0-tub-ru.yandex.net/i?id=b8a4fc5c73f31bab524e8cdf8adfb337&amp;n=33&amp;h=215&amp;w=30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67744" y="3573014"/>
            <a:ext cx="6264696" cy="31564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4375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rPr>
              <a:t>Decorations</a:t>
            </a:r>
            <a:r>
              <a:rPr lang="en-US" dirty="0" smtClean="0"/>
              <a:t>. </a:t>
            </a:r>
            <a:r>
              <a:rPr lang="en-US" b="1" dirty="0">
                <a:solidFill>
                  <a:srgbClr val="002060"/>
                </a:solidFill>
              </a:rPr>
              <a:t>Candles</a:t>
            </a:r>
            <a:r>
              <a:rPr lang="en-US" dirty="0" smtClean="0"/>
              <a:t>. </a:t>
            </a:r>
            <a:r>
              <a:rPr lang="en-US" b="1" dirty="0">
                <a:solidFill>
                  <a:srgbClr val="002060"/>
                </a:solidFill>
              </a:rPr>
              <a:t>Crackers</a:t>
            </a:r>
            <a:endParaRPr lang="ru-RU" b="1" dirty="0">
              <a:solidFill>
                <a:srgbClr val="002060"/>
              </a:solidFill>
            </a:endParaRPr>
          </a:p>
        </p:txBody>
      </p:sp>
      <p:sp>
        <p:nvSpPr>
          <p:cNvPr id="3" name="Объект 2"/>
          <p:cNvSpPr>
            <a:spLocks noGrp="1"/>
          </p:cNvSpPr>
          <p:nvPr>
            <p:ph idx="1"/>
          </p:nvPr>
        </p:nvSpPr>
        <p:spPr>
          <a:xfrm>
            <a:off x="3563888" y="1189806"/>
            <a:ext cx="5472608" cy="4857403"/>
          </a:xfrm>
        </p:spPr>
        <p:txBody>
          <a:bodyPr>
            <a:noAutofit/>
          </a:bodyPr>
          <a:lstStyle/>
          <a:p>
            <a:pPr marL="0" indent="0">
              <a:buNone/>
            </a:pPr>
            <a:r>
              <a:rPr lang="ru-RU" sz="2800" dirty="0" smtClean="0"/>
              <a:t>Первые </a:t>
            </a:r>
            <a:r>
              <a:rPr lang="ru-RU" sz="2800" dirty="0"/>
              <a:t>Рождественские елки были украшены живыми цветами и фруктами. Позже были добавлены сладости, орехи и другая еда. Особенностью старинных елок были маленькие свечи, крепившиеся на ветвях в маленьких подсвечниках с помощью особых зажимов. </a:t>
            </a:r>
          </a:p>
        </p:txBody>
      </p:sp>
      <p:pic>
        <p:nvPicPr>
          <p:cNvPr id="22530" name="Picture 2" descr="http://img-fotki.yandex.ru/get/6422/139440740.3e/0_8321b_eb3026bc_L"/>
          <p:cNvPicPr>
            <a:picLocks noChangeAspect="1" noChangeArrowheads="1"/>
          </p:cNvPicPr>
          <p:nvPr/>
        </p:nvPicPr>
        <p:blipFill>
          <a:blip r:embed="rId3" cstate="print">
            <a:clrChange>
              <a:clrFrom>
                <a:srgbClr val="000000">
                  <a:alpha val="0"/>
                </a:srgbClr>
              </a:clrFrom>
              <a:clrTo>
                <a:srgbClr val="000000">
                  <a:alpha val="0"/>
                </a:srgbClr>
              </a:clrTo>
            </a:clrChange>
            <a:extLst>
              <a:ext uri="{28A0092B-C50C-407E-A947-70E740481C1C}">
                <a14:useLocalDpi xmlns="" xmlns:a14="http://schemas.microsoft.com/office/drawing/2010/main" val="0"/>
              </a:ext>
            </a:extLst>
          </a:blip>
          <a:srcRect/>
          <a:stretch>
            <a:fillRect/>
          </a:stretch>
        </p:blipFill>
        <p:spPr bwMode="auto">
          <a:xfrm>
            <a:off x="609458" y="1284426"/>
            <a:ext cx="2460460" cy="3083283"/>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http://o-gorod.net/upload/resize_cache/iblock/da4/200_250_1/da4668c081b65b35b59e78cad01594b8.jpg"/>
          <p:cNvPicPr>
            <a:picLocks noChangeAspect="1" noChangeArrowheads="1"/>
          </p:cNvPicPr>
          <p:nvPr/>
        </p:nvPicPr>
        <p:blipFill>
          <a:blip r:embed="rId4" cstate="print">
            <a:clrChange>
              <a:clrFrom>
                <a:srgbClr val="FFFFFD"/>
              </a:clrFrom>
              <a:clrTo>
                <a:srgbClr val="FFFFFD">
                  <a:alpha val="0"/>
                </a:srgbClr>
              </a:clrTo>
            </a:clrChange>
            <a:extLst>
              <a:ext uri="{28A0092B-C50C-407E-A947-70E740481C1C}">
                <a14:useLocalDpi xmlns="" xmlns:a14="http://schemas.microsoft.com/office/drawing/2010/main" val="0"/>
              </a:ext>
            </a:extLst>
          </a:blip>
          <a:srcRect/>
          <a:stretch>
            <a:fillRect/>
          </a:stretch>
        </p:blipFill>
        <p:spPr bwMode="auto">
          <a:xfrm>
            <a:off x="6876256" y="5088875"/>
            <a:ext cx="1751608" cy="1769125"/>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s://im2-tub-ru.yandex.net/i?id=bc0081af1f796a7ec1c5e2bd23483676&amp;n=33&amp;h=215&amp;w=295"/>
          <p:cNvPicPr>
            <a:picLocks noChangeAspect="1" noChangeArrowheads="1"/>
          </p:cNvPicPr>
          <p:nvPr/>
        </p:nvPicPr>
        <p:blipFill>
          <a:blip r:embed="rId5" cstate="print">
            <a:clrChange>
              <a:clrFrom>
                <a:srgbClr val="F7F2EE"/>
              </a:clrFrom>
              <a:clrTo>
                <a:srgbClr val="F7F2EE">
                  <a:alpha val="0"/>
                </a:srgbClr>
              </a:clrTo>
            </a:clrChange>
            <a:extLst>
              <a:ext uri="{28A0092B-C50C-407E-A947-70E740481C1C}">
                <a14:useLocalDpi xmlns="" xmlns:a14="http://schemas.microsoft.com/office/drawing/2010/main" val="0"/>
              </a:ext>
            </a:extLst>
          </a:blip>
          <a:srcRect/>
          <a:stretch>
            <a:fillRect/>
          </a:stretch>
        </p:blipFill>
        <p:spPr bwMode="auto">
          <a:xfrm>
            <a:off x="434751" y="4437112"/>
            <a:ext cx="2809875" cy="20478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9783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rPr>
              <a:t>Christingle</a:t>
            </a:r>
            <a:endParaRPr lang="ru-RU" b="1" dirty="0">
              <a:solidFill>
                <a:srgbClr val="002060"/>
              </a:solidFill>
            </a:endParaRPr>
          </a:p>
        </p:txBody>
      </p:sp>
      <p:sp>
        <p:nvSpPr>
          <p:cNvPr id="3" name="Объект 2"/>
          <p:cNvSpPr>
            <a:spLocks noGrp="1"/>
          </p:cNvSpPr>
          <p:nvPr>
            <p:ph idx="1"/>
          </p:nvPr>
        </p:nvSpPr>
        <p:spPr>
          <a:xfrm>
            <a:off x="3779912" y="1628800"/>
            <a:ext cx="4978896" cy="2262982"/>
          </a:xfrm>
        </p:spPr>
        <p:txBody>
          <a:bodyPr>
            <a:normAutofit fontScale="62500" lnSpcReduction="20000"/>
          </a:bodyPr>
          <a:lstStyle/>
          <a:p>
            <a:pPr marL="0" indent="0">
              <a:buNone/>
            </a:pPr>
            <a:r>
              <a:rPr lang="ru-RU" sz="4500" dirty="0"/>
              <a:t>Традиционным на Рождество в Великобритании является </a:t>
            </a:r>
            <a:r>
              <a:rPr lang="ru-RU" sz="4500" dirty="0" err="1"/>
              <a:t>кристингл</a:t>
            </a:r>
            <a:r>
              <a:rPr lang="ru-RU" sz="4500" dirty="0"/>
              <a:t>. Название его обозначает «Свет Христа</a:t>
            </a:r>
            <a:r>
              <a:rPr lang="ru-RU" sz="4500" dirty="0" smtClean="0"/>
              <a:t>», </a:t>
            </a:r>
            <a:r>
              <a:rPr lang="ru-RU" sz="4500" dirty="0"/>
              <a:t>пришедшего в этот мир. </a:t>
            </a:r>
            <a:endParaRPr lang="ru-RU" sz="4500" dirty="0" smtClean="0"/>
          </a:p>
          <a:p>
            <a:pPr marL="0" indent="0">
              <a:buNone/>
            </a:pPr>
            <a:endParaRPr lang="ru-RU" sz="7000" dirty="0" smtClean="0"/>
          </a:p>
        </p:txBody>
      </p:sp>
      <p:pic>
        <p:nvPicPr>
          <p:cNvPr id="1026" name="Picture 2" descr="&amp;Kcy;&amp;rcy;&amp;icy;&amp;scy;&amp;tcy;&amp;icy;&amp;ncy;&amp;gcy;&amp;lcy;"/>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1389259"/>
            <a:ext cx="2952328" cy="29523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5797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solidFill>
                  <a:srgbClr val="002060"/>
                </a:solidFill>
              </a:rPr>
              <a:t>Wreath</a:t>
            </a:r>
            <a:endParaRPr lang="ru-RU" b="1" dirty="0">
              <a:solidFill>
                <a:srgbClr val="002060"/>
              </a:solidFill>
            </a:endParaRPr>
          </a:p>
        </p:txBody>
      </p:sp>
      <p:sp>
        <p:nvSpPr>
          <p:cNvPr id="3" name="Объект 2"/>
          <p:cNvSpPr>
            <a:spLocks noGrp="1"/>
          </p:cNvSpPr>
          <p:nvPr>
            <p:ph idx="1"/>
          </p:nvPr>
        </p:nvSpPr>
        <p:spPr>
          <a:xfrm>
            <a:off x="3995936" y="1196752"/>
            <a:ext cx="4968552" cy="5328592"/>
          </a:xfrm>
        </p:spPr>
        <p:txBody>
          <a:bodyPr>
            <a:normAutofit fontScale="70000" lnSpcReduction="20000"/>
          </a:bodyPr>
          <a:lstStyle/>
          <a:p>
            <a:pPr marL="0" indent="0">
              <a:buNone/>
            </a:pPr>
            <a:r>
              <a:rPr lang="ru-RU" sz="4000" dirty="0"/>
              <a:t>Венок обычно выполняется из </a:t>
            </a:r>
            <a:r>
              <a:rPr lang="ru-RU" sz="4000" dirty="0" smtClean="0"/>
              <a:t>можжевельника, </a:t>
            </a:r>
            <a:r>
              <a:rPr lang="ru-RU" sz="4000" dirty="0"/>
              <a:t>в нем обязательно должно было быть четыре свечи, установленные по окружности. Три свечи фиолетового цвета </a:t>
            </a:r>
            <a:r>
              <a:rPr lang="ru-RU" sz="4000" dirty="0" smtClean="0"/>
              <a:t>и </a:t>
            </a:r>
            <a:r>
              <a:rPr lang="ru-RU" sz="4000" dirty="0"/>
              <a:t>одна розовая </a:t>
            </a:r>
            <a:r>
              <a:rPr lang="ru-RU" sz="4000" dirty="0" smtClean="0"/>
              <a:t>. </a:t>
            </a:r>
          </a:p>
          <a:p>
            <a:pPr marL="0" indent="0">
              <a:buNone/>
            </a:pPr>
            <a:endParaRPr lang="en-US" sz="4000" dirty="0" smtClean="0"/>
          </a:p>
          <a:p>
            <a:pPr marL="0" indent="0">
              <a:buNone/>
            </a:pPr>
            <a:r>
              <a:rPr lang="ru-RU" sz="4000" dirty="0" smtClean="0"/>
              <a:t>На </a:t>
            </a:r>
            <a:r>
              <a:rPr lang="ru-RU" sz="4000" dirty="0"/>
              <a:t>Рождество в центр венка устанавливают пятую свечу. Она может быть белой или красной. Она зажигается на Рождество и символизирует Иисуса Христа — «Свет Миру</a:t>
            </a:r>
            <a:r>
              <a:rPr lang="ru-RU" sz="4000" dirty="0" smtClean="0"/>
              <a:t>».</a:t>
            </a:r>
            <a:endParaRPr lang="ru-RU" sz="4000" dirty="0"/>
          </a:p>
          <a:p>
            <a:endParaRPr lang="ru-RU" dirty="0"/>
          </a:p>
        </p:txBody>
      </p:sp>
      <p:pic>
        <p:nvPicPr>
          <p:cNvPr id="2050" name="Picture 2" descr="http://previews.123rf.com/images/Larsena/Larsena0711/larsena071100012/2141696-Christmas-wreath-with-candles-and-bell-Stock-Phot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23528" y="692696"/>
            <a:ext cx="3024336" cy="3024336"/>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www.internetdict.com/wp-content/uploads/related_images/2016/01/19/what-do-the-advent-candles-stand-for_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9552" y="3717032"/>
            <a:ext cx="3118578" cy="23389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096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rPr>
              <a:t>Christmas</a:t>
            </a:r>
            <a:r>
              <a:rPr lang="en-US" dirty="0" smtClean="0"/>
              <a:t> </a:t>
            </a:r>
            <a:r>
              <a:rPr lang="en-US" b="1" dirty="0">
                <a:solidFill>
                  <a:srgbClr val="002060"/>
                </a:solidFill>
              </a:rPr>
              <a:t>log</a:t>
            </a:r>
            <a:endParaRPr lang="ru-RU" b="1" dirty="0">
              <a:solidFill>
                <a:srgbClr val="002060"/>
              </a:solidFill>
            </a:endParaRPr>
          </a:p>
        </p:txBody>
      </p:sp>
      <p:sp>
        <p:nvSpPr>
          <p:cNvPr id="3" name="Объект 2"/>
          <p:cNvSpPr>
            <a:spLocks noGrp="1"/>
          </p:cNvSpPr>
          <p:nvPr>
            <p:ph idx="1"/>
          </p:nvPr>
        </p:nvSpPr>
        <p:spPr>
          <a:xfrm>
            <a:off x="4303611" y="1340768"/>
            <a:ext cx="4732885" cy="4785395"/>
          </a:xfrm>
        </p:spPr>
        <p:txBody>
          <a:bodyPr>
            <a:noAutofit/>
          </a:bodyPr>
          <a:lstStyle/>
          <a:p>
            <a:pPr marL="0" indent="0">
              <a:buNone/>
            </a:pPr>
            <a:r>
              <a:rPr lang="ru-RU" sz="2400" dirty="0"/>
              <a:t>Р</a:t>
            </a:r>
            <a:r>
              <a:rPr lang="ru-RU" sz="2400" dirty="0" smtClean="0"/>
              <a:t>ождественское полено подготавливали </a:t>
            </a:r>
            <a:r>
              <a:rPr lang="ru-RU" sz="2400" dirty="0"/>
              <a:t>за год до Рождества. В лесу выбиралось громадное дерево, его спиливали и оставляли лежать, убрав ветки. </a:t>
            </a:r>
            <a:endParaRPr lang="ru-RU" sz="2400" dirty="0" smtClean="0"/>
          </a:p>
          <a:p>
            <a:pPr marL="0" indent="0">
              <a:buNone/>
            </a:pPr>
            <a:r>
              <a:rPr lang="ru-RU" sz="2400" dirty="0" smtClean="0"/>
              <a:t>На </a:t>
            </a:r>
            <a:r>
              <a:rPr lang="ru-RU" sz="2400" dirty="0"/>
              <a:t>праздник Рождества полено с этого дерева вносил в дом только глава </a:t>
            </a:r>
            <a:r>
              <a:rPr lang="ru-RU" sz="2400" dirty="0" smtClean="0"/>
              <a:t>семьи. </a:t>
            </a:r>
            <a:r>
              <a:rPr lang="ru-RU" sz="2400" dirty="0"/>
              <a:t>Далее к полену обращались как к живому существу, его поливали </a:t>
            </a:r>
            <a:r>
              <a:rPr lang="ru-RU" sz="2400" dirty="0" smtClean="0"/>
              <a:t>медом, </a:t>
            </a:r>
            <a:r>
              <a:rPr lang="ru-RU" sz="2400" dirty="0"/>
              <a:t>вином </a:t>
            </a:r>
            <a:r>
              <a:rPr lang="ru-RU" sz="2400" dirty="0" smtClean="0"/>
              <a:t>, </a:t>
            </a:r>
            <a:r>
              <a:rPr lang="ru-RU" sz="2400" dirty="0"/>
              <a:t>посыпали </a:t>
            </a:r>
            <a:r>
              <a:rPr lang="ru-RU" sz="2400" dirty="0" smtClean="0"/>
              <a:t>зерном. </a:t>
            </a:r>
            <a:r>
              <a:rPr lang="ru-RU" sz="2400" dirty="0"/>
              <a:t>После этого полено помещалось в очаг  </a:t>
            </a:r>
            <a:r>
              <a:rPr lang="ru-RU" sz="2400" dirty="0" smtClean="0"/>
              <a:t>или </a:t>
            </a:r>
            <a:r>
              <a:rPr lang="ru-RU" sz="2400" dirty="0"/>
              <a:t>печь </a:t>
            </a:r>
            <a:r>
              <a:rPr lang="ru-RU" sz="2400" dirty="0" smtClean="0"/>
              <a:t>и </a:t>
            </a:r>
            <a:r>
              <a:rPr lang="ru-RU" sz="2400" dirty="0"/>
              <a:t>поджигалось. </a:t>
            </a:r>
            <a:endParaRPr lang="ru-RU" sz="2400" dirty="0" smtClean="0"/>
          </a:p>
          <a:p>
            <a:pPr marL="0" indent="0">
              <a:buNone/>
            </a:pPr>
            <a:endParaRPr lang="ru-RU" sz="2000" dirty="0" smtClean="0"/>
          </a:p>
        </p:txBody>
      </p:sp>
      <p:pic>
        <p:nvPicPr>
          <p:cNvPr id="23554" name="Picture 2" descr="http://img0.liveinternet.ru/images/attach/c/6/93/548/93548304_4893934_0_74eea_ad9570a2_L_1_.jpg"/>
          <p:cNvPicPr>
            <a:picLocks noChangeAspect="1" noChangeArrowheads="1"/>
          </p:cNvPicPr>
          <p:nvPr/>
        </p:nvPicPr>
        <p:blipFill>
          <a:blip r:embed="rId3" cstate="print">
            <a:clrChange>
              <a:clrFrom>
                <a:srgbClr val="F0F5EE"/>
              </a:clrFrom>
              <a:clrTo>
                <a:srgbClr val="F0F5EE">
                  <a:alpha val="0"/>
                </a:srgbClr>
              </a:clrTo>
            </a:clrChange>
            <a:extLst>
              <a:ext uri="{28A0092B-C50C-407E-A947-70E740481C1C}">
                <a14:useLocalDpi xmlns="" xmlns:a14="http://schemas.microsoft.com/office/drawing/2010/main" val="0"/>
              </a:ext>
            </a:extLst>
          </a:blip>
          <a:srcRect/>
          <a:stretch>
            <a:fillRect/>
          </a:stretch>
        </p:blipFill>
        <p:spPr bwMode="auto">
          <a:xfrm>
            <a:off x="188870" y="1556792"/>
            <a:ext cx="4114741" cy="2592288"/>
          </a:xfrm>
          <a:prstGeom prst="rect">
            <a:avLst/>
          </a:prstGeom>
          <a:noFill/>
          <a:extLst>
            <a:ext uri="{909E8E84-426E-40DD-AFC4-6F175D3DCCD1}">
              <a14:hiddenFill xmlns="" xmlns:a14="http://schemas.microsoft.com/office/drawing/2010/main">
                <a:solidFill>
                  <a:srgbClr val="FFFFFF"/>
                </a:solidFill>
              </a14:hiddenFill>
            </a:ext>
          </a:extLst>
        </p:spPr>
      </p:pic>
      <p:pic>
        <p:nvPicPr>
          <p:cNvPr id="23556" name="Picture 4" descr="https://im2-tub-ru.yandex.net/i?id=be8c8141cb1c05e276fbbe4ceff4f02f&amp;n=33&amp;h=215&amp;w=27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43608" y="4293096"/>
            <a:ext cx="2590800" cy="20478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7993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rPr>
              <a:t>Santa</a:t>
            </a:r>
            <a:r>
              <a:rPr lang="en-US" dirty="0" smtClean="0"/>
              <a:t> </a:t>
            </a:r>
            <a:r>
              <a:rPr lang="en-US" b="1" dirty="0">
                <a:solidFill>
                  <a:srgbClr val="002060"/>
                </a:solidFill>
              </a:rPr>
              <a:t>Claus</a:t>
            </a:r>
            <a:endParaRPr lang="ru-RU" b="1" dirty="0">
              <a:solidFill>
                <a:srgbClr val="002060"/>
              </a:solidFill>
            </a:endParaRPr>
          </a:p>
        </p:txBody>
      </p:sp>
      <p:sp>
        <p:nvSpPr>
          <p:cNvPr id="3" name="Объект 2"/>
          <p:cNvSpPr>
            <a:spLocks noGrp="1"/>
          </p:cNvSpPr>
          <p:nvPr>
            <p:ph idx="1"/>
          </p:nvPr>
        </p:nvSpPr>
        <p:spPr>
          <a:xfrm>
            <a:off x="4211960" y="1340768"/>
            <a:ext cx="4474840" cy="4785395"/>
          </a:xfrm>
        </p:spPr>
        <p:txBody>
          <a:bodyPr>
            <a:noAutofit/>
          </a:bodyPr>
          <a:lstStyle/>
          <a:p>
            <a:pPr marL="0" indent="0">
              <a:buNone/>
            </a:pPr>
            <a:r>
              <a:rPr lang="ru-RU" sz="2400" dirty="0" smtClean="0"/>
              <a:t>Санта </a:t>
            </a:r>
            <a:r>
              <a:rPr lang="ru-RU" sz="2400" dirty="0"/>
              <a:t>Клаус, которого также называют Санта (</a:t>
            </a:r>
            <a:r>
              <a:rPr lang="ru-RU" sz="2400" i="1" dirty="0" err="1"/>
              <a:t>Santa</a:t>
            </a:r>
            <a:r>
              <a:rPr lang="ru-RU" sz="2400" dirty="0"/>
              <a:t>), Дед Мороз (</a:t>
            </a:r>
            <a:r>
              <a:rPr lang="ru-RU" sz="2400" i="1" dirty="0" err="1"/>
              <a:t>Father</a:t>
            </a:r>
            <a:r>
              <a:rPr lang="ru-RU" sz="2400" i="1" dirty="0"/>
              <a:t> </a:t>
            </a:r>
            <a:r>
              <a:rPr lang="ru-RU" sz="2400" i="1" dirty="0" err="1"/>
              <a:t>Christmas</a:t>
            </a:r>
            <a:r>
              <a:rPr lang="ru-RU" sz="2400" dirty="0"/>
              <a:t> в </a:t>
            </a:r>
            <a:r>
              <a:rPr lang="ru-RU" sz="2400" dirty="0" smtClean="0"/>
              <a:t>Великобритании)  </a:t>
            </a:r>
            <a:r>
              <a:rPr lang="ru-RU" sz="2400" dirty="0"/>
              <a:t>– это дедушка в красной одежде </a:t>
            </a:r>
            <a:r>
              <a:rPr lang="ru-RU" sz="2400" dirty="0" smtClean="0"/>
              <a:t>с </a:t>
            </a:r>
            <a:r>
              <a:rPr lang="ru-RU" sz="2400" dirty="0"/>
              <a:t>длинной белой </a:t>
            </a:r>
            <a:r>
              <a:rPr lang="ru-RU" sz="2400" dirty="0" smtClean="0"/>
              <a:t>бородой.</a:t>
            </a:r>
            <a:endParaRPr lang="ru-RU" sz="2400" dirty="0"/>
          </a:p>
          <a:p>
            <a:pPr marL="0" indent="0">
              <a:buNone/>
            </a:pPr>
            <a:endParaRPr lang="ru-RU" sz="2400" dirty="0" smtClean="0"/>
          </a:p>
          <a:p>
            <a:pPr marL="0" indent="0">
              <a:buNone/>
            </a:pPr>
            <a:r>
              <a:rPr lang="ru-RU" sz="2400" dirty="0" smtClean="0"/>
              <a:t>Говорят</a:t>
            </a:r>
            <a:r>
              <a:rPr lang="ru-RU" sz="2400" dirty="0"/>
              <a:t>, что Санта живет на Северном </a:t>
            </a:r>
            <a:r>
              <a:rPr lang="ru-RU" sz="2400" dirty="0" smtClean="0"/>
              <a:t>полюсе, путешествует </a:t>
            </a:r>
            <a:r>
              <a:rPr lang="ru-RU" sz="2400" dirty="0"/>
              <a:t>по небу на санках </a:t>
            </a:r>
            <a:r>
              <a:rPr lang="ru-RU" sz="2400" dirty="0" smtClean="0"/>
              <a:t>в </a:t>
            </a:r>
            <a:r>
              <a:rPr lang="ru-RU" sz="2400" dirty="0"/>
              <a:t>упряжке </a:t>
            </a:r>
            <a:r>
              <a:rPr lang="ru-RU" sz="2400" dirty="0" smtClean="0"/>
              <a:t>оленей, </a:t>
            </a:r>
            <a:r>
              <a:rPr lang="ru-RU" sz="2400" dirty="0"/>
              <a:t>попадает в дом по дымоходу </a:t>
            </a:r>
            <a:r>
              <a:rPr lang="ru-RU" sz="2400" dirty="0" smtClean="0"/>
              <a:t>ночью </a:t>
            </a:r>
            <a:r>
              <a:rPr lang="ru-RU" sz="2400" dirty="0"/>
              <a:t>и кладет подарки для детей в чулки над камином и перед </a:t>
            </a:r>
            <a:r>
              <a:rPr lang="ru-RU" sz="2400" dirty="0" smtClean="0"/>
              <a:t>елкой.</a:t>
            </a:r>
            <a:endParaRPr lang="ru-RU" sz="2400" dirty="0"/>
          </a:p>
        </p:txBody>
      </p:sp>
      <p:pic>
        <p:nvPicPr>
          <p:cNvPr id="3074" name="Picture 2" descr="https://www.colourbox.com/preview/2934328-santa-claus-descends-the-chimney.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0" y="836712"/>
            <a:ext cx="3744416" cy="3650805"/>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s://thumbs.dreamstime.com/z/santa-his-sleigh-22459213.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5723" t="7138" b="13880"/>
          <a:stretch/>
        </p:blipFill>
        <p:spPr bwMode="auto">
          <a:xfrm>
            <a:off x="553233" y="4436585"/>
            <a:ext cx="3442703" cy="19301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34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rPr>
              <a:t>Cookies</a:t>
            </a:r>
            <a:r>
              <a:rPr lang="en-US" dirty="0" smtClean="0"/>
              <a:t> </a:t>
            </a:r>
            <a:r>
              <a:rPr lang="en-US" b="1" dirty="0">
                <a:solidFill>
                  <a:srgbClr val="002060"/>
                </a:solidFill>
              </a:rPr>
              <a:t>for</a:t>
            </a:r>
            <a:r>
              <a:rPr lang="en-US" dirty="0" smtClean="0"/>
              <a:t> </a:t>
            </a:r>
            <a:r>
              <a:rPr lang="en-US" b="1" dirty="0">
                <a:solidFill>
                  <a:srgbClr val="002060"/>
                </a:solidFill>
              </a:rPr>
              <a:t>Santa</a:t>
            </a:r>
            <a:endParaRPr lang="ru-RU" b="1" dirty="0">
              <a:solidFill>
                <a:srgbClr val="002060"/>
              </a:solidFill>
            </a:endParaRPr>
          </a:p>
        </p:txBody>
      </p:sp>
      <p:sp>
        <p:nvSpPr>
          <p:cNvPr id="3" name="Объект 2"/>
          <p:cNvSpPr>
            <a:spLocks noGrp="1"/>
          </p:cNvSpPr>
          <p:nvPr>
            <p:ph idx="1"/>
          </p:nvPr>
        </p:nvSpPr>
        <p:spPr>
          <a:xfrm>
            <a:off x="4499992" y="1600200"/>
            <a:ext cx="4186808" cy="4525963"/>
          </a:xfrm>
        </p:spPr>
        <p:txBody>
          <a:bodyPr>
            <a:normAutofit/>
          </a:bodyPr>
          <a:lstStyle/>
          <a:p>
            <a:pPr marL="0" indent="0">
              <a:buNone/>
            </a:pPr>
            <a:r>
              <a:rPr lang="ru-RU" sz="2800" dirty="0" smtClean="0"/>
              <a:t>Дети </a:t>
            </a:r>
            <a:r>
              <a:rPr lang="ru-RU" sz="2800" dirty="0"/>
              <a:t>оставляют для </a:t>
            </a:r>
            <a:r>
              <a:rPr lang="ru-RU" sz="2800" dirty="0" err="1"/>
              <a:t>Санты</a:t>
            </a:r>
            <a:r>
              <a:rPr lang="ru-RU" sz="2800" dirty="0"/>
              <a:t> </a:t>
            </a:r>
            <a:r>
              <a:rPr lang="ru-RU" sz="2800" dirty="0" smtClean="0"/>
              <a:t>печенья на </a:t>
            </a:r>
            <a:r>
              <a:rPr lang="ru-RU" sz="2800" dirty="0"/>
              <a:t>камине, как символ благодарности </a:t>
            </a:r>
            <a:r>
              <a:rPr lang="ru-RU" sz="2800" dirty="0" smtClean="0"/>
              <a:t>за </a:t>
            </a:r>
            <a:r>
              <a:rPr lang="ru-RU" sz="2800" dirty="0"/>
              <a:t>работу, которую он выполняет каждое Рождество.</a:t>
            </a:r>
          </a:p>
          <a:p>
            <a:endParaRPr lang="ru-RU" dirty="0"/>
          </a:p>
        </p:txBody>
      </p:sp>
      <p:pic>
        <p:nvPicPr>
          <p:cNvPr id="27650" name="Picture 2" descr="http://mynew-year.ru/_ph/3/9816746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1610" y="1412776"/>
            <a:ext cx="3840427" cy="2160240"/>
          </a:xfrm>
          <a:prstGeom prst="rect">
            <a:avLst/>
          </a:prstGeom>
          <a:noFill/>
          <a:extLst>
            <a:ext uri="{909E8E84-426E-40DD-AFC4-6F175D3DCCD1}">
              <a14:hiddenFill xmlns="" xmlns:a14="http://schemas.microsoft.com/office/drawing/2010/main">
                <a:solidFill>
                  <a:srgbClr val="FFFFFF"/>
                </a:solidFill>
              </a14:hiddenFill>
            </a:ext>
          </a:extLst>
        </p:spPr>
      </p:pic>
      <p:pic>
        <p:nvPicPr>
          <p:cNvPr id="27652" name="Picture 4" descr="http://compoboi.pw/_ph/8/2/18715995.jpg?148139513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1610" y="3933056"/>
            <a:ext cx="3320774" cy="20754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1825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solidFill>
                  <a:srgbClr val="002060"/>
                </a:solidFill>
              </a:rPr>
              <a:t>Elf</a:t>
            </a:r>
            <a:endParaRPr lang="ru-RU" b="1" dirty="0">
              <a:solidFill>
                <a:srgbClr val="002060"/>
              </a:solidFill>
            </a:endParaRPr>
          </a:p>
        </p:txBody>
      </p:sp>
      <p:sp>
        <p:nvSpPr>
          <p:cNvPr id="3" name="Объект 2"/>
          <p:cNvSpPr>
            <a:spLocks noGrp="1"/>
          </p:cNvSpPr>
          <p:nvPr>
            <p:ph idx="1"/>
          </p:nvPr>
        </p:nvSpPr>
        <p:spPr>
          <a:xfrm>
            <a:off x="4100589" y="1268760"/>
            <a:ext cx="4608512" cy="4968552"/>
          </a:xfrm>
        </p:spPr>
        <p:txBody>
          <a:bodyPr>
            <a:normAutofit fontScale="85000" lnSpcReduction="10000"/>
          </a:bodyPr>
          <a:lstStyle/>
          <a:p>
            <a:pPr marL="0" indent="0">
              <a:buNone/>
            </a:pPr>
            <a:r>
              <a:rPr lang="ru-RU" dirty="0"/>
              <a:t>Все, конечно, знают, что подарки на Рождество приносит Санта Клаус. Но такое количество подарков для детей всего мира когда бы он сумел приготовить и разнести? А до этого ему ещё надо успеть прочитать все письма от детей с их просьбами. Всё очень просто объясняется - у него есть необычные помощники. Кто же это</a:t>
            </a:r>
            <a:r>
              <a:rPr lang="ru-RU" dirty="0" smtClean="0"/>
              <a:t>? ЭЛЬФЫ. </a:t>
            </a:r>
            <a:endParaRPr lang="ru-RU" dirty="0"/>
          </a:p>
        </p:txBody>
      </p:sp>
      <p:sp>
        <p:nvSpPr>
          <p:cNvPr id="4" name="AutoShape 2" descr="http://ru.stockfresh.com/thumbs/ddraw/4943646_%D0%94%D0%B5%D0%B4-%D0%9C%D0%BE%D1%80%D0%BE%D0%B7-%D1%8D%D0%BB%D1%8C%D1%84-%D1%81%D0%B5%D0%B2%D0%B5%D1%80%D0%BD%D1%8B%D0%B9-%D0%BE%D0%BB%D0%B5%D0%BD%D1%8C-%D1%81%D0%BC%D0%B5%D1%88%D0%BD%D1%8B%D0%B5-Cartoon-%D0%B8%D0%B7%D0%BE%D0%BB%D0%B8%D1%80%D0%BE%D0%B2%D0%B0%D0%BD%D0%BD%D1%8B%D0%B9.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ru.stockfresh.com/thumbs/ddraw/4943646_%D0%94%D0%B5%D0%B4-%D0%9C%D0%BE%D1%80%D0%BE%D0%B7-%D1%8D%D0%BB%D1%8C%D1%84-%D1%81%D0%B5%D0%B2%D0%B5%D1%80%D0%BD%D1%8B%D0%B9-%D0%BE%D0%BB%D0%B5%D0%BD%D1%8C-%D1%81%D0%BC%D0%B5%D1%88%D0%BD%D1%8B%D0%B5-Cartoon-%D0%B8%D0%B7%D0%BE%D0%BB%D0%B8%D1%80%D0%BE%D0%B2%D0%B0%D0%BD%D0%BD%D1%8B%D0%B9.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4344" name="Picture 8" descr="http://previews.123rf.com/images/kennykiernanillustration/kennykiernanillustration1307/kennykiernanillustration130700130/20686734-Happy-Smiling-Blonde-Girl-Christmas-Santa-s-Elf-Stock-Phot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051720" y="1628800"/>
            <a:ext cx="2016224" cy="2299203"/>
          </a:xfrm>
          <a:prstGeom prst="rect">
            <a:avLst/>
          </a:prstGeom>
          <a:noFill/>
          <a:extLst>
            <a:ext uri="{909E8E84-426E-40DD-AFC4-6F175D3DCCD1}">
              <a14:hiddenFill xmlns="" xmlns:a14="http://schemas.microsoft.com/office/drawing/2010/main">
                <a:solidFill>
                  <a:srgbClr val="FFFFFF"/>
                </a:solidFill>
              </a14:hiddenFill>
            </a:ext>
          </a:extLst>
        </p:spPr>
      </p:pic>
      <p:pic>
        <p:nvPicPr>
          <p:cNvPr id="14346" name="Picture 10" descr="http://images.clipartpanda.com/synonym-clipart-free-clip-art-of-santa%27s-workshop-happy-smiling-boy-christmas-santas-elf-royalty-free-cliparts-pictures.jpg"/>
          <p:cNvPicPr>
            <a:picLocks noChangeAspect="1" noChangeArrowheads="1"/>
          </p:cNvPicPr>
          <p:nvPr/>
        </p:nvPicPr>
        <p:blipFill>
          <a:blip r:embed="rId4" cstate="print">
            <a:clrChange>
              <a:clrFrom>
                <a:srgbClr val="DADADA"/>
              </a:clrFrom>
              <a:clrTo>
                <a:srgbClr val="DADADA">
                  <a:alpha val="0"/>
                </a:srgbClr>
              </a:clrTo>
            </a:clrChange>
            <a:extLst>
              <a:ext uri="{28A0092B-C50C-407E-A947-70E740481C1C}">
                <a14:useLocalDpi xmlns="" xmlns:a14="http://schemas.microsoft.com/office/drawing/2010/main" val="0"/>
              </a:ext>
            </a:extLst>
          </a:blip>
          <a:srcRect/>
          <a:stretch>
            <a:fillRect/>
          </a:stretch>
        </p:blipFill>
        <p:spPr bwMode="auto">
          <a:xfrm>
            <a:off x="307975" y="3717032"/>
            <a:ext cx="1894610" cy="23042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018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rPr>
              <a:t>Reindeer</a:t>
            </a:r>
            <a:endParaRPr lang="ru-RU" b="1" dirty="0">
              <a:solidFill>
                <a:srgbClr val="002060"/>
              </a:solidFill>
            </a:endParaRPr>
          </a:p>
        </p:txBody>
      </p:sp>
      <p:sp>
        <p:nvSpPr>
          <p:cNvPr id="3" name="Объект 2"/>
          <p:cNvSpPr>
            <a:spLocks noGrp="1"/>
          </p:cNvSpPr>
          <p:nvPr>
            <p:ph idx="1"/>
          </p:nvPr>
        </p:nvSpPr>
        <p:spPr>
          <a:xfrm>
            <a:off x="4211960" y="1600200"/>
            <a:ext cx="4474840" cy="4525963"/>
          </a:xfrm>
        </p:spPr>
        <p:txBody>
          <a:bodyPr>
            <a:normAutofit/>
          </a:bodyPr>
          <a:lstStyle/>
          <a:p>
            <a:pPr marL="0" indent="0">
              <a:buNone/>
            </a:pPr>
            <a:r>
              <a:rPr lang="ru-RU" sz="2800" dirty="0"/>
              <a:t>Олени Санта-Клауса </a:t>
            </a:r>
            <a:r>
              <a:rPr lang="ru-RU" sz="2800" dirty="0" smtClean="0"/>
              <a:t>—группа </a:t>
            </a:r>
            <a:r>
              <a:rPr lang="ru-RU" sz="2800" dirty="0"/>
              <a:t>из девяти летучих северных оленей, тянущих за собой повозку Санта-Клауса, развозящего рождественские подарки. </a:t>
            </a:r>
          </a:p>
        </p:txBody>
      </p:sp>
      <p:pic>
        <p:nvPicPr>
          <p:cNvPr id="9218" name="Picture 2" descr="http://cliparts.co/cliparts/Aib/bdX/AibbdXez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83568" y="1268760"/>
            <a:ext cx="2438476" cy="4464496"/>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descr="https://thumbs.dreamstime.com/z/santa-his-sleigh-22459213.jpg"/>
          <p:cNvPicPr>
            <a:picLocks noChangeAspect="1" noChangeArrowheads="1"/>
          </p:cNvPicPr>
          <p:nvPr/>
        </p:nvPicPr>
        <p:blipFill rotWithShape="1">
          <a:blip r:embed="rId4" cstate="print">
            <a:clrChange>
              <a:clrFrom>
                <a:srgbClr val="72330A"/>
              </a:clrFrom>
              <a:clrTo>
                <a:srgbClr val="72330A">
                  <a:alpha val="0"/>
                </a:srgbClr>
              </a:clrTo>
            </a:clrChange>
            <a:extLst>
              <a:ext uri="{28A0092B-C50C-407E-A947-70E740481C1C}">
                <a14:useLocalDpi xmlns="" xmlns:a14="http://schemas.microsoft.com/office/drawing/2010/main" val="0"/>
              </a:ext>
            </a:extLst>
          </a:blip>
          <a:srcRect l="6527" t="8926" r="3071" b="15244"/>
          <a:stretch/>
        </p:blipFill>
        <p:spPr bwMode="auto">
          <a:xfrm>
            <a:off x="3851920" y="4240084"/>
            <a:ext cx="4327561" cy="24292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4549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rPr>
              <a:t>Stocking</a:t>
            </a:r>
            <a:endParaRPr lang="ru-RU" b="1" dirty="0">
              <a:solidFill>
                <a:srgbClr val="002060"/>
              </a:solidFill>
            </a:endParaRPr>
          </a:p>
        </p:txBody>
      </p:sp>
      <p:sp>
        <p:nvSpPr>
          <p:cNvPr id="3" name="Объект 2"/>
          <p:cNvSpPr>
            <a:spLocks noGrp="1"/>
          </p:cNvSpPr>
          <p:nvPr>
            <p:ph idx="1"/>
          </p:nvPr>
        </p:nvSpPr>
        <p:spPr>
          <a:xfrm>
            <a:off x="4211960" y="1412776"/>
            <a:ext cx="4474840" cy="4896544"/>
          </a:xfrm>
        </p:spPr>
        <p:txBody>
          <a:bodyPr>
            <a:normAutofit lnSpcReduction="10000"/>
          </a:bodyPr>
          <a:lstStyle/>
          <a:p>
            <a:pPr marL="0" indent="0">
              <a:buNone/>
            </a:pPr>
            <a:r>
              <a:rPr lang="ru-RU" sz="2800" dirty="0" smtClean="0"/>
              <a:t>Проникнув </a:t>
            </a:r>
            <a:r>
              <a:rPr lang="ru-RU" sz="2800" dirty="0"/>
              <a:t>в дом, Санта кладёт подарки в носки, чулки, которые дети развесили на камине. </a:t>
            </a:r>
          </a:p>
          <a:p>
            <a:pPr marL="0" indent="0">
              <a:buNone/>
            </a:pPr>
            <a:endParaRPr lang="ru-RU" sz="2800" dirty="0" smtClean="0"/>
          </a:p>
          <a:p>
            <a:pPr marL="0" indent="0">
              <a:buNone/>
            </a:pPr>
            <a:r>
              <a:rPr lang="ru-RU" sz="2800" dirty="0" smtClean="0"/>
              <a:t>Дети </a:t>
            </a:r>
            <a:r>
              <a:rPr lang="ru-RU" sz="2800" dirty="0"/>
              <a:t>получают подарки, если они были послушными, вели себя хорошо, а если они были шалунами, то утром найдут в своих носках обгоревшие угольки.</a:t>
            </a:r>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27584" y="260648"/>
            <a:ext cx="2664296" cy="26642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descr="http://previews.123rf.com/images/dedmazay/dedmazay1412/dedmazay141200006/34231188-Fireplace-in-Christmas-on-a-white-background-vector-Stock-Photo.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51520" y="2926044"/>
            <a:ext cx="3816424" cy="32968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8985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rPr>
              <a:t>Jesus Christ</a:t>
            </a:r>
            <a:endParaRPr lang="ru-RU" b="1" dirty="0">
              <a:solidFill>
                <a:srgbClr val="002060"/>
              </a:solidFill>
            </a:endParaRPr>
          </a:p>
        </p:txBody>
      </p:sp>
      <p:sp>
        <p:nvSpPr>
          <p:cNvPr id="3" name="Объект 2"/>
          <p:cNvSpPr>
            <a:spLocks noGrp="1"/>
          </p:cNvSpPr>
          <p:nvPr>
            <p:ph idx="1"/>
          </p:nvPr>
        </p:nvSpPr>
        <p:spPr>
          <a:xfrm>
            <a:off x="4355976" y="1764044"/>
            <a:ext cx="4330824" cy="4525963"/>
          </a:xfrm>
        </p:spPr>
        <p:txBody>
          <a:bodyPr>
            <a:noAutofit/>
          </a:bodyPr>
          <a:lstStyle/>
          <a:p>
            <a:pPr marL="0" indent="0" algn="just">
              <a:buNone/>
            </a:pPr>
            <a:r>
              <a:rPr lang="ru-RU" sz="2800" dirty="0"/>
              <a:t>Рождество Христово - один из двенадцати </a:t>
            </a:r>
            <a:r>
              <a:rPr lang="ru-RU" sz="2800" dirty="0" smtClean="0"/>
              <a:t>главных праздников </a:t>
            </a:r>
            <a:r>
              <a:rPr lang="ru-RU" sz="2800" dirty="0"/>
              <a:t>христианской церкви. </a:t>
            </a:r>
            <a:r>
              <a:rPr lang="ru-RU" sz="2800" dirty="0" smtClean="0"/>
              <a:t>В </a:t>
            </a:r>
            <a:r>
              <a:rPr lang="ru-RU" sz="2800" dirty="0"/>
              <a:t>этот день церковь отмечает рождение Иисуса Христа. </a:t>
            </a:r>
            <a:endParaRPr lang="ru-RU" sz="2800" dirty="0" smtClean="0"/>
          </a:p>
          <a:p>
            <a:pPr marL="0" indent="0" algn="just">
              <a:buNone/>
            </a:pPr>
            <a:endParaRPr lang="ru-RU" sz="2800" dirty="0" smtClean="0"/>
          </a:p>
          <a:p>
            <a:pPr marL="0" indent="0" algn="just">
              <a:buNone/>
            </a:pPr>
            <a:r>
              <a:rPr lang="ru-RU" sz="2800" dirty="0" smtClean="0"/>
              <a:t>Иисус </a:t>
            </a:r>
            <a:r>
              <a:rPr lang="ru-RU" sz="2800" dirty="0"/>
              <a:t>Христос, родился от Пресвятой Девы Марии в городе Вифлееме. </a:t>
            </a:r>
          </a:p>
        </p:txBody>
      </p:sp>
      <p:pic>
        <p:nvPicPr>
          <p:cNvPr id="11266" name="Picture 2" descr="http://fotovideoforum.ru/resources/image/62555"/>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9679"/>
          <a:stretch/>
        </p:blipFill>
        <p:spPr bwMode="auto">
          <a:xfrm>
            <a:off x="355040" y="1772816"/>
            <a:ext cx="3463799" cy="41064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134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rPr>
              <a:t>Bells</a:t>
            </a:r>
            <a:endParaRPr lang="ru-RU" b="1" dirty="0">
              <a:solidFill>
                <a:srgbClr val="002060"/>
              </a:solidFill>
            </a:endParaRPr>
          </a:p>
        </p:txBody>
      </p:sp>
      <p:sp>
        <p:nvSpPr>
          <p:cNvPr id="3" name="Объект 2"/>
          <p:cNvSpPr>
            <a:spLocks noGrp="1"/>
          </p:cNvSpPr>
          <p:nvPr>
            <p:ph idx="1"/>
          </p:nvPr>
        </p:nvSpPr>
        <p:spPr>
          <a:xfrm>
            <a:off x="3753985" y="1196752"/>
            <a:ext cx="5194920" cy="3672408"/>
          </a:xfrm>
        </p:spPr>
        <p:txBody>
          <a:bodyPr>
            <a:normAutofit fontScale="70000" lnSpcReduction="20000"/>
          </a:bodyPr>
          <a:lstStyle/>
          <a:p>
            <a:pPr marL="0" indent="0">
              <a:buNone/>
            </a:pPr>
            <a:r>
              <a:rPr lang="ru-RU" sz="3300" dirty="0" smtClean="0"/>
              <a:t>Обычай использовать в праздновании Рождества  </a:t>
            </a:r>
            <a:r>
              <a:rPr lang="ru-RU" sz="3300" dirty="0"/>
              <a:t>колокольчики </a:t>
            </a:r>
            <a:r>
              <a:rPr lang="ru-RU" sz="3300" dirty="0" smtClean="0"/>
              <a:t>пришел </a:t>
            </a:r>
            <a:r>
              <a:rPr lang="ru-RU" sz="3300" dirty="0"/>
              <a:t>из зимних языческих праздников. </a:t>
            </a:r>
            <a:endParaRPr lang="ru-RU" sz="3300" dirty="0" smtClean="0"/>
          </a:p>
          <a:p>
            <a:pPr marL="0" indent="0">
              <a:buNone/>
            </a:pPr>
            <a:r>
              <a:rPr lang="ru-RU" sz="3300" dirty="0" smtClean="0"/>
              <a:t>Когда </a:t>
            </a:r>
            <a:r>
              <a:rPr lang="ru-RU" sz="3300" dirty="0"/>
              <a:t>земля была холодна, считалось, что солнце умерло, а злой дух очень силен. Чтобы его изгнать, нужно очень громко шуметь. На святки в церквях раздается колокольный звон, но не для изгнания злых духов, таким образом люди приветствуют Христа.</a:t>
            </a:r>
          </a:p>
          <a:p>
            <a:endParaRPr lang="ru-RU" dirty="0"/>
          </a:p>
        </p:txBody>
      </p:sp>
      <p:pic>
        <p:nvPicPr>
          <p:cNvPr id="5122" name="Picture 2" descr="https://im1-tub-ru.yandex.net/i?id=21f433688f8bea4bdac0f8ee5c6e1f39&amp;n=33&amp;h=215&amp;w=24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6800" y="1196752"/>
            <a:ext cx="3789963" cy="3312368"/>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https://im0-tub-ru.yandex.net/i?id=209aa44195a1c5e0a4a23df2f55d9e17&amp;n=33&amp;h=215&amp;w=469"/>
          <p:cNvPicPr>
            <a:picLocks noChangeAspect="1" noChangeArrowheads="1"/>
          </p:cNvPicPr>
          <p:nvPr/>
        </p:nvPicPr>
        <p:blipFill>
          <a:blip r:embed="rId4" cstate="print">
            <a:clrChange>
              <a:clrFrom>
                <a:srgbClr val="F5F5F5"/>
              </a:clrFrom>
              <a:clrTo>
                <a:srgbClr val="F5F5F5">
                  <a:alpha val="0"/>
                </a:srgbClr>
              </a:clrTo>
            </a:clrChange>
            <a:extLst>
              <a:ext uri="{28A0092B-C50C-407E-A947-70E740481C1C}">
                <a14:useLocalDpi xmlns="" xmlns:a14="http://schemas.microsoft.com/office/drawing/2010/main" val="0"/>
              </a:ext>
            </a:extLst>
          </a:blip>
          <a:srcRect/>
          <a:stretch>
            <a:fillRect/>
          </a:stretch>
        </p:blipFill>
        <p:spPr bwMode="auto">
          <a:xfrm>
            <a:off x="3491880" y="4226767"/>
            <a:ext cx="5223762" cy="23946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3464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solidFill>
                  <a:srgbClr val="002060"/>
                </a:solidFill>
              </a:rPr>
              <a:t>Turkey</a:t>
            </a:r>
            <a:endParaRPr lang="ru-RU" b="1" dirty="0">
              <a:solidFill>
                <a:srgbClr val="002060"/>
              </a:solidFill>
            </a:endParaRPr>
          </a:p>
        </p:txBody>
      </p:sp>
      <p:sp>
        <p:nvSpPr>
          <p:cNvPr id="3" name="Объект 2"/>
          <p:cNvSpPr>
            <a:spLocks noGrp="1"/>
          </p:cNvSpPr>
          <p:nvPr>
            <p:ph idx="1"/>
          </p:nvPr>
        </p:nvSpPr>
        <p:spPr>
          <a:xfrm>
            <a:off x="4860032" y="1600200"/>
            <a:ext cx="3826768" cy="4525963"/>
          </a:xfrm>
        </p:spPr>
        <p:txBody>
          <a:bodyPr>
            <a:normAutofit/>
          </a:bodyPr>
          <a:lstStyle/>
          <a:p>
            <a:pPr marL="0" indent="0">
              <a:buNone/>
            </a:pPr>
            <a:r>
              <a:rPr lang="ru-RU" sz="2800" dirty="0"/>
              <a:t>Традиционный рождественский ужин в Великобритании обязательно включает индейку </a:t>
            </a:r>
            <a:r>
              <a:rPr lang="ru-RU" sz="2800" dirty="0" smtClean="0"/>
              <a:t>с </a:t>
            </a:r>
            <a:r>
              <a:rPr lang="ru-RU" sz="2800" dirty="0"/>
              <a:t>картофелем </a:t>
            </a:r>
            <a:r>
              <a:rPr lang="ru-RU" sz="2800" dirty="0" smtClean="0"/>
              <a:t>и </a:t>
            </a:r>
            <a:r>
              <a:rPr lang="ru-RU" sz="2800" dirty="0"/>
              <a:t>другими </a:t>
            </a:r>
            <a:r>
              <a:rPr lang="ru-RU" sz="2800" dirty="0" smtClean="0"/>
              <a:t>овощами. </a:t>
            </a:r>
            <a:endParaRPr lang="ru-RU" sz="2800" dirty="0"/>
          </a:p>
        </p:txBody>
      </p:sp>
      <p:pic>
        <p:nvPicPr>
          <p:cNvPr id="2050" name="Picture 2" descr="http://ghkrfc.com/wp-content/uploads/2014/12/imag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382612" y="3789040"/>
            <a:ext cx="2265257" cy="2825933"/>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meat33.ru/images/alex.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3258" y="1412776"/>
            <a:ext cx="4704457" cy="22346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499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rPr>
              <a:t>Christmas</a:t>
            </a:r>
            <a:r>
              <a:rPr lang="en-US" dirty="0" smtClean="0"/>
              <a:t> </a:t>
            </a:r>
            <a:r>
              <a:rPr lang="en-US" b="1" dirty="0">
                <a:solidFill>
                  <a:srgbClr val="002060"/>
                </a:solidFill>
              </a:rPr>
              <a:t>pudding</a:t>
            </a:r>
            <a:endParaRPr lang="ru-RU" b="1" dirty="0">
              <a:solidFill>
                <a:srgbClr val="002060"/>
              </a:solidFill>
            </a:endParaRPr>
          </a:p>
        </p:txBody>
      </p:sp>
      <p:sp>
        <p:nvSpPr>
          <p:cNvPr id="3" name="Объект 2"/>
          <p:cNvSpPr>
            <a:spLocks noGrp="1"/>
          </p:cNvSpPr>
          <p:nvPr>
            <p:ph idx="1"/>
          </p:nvPr>
        </p:nvSpPr>
        <p:spPr>
          <a:xfrm>
            <a:off x="4427984" y="1600200"/>
            <a:ext cx="4258816" cy="4525963"/>
          </a:xfrm>
        </p:spPr>
        <p:txBody>
          <a:bodyPr>
            <a:normAutofit/>
          </a:bodyPr>
          <a:lstStyle/>
          <a:p>
            <a:pPr marL="0" indent="0">
              <a:buNone/>
            </a:pPr>
            <a:r>
              <a:rPr lang="ru-RU" sz="2800" dirty="0"/>
              <a:t>После ужина следует рождественский пудинг </a:t>
            </a:r>
            <a:r>
              <a:rPr lang="ru-RU" sz="2800" dirty="0" smtClean="0"/>
              <a:t>– </a:t>
            </a:r>
            <a:r>
              <a:rPr lang="ru-RU" sz="2800" dirty="0"/>
              <a:t>сладкий пудинг, состоящий из большого количества сухофруктов </a:t>
            </a:r>
            <a:r>
              <a:rPr lang="ru-RU" sz="2800" dirty="0" smtClean="0"/>
              <a:t>и </a:t>
            </a:r>
            <a:r>
              <a:rPr lang="ru-RU" sz="2800" dirty="0"/>
              <a:t>часто политый горящим </a:t>
            </a:r>
            <a:r>
              <a:rPr lang="ru-RU" sz="2800" dirty="0" smtClean="0"/>
              <a:t>бренди. </a:t>
            </a:r>
            <a:endParaRPr lang="ru-RU" sz="2800" dirty="0"/>
          </a:p>
        </p:txBody>
      </p:sp>
      <p:pic>
        <p:nvPicPr>
          <p:cNvPr id="3074" name="Picture 2" descr="https://im3-tub-ru.yandex.net/i?id=58b28537da926f26930a471fd2c828b2&amp;n=33&amp;h=215&amp;w=228"/>
          <p:cNvPicPr>
            <a:picLocks noChangeAspect="1" noChangeArrowheads="1"/>
          </p:cNvPicPr>
          <p:nvPr/>
        </p:nvPicPr>
        <p:blipFill>
          <a:blip r:embed="rId3" cstate="print">
            <a:clrChange>
              <a:clrFrom>
                <a:srgbClr val="FEFFFF"/>
              </a:clrFrom>
              <a:clrTo>
                <a:srgbClr val="FEFFFF">
                  <a:alpha val="0"/>
                </a:srgbClr>
              </a:clrTo>
            </a:clrChange>
            <a:extLst>
              <a:ext uri="{28A0092B-C50C-407E-A947-70E740481C1C}">
                <a14:useLocalDpi xmlns="" xmlns:a14="http://schemas.microsoft.com/office/drawing/2010/main" val="0"/>
              </a:ext>
            </a:extLst>
          </a:blip>
          <a:srcRect/>
          <a:stretch>
            <a:fillRect/>
          </a:stretch>
        </p:blipFill>
        <p:spPr bwMode="auto">
          <a:xfrm>
            <a:off x="395535" y="1268760"/>
            <a:ext cx="3865883" cy="36454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945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rPr>
              <a:t>Christmas</a:t>
            </a:r>
            <a:r>
              <a:rPr lang="en-US" dirty="0" smtClean="0"/>
              <a:t> </a:t>
            </a:r>
            <a:r>
              <a:rPr lang="en-US" b="1" dirty="0">
                <a:solidFill>
                  <a:srgbClr val="002060"/>
                </a:solidFill>
              </a:rPr>
              <a:t>card</a:t>
            </a:r>
            <a:endParaRPr lang="ru-RU" b="1" dirty="0">
              <a:solidFill>
                <a:srgbClr val="002060"/>
              </a:solidFill>
            </a:endParaRPr>
          </a:p>
        </p:txBody>
      </p:sp>
      <p:sp>
        <p:nvSpPr>
          <p:cNvPr id="3" name="Объект 2"/>
          <p:cNvSpPr>
            <a:spLocks noGrp="1"/>
          </p:cNvSpPr>
          <p:nvPr>
            <p:ph idx="1"/>
          </p:nvPr>
        </p:nvSpPr>
        <p:spPr>
          <a:xfrm>
            <a:off x="4355976" y="1600200"/>
            <a:ext cx="4330824" cy="4525963"/>
          </a:xfrm>
        </p:spPr>
        <p:txBody>
          <a:bodyPr>
            <a:normAutofit fontScale="92500"/>
          </a:bodyPr>
          <a:lstStyle/>
          <a:p>
            <a:pPr marL="0" indent="0">
              <a:buNone/>
            </a:pPr>
            <a:r>
              <a:rPr lang="ru-RU" sz="3000" dirty="0" smtClean="0"/>
              <a:t>Первая </a:t>
            </a:r>
            <a:r>
              <a:rPr lang="ru-RU" sz="3000" dirty="0"/>
              <a:t>рождественская открытка была создана и отправлена в 1843 г. Мужчина по имени Джон </a:t>
            </a:r>
            <a:r>
              <a:rPr lang="ru-RU" sz="3000" dirty="0" err="1"/>
              <a:t>Калькотт</a:t>
            </a:r>
            <a:r>
              <a:rPr lang="ru-RU" sz="3000" dirty="0"/>
              <a:t> </a:t>
            </a:r>
            <a:r>
              <a:rPr lang="ru-RU" sz="3000" dirty="0" err="1"/>
              <a:t>Хорсли</a:t>
            </a:r>
            <a:r>
              <a:rPr lang="ru-RU" sz="3000" dirty="0"/>
              <a:t> </a:t>
            </a:r>
            <a:r>
              <a:rPr lang="ru-RU" sz="3000" dirty="0" smtClean="0"/>
              <a:t>напечатал </a:t>
            </a:r>
            <a:r>
              <a:rPr lang="ru-RU" sz="3000" dirty="0"/>
              <a:t>первую рождественскую открытку для Сэра Генри </a:t>
            </a:r>
            <a:r>
              <a:rPr lang="ru-RU" sz="3000" dirty="0" err="1" smtClean="0"/>
              <a:t>Коула</a:t>
            </a:r>
            <a:r>
              <a:rPr lang="ru-RU" sz="3000" dirty="0" smtClean="0"/>
              <a:t> – </a:t>
            </a:r>
            <a:r>
              <a:rPr lang="ru-RU" sz="3000" dirty="0"/>
              <a:t>своего друга, который подал ему эту идею.</a:t>
            </a:r>
          </a:p>
          <a:p>
            <a:endParaRPr lang="ru-RU" dirty="0"/>
          </a:p>
        </p:txBody>
      </p:sp>
      <p:pic>
        <p:nvPicPr>
          <p:cNvPr id="26626" name="Picture 2" descr="http://www.i-type.ru/nycard/ris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8199" y="1268760"/>
            <a:ext cx="4032448" cy="2580767"/>
          </a:xfrm>
          <a:prstGeom prst="rect">
            <a:avLst/>
          </a:prstGeom>
          <a:noFill/>
          <a:extLst>
            <a:ext uri="{909E8E84-426E-40DD-AFC4-6F175D3DCCD1}">
              <a14:hiddenFill xmlns="" xmlns:a14="http://schemas.microsoft.com/office/drawing/2010/main">
                <a:solidFill>
                  <a:srgbClr val="FFFFFF"/>
                </a:solidFill>
              </a14:hiddenFill>
            </a:ext>
          </a:extLst>
        </p:spPr>
      </p:pic>
      <p:pic>
        <p:nvPicPr>
          <p:cNvPr id="26628" name="Picture 4" descr="http://4.bp.blogspot.com/_oO4si60HBc8/TRZDIPllm6I/AAAAAAAAFvg/RAsG6b0Twmk/s1600/53054e47c8e8.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2678" y="4005064"/>
            <a:ext cx="4047969" cy="25527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5522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340768"/>
            <a:ext cx="4438391" cy="30782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0" name="Picture 2" descr="https://wonderwhite.ru/wp-content/uploads/2015/12/main_UKqueen-XmasTraditions_WonderWhite-760x475.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86423" y="1330644"/>
            <a:ext cx="4957577" cy="309848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Заголовок 1"/>
          <p:cNvSpPr>
            <a:spLocks noGrp="1"/>
          </p:cNvSpPr>
          <p:nvPr>
            <p:ph type="title"/>
          </p:nvPr>
        </p:nvSpPr>
        <p:spPr>
          <a:xfrm>
            <a:off x="457200" y="274638"/>
            <a:ext cx="8229600" cy="1143000"/>
          </a:xfrm>
        </p:spPr>
        <p:txBody>
          <a:bodyPr/>
          <a:lstStyle/>
          <a:p>
            <a:r>
              <a:rPr lang="en-US" b="1" dirty="0">
                <a:solidFill>
                  <a:srgbClr val="002060"/>
                </a:solidFill>
              </a:rPr>
              <a:t>Queen’s</a:t>
            </a:r>
            <a:r>
              <a:rPr lang="en-US" dirty="0" smtClean="0"/>
              <a:t> </a:t>
            </a:r>
            <a:r>
              <a:rPr lang="en-US" b="1" dirty="0">
                <a:solidFill>
                  <a:srgbClr val="002060"/>
                </a:solidFill>
              </a:rPr>
              <a:t>Speech</a:t>
            </a:r>
            <a:endParaRPr lang="ru-RU" b="1" dirty="0">
              <a:solidFill>
                <a:srgbClr val="002060"/>
              </a:solidFill>
            </a:endParaRPr>
          </a:p>
        </p:txBody>
      </p:sp>
      <p:pic>
        <p:nvPicPr>
          <p:cNvPr id="6148" name="Picture 4" descr="https://im1-tub-ru.yandex.net/i?id=0dd8a69ccb0ef2df26cdcf80d70d488e&amp;n=33&amp;h=215&amp;w=32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67830" y="4429130"/>
            <a:ext cx="3635896" cy="2412710"/>
          </a:xfrm>
          <a:prstGeom prst="rect">
            <a:avLst/>
          </a:prstGeom>
          <a:noFill/>
          <a:extLst>
            <a:ext uri="{909E8E84-426E-40DD-AFC4-6F175D3DCCD1}">
              <a14:hiddenFill xmlns="" xmlns:a14="http://schemas.microsoft.com/office/drawing/2010/main">
                <a:solidFill>
                  <a:srgbClr val="FFFFFF"/>
                </a:solidFill>
              </a14:hiddenFill>
            </a:ext>
          </a:extLst>
        </p:spPr>
      </p:pic>
      <p:pic>
        <p:nvPicPr>
          <p:cNvPr id="6150" name="Picture 6" descr="http://image.newsru.com/pict/id/large/1527319_20121220192439.gi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186423" y="4443121"/>
            <a:ext cx="3240360" cy="24302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82536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iestamir.ru/wp-content/uploads/2015/12/Novyiy-god-v-Britanii-768x57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15693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sanmarcosrestaurant.co.uk/wp-content/uploads/2015/10/boxing-day.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57200" y="980728"/>
            <a:ext cx="2376264" cy="265745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Заголовок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2060"/>
                </a:solidFill>
              </a:rPr>
              <a:t>Boxing</a:t>
            </a:r>
            <a:r>
              <a:rPr lang="en-US" dirty="0" smtClean="0"/>
              <a:t> </a:t>
            </a:r>
            <a:r>
              <a:rPr lang="en-US" b="1" dirty="0">
                <a:solidFill>
                  <a:srgbClr val="002060"/>
                </a:solidFill>
              </a:rPr>
              <a:t>Day</a:t>
            </a:r>
            <a:endParaRPr lang="ru-RU" b="1" dirty="0">
              <a:solidFill>
                <a:srgbClr val="002060"/>
              </a:solidFill>
            </a:endParaRPr>
          </a:p>
        </p:txBody>
      </p:sp>
      <p:pic>
        <p:nvPicPr>
          <p:cNvPr id="4102" name="Picture 6" descr="http://gov.cap.ru/UserFiles/news/201512/25/4637_novij_razmer.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31976" y="3284984"/>
            <a:ext cx="5654824" cy="317711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Объект 2"/>
          <p:cNvSpPr txBox="1">
            <a:spLocks/>
          </p:cNvSpPr>
          <p:nvPr/>
        </p:nvSpPr>
        <p:spPr>
          <a:xfrm>
            <a:off x="3779912" y="1238027"/>
            <a:ext cx="5050904" cy="204695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800" dirty="0"/>
              <a:t>День подарков отмечается в Великобритании ежегодно 26 декабря, на следующий день после Рождества. </a:t>
            </a:r>
            <a:endParaRPr lang="ru-RU" dirty="0"/>
          </a:p>
        </p:txBody>
      </p:sp>
    </p:spTree>
    <p:extLst>
      <p:ext uri="{BB962C8B-B14F-4D97-AF65-F5344CB8AC3E}">
        <p14:creationId xmlns="" xmlns:p14="http://schemas.microsoft.com/office/powerpoint/2010/main" val="176124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desktopwallpaper4.me/wallpapers/holidays/1920x1080/1/2065-merry-christmas-1920x1080-holiday-wallpape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81277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rPr>
              <a:t>Star</a:t>
            </a:r>
            <a:r>
              <a:rPr lang="en-US" dirty="0"/>
              <a:t> </a:t>
            </a:r>
            <a:r>
              <a:rPr lang="en-US" b="1" dirty="0">
                <a:solidFill>
                  <a:srgbClr val="002060"/>
                </a:solidFill>
              </a:rPr>
              <a:t>of</a:t>
            </a:r>
            <a:r>
              <a:rPr lang="en-US" dirty="0"/>
              <a:t> </a:t>
            </a:r>
            <a:r>
              <a:rPr lang="en-US" b="1" dirty="0">
                <a:solidFill>
                  <a:srgbClr val="002060"/>
                </a:solidFill>
              </a:rPr>
              <a:t>Bethlehem</a:t>
            </a:r>
            <a:endParaRPr lang="ru-RU" b="1" dirty="0">
              <a:solidFill>
                <a:srgbClr val="002060"/>
              </a:solidFill>
            </a:endParaRPr>
          </a:p>
        </p:txBody>
      </p:sp>
      <p:sp>
        <p:nvSpPr>
          <p:cNvPr id="3" name="Объект 2"/>
          <p:cNvSpPr>
            <a:spLocks noGrp="1"/>
          </p:cNvSpPr>
          <p:nvPr>
            <p:ph idx="1"/>
          </p:nvPr>
        </p:nvSpPr>
        <p:spPr>
          <a:xfrm>
            <a:off x="4427984" y="1475121"/>
            <a:ext cx="4186808" cy="4525963"/>
          </a:xfrm>
        </p:spPr>
        <p:txBody>
          <a:bodyPr>
            <a:normAutofit/>
          </a:bodyPr>
          <a:lstStyle/>
          <a:p>
            <a:pPr marL="0" indent="0">
              <a:buNone/>
            </a:pPr>
            <a:r>
              <a:rPr lang="ru-RU" sz="2800" dirty="0"/>
              <a:t>Вифлеемская звезда </a:t>
            </a:r>
            <a:r>
              <a:rPr lang="ru-RU" sz="2800" dirty="0" smtClean="0"/>
              <a:t>возвестила </a:t>
            </a:r>
            <a:r>
              <a:rPr lang="ru-RU" sz="2800" dirty="0"/>
              <a:t>трем волхвам </a:t>
            </a:r>
            <a:r>
              <a:rPr lang="ru-RU" sz="2800" dirty="0" smtClean="0"/>
              <a:t>о </a:t>
            </a:r>
            <a:r>
              <a:rPr lang="ru-RU" sz="2800" dirty="0"/>
              <a:t>рождении младенца Иисуса в Вифлееме. </a:t>
            </a:r>
            <a:endParaRPr lang="ru-RU" sz="2800" dirty="0" smtClean="0"/>
          </a:p>
        </p:txBody>
      </p:sp>
      <p:pic>
        <p:nvPicPr>
          <p:cNvPr id="31746" name="Picture 2" descr="https://fs00.infourok.ru/images/doc/277/282288/2/img7.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015" t="4530" r="28313" b="6576"/>
          <a:stretch/>
        </p:blipFill>
        <p:spPr bwMode="auto">
          <a:xfrm>
            <a:off x="323528" y="1475121"/>
            <a:ext cx="4008543" cy="4008544"/>
          </a:xfrm>
          <a:prstGeom prst="rect">
            <a:avLst/>
          </a:prstGeom>
          <a:noFill/>
          <a:extLst>
            <a:ext uri="{909E8E84-426E-40DD-AFC4-6F175D3DCCD1}">
              <a14:hiddenFill xmlns="" xmlns:a14="http://schemas.microsoft.com/office/drawing/2010/main">
                <a:solidFill>
                  <a:srgbClr val="FFFFFF"/>
                </a:solidFill>
              </a14:hiddenFill>
            </a:ext>
          </a:extLst>
        </p:spPr>
      </p:pic>
      <p:pic>
        <p:nvPicPr>
          <p:cNvPr id="31750" name="Picture 6" descr="http://www.cliparthut.com/clip-arts/335/bethlehem-star-clip-art-335379.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948264" y="3479393"/>
            <a:ext cx="1896648" cy="32158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598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rPr>
              <a:t>Angel</a:t>
            </a:r>
            <a:endParaRPr lang="ru-RU" b="1" dirty="0">
              <a:solidFill>
                <a:srgbClr val="002060"/>
              </a:solidFill>
            </a:endParaRPr>
          </a:p>
        </p:txBody>
      </p:sp>
      <p:sp>
        <p:nvSpPr>
          <p:cNvPr id="3" name="Объект 2"/>
          <p:cNvSpPr>
            <a:spLocks noGrp="1"/>
          </p:cNvSpPr>
          <p:nvPr>
            <p:ph idx="1"/>
          </p:nvPr>
        </p:nvSpPr>
        <p:spPr>
          <a:xfrm>
            <a:off x="4716016" y="1362441"/>
            <a:ext cx="3970784" cy="4525963"/>
          </a:xfrm>
        </p:spPr>
        <p:txBody>
          <a:bodyPr>
            <a:noAutofit/>
          </a:bodyPr>
          <a:lstStyle/>
          <a:p>
            <a:pPr marL="0" indent="0">
              <a:buNone/>
            </a:pPr>
            <a:r>
              <a:rPr lang="ru-RU" sz="2800" dirty="0"/>
              <a:t>Ангелы в Рождественскую ночь возвестили о рождении Господа пастухам, пасущим неподалеку стадо. </a:t>
            </a:r>
            <a:endParaRPr lang="ru-RU" sz="2800" dirty="0" smtClean="0"/>
          </a:p>
          <a:p>
            <a:pPr marL="0" indent="0">
              <a:buNone/>
            </a:pPr>
            <a:endParaRPr lang="ru-RU" sz="2800" dirty="0" smtClean="0"/>
          </a:p>
          <a:p>
            <a:pPr marL="0" indent="0">
              <a:buNone/>
            </a:pPr>
            <a:r>
              <a:rPr lang="ru-RU" sz="2800" dirty="0" smtClean="0"/>
              <a:t>Тотчас </a:t>
            </a:r>
            <a:r>
              <a:rPr lang="ru-RU" sz="2800" dirty="0"/>
              <a:t>за </a:t>
            </a:r>
            <a:r>
              <a:rPr lang="ru-RU" sz="2800" dirty="0" err="1"/>
              <a:t>благовестием</a:t>
            </a:r>
            <a:r>
              <a:rPr lang="ru-RU" sz="2800" dirty="0"/>
              <a:t> последовало явление ангельского хора, славившего Бога.</a:t>
            </a:r>
          </a:p>
        </p:txBody>
      </p:sp>
      <p:pic>
        <p:nvPicPr>
          <p:cNvPr id="10242" name="Picture 2" descr="http://st.stranamam.ru/data/cache/2014dec/29/21/14480520_2807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25668" y="4077072"/>
            <a:ext cx="2834955" cy="2342382"/>
          </a:xfrm>
          <a:prstGeom prst="rect">
            <a:avLst/>
          </a:prstGeom>
          <a:noFill/>
          <a:extLst>
            <a:ext uri="{909E8E84-426E-40DD-AFC4-6F175D3DCCD1}">
              <a14:hiddenFill xmlns="" xmlns:a14="http://schemas.microsoft.com/office/drawing/2010/main">
                <a:solidFill>
                  <a:srgbClr val="FFFFFF"/>
                </a:solidFill>
              </a14:hiddenFill>
            </a:ext>
          </a:extLst>
        </p:spPr>
      </p:pic>
      <p:pic>
        <p:nvPicPr>
          <p:cNvPr id="12290" name="Picture 2" descr="http://veshenskiy-prihod.narod.ru/detskaya/rojd_hrist0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9512" y="1124744"/>
            <a:ext cx="3240360" cy="28602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8054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rPr>
              <a:t>Advent</a:t>
            </a:r>
            <a:r>
              <a:rPr lang="en-US" dirty="0" smtClean="0"/>
              <a:t> </a:t>
            </a:r>
            <a:r>
              <a:rPr lang="en-US" b="1" dirty="0">
                <a:solidFill>
                  <a:srgbClr val="002060"/>
                </a:solidFill>
              </a:rPr>
              <a:t>Calendar</a:t>
            </a:r>
            <a:endParaRPr lang="ru-RU" b="1" dirty="0">
              <a:solidFill>
                <a:srgbClr val="002060"/>
              </a:solidFill>
            </a:endParaRPr>
          </a:p>
        </p:txBody>
      </p:sp>
      <p:sp>
        <p:nvSpPr>
          <p:cNvPr id="3" name="Объект 2"/>
          <p:cNvSpPr>
            <a:spLocks noGrp="1"/>
          </p:cNvSpPr>
          <p:nvPr>
            <p:ph idx="1"/>
          </p:nvPr>
        </p:nvSpPr>
        <p:spPr>
          <a:xfrm>
            <a:off x="4644006" y="1196752"/>
            <a:ext cx="4499994" cy="5256584"/>
          </a:xfrm>
        </p:spPr>
        <p:txBody>
          <a:bodyPr>
            <a:normAutofit fontScale="77500" lnSpcReduction="20000"/>
          </a:bodyPr>
          <a:lstStyle/>
          <a:p>
            <a:pPr marL="0" indent="0">
              <a:buNone/>
            </a:pPr>
            <a:r>
              <a:rPr lang="ru-RU" sz="3600" dirty="0"/>
              <a:t>Это небольшие календари на 24 дня с маленькими дверцами для каждой даты. За ними находится картинка или стихотворение, посвященное Рождеству. Каждый день разрешается открывать лишь одну дверцу, которая соответствует наступившей дате. Так дети ведут отсчет до светлого праздника Рождества.</a:t>
            </a:r>
          </a:p>
          <a:p>
            <a:pPr marL="0" indent="0">
              <a:buNone/>
            </a:pPr>
            <a:endParaRPr lang="ru-RU"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0058" y="1196752"/>
            <a:ext cx="2160240" cy="23993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22" name="Picture 2" descr="http://shkola7gnomov.ru/upload/medialibrary/4d7/4d7030ecdca3fb1b762758f91b305ad3.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7156" t="6984" r="5110"/>
          <a:stretch/>
        </p:blipFill>
        <p:spPr bwMode="auto">
          <a:xfrm>
            <a:off x="2483767" y="1196752"/>
            <a:ext cx="2160239" cy="2415338"/>
          </a:xfrm>
          <a:prstGeom prst="rect">
            <a:avLst/>
          </a:prstGeom>
          <a:noFill/>
          <a:extLst>
            <a:ext uri="{909E8E84-426E-40DD-AFC4-6F175D3DCCD1}">
              <a14:hiddenFill xmlns="" xmlns:a14="http://schemas.microsoft.com/office/drawing/2010/main">
                <a:solidFill>
                  <a:srgbClr val="FFFFFF"/>
                </a:solidFill>
              </a14:hiddenFill>
            </a:ext>
          </a:extLst>
        </p:spPr>
      </p:pic>
      <p:pic>
        <p:nvPicPr>
          <p:cNvPr id="30724" name="Picture 4" descr="https://im3-tub-ru.yandex.net/i?id=83d90acb44be68598805b0dd8b779e70&amp;n=33&amp;h=215&amp;w=323"/>
          <p:cNvPicPr>
            <a:picLocks noChangeAspect="1" noChangeArrowheads="1"/>
          </p:cNvPicPr>
          <p:nvPr/>
        </p:nvPicPr>
        <p:blipFill rotWithShape="1">
          <a:blip r:embed="rId5" cstate="print">
            <a:clrChange>
              <a:clrFrom>
                <a:srgbClr val="FFFEF8"/>
              </a:clrFrom>
              <a:clrTo>
                <a:srgbClr val="FFFEF8">
                  <a:alpha val="0"/>
                </a:srgbClr>
              </a:clrTo>
            </a:clrChange>
            <a:extLst>
              <a:ext uri="{28A0092B-C50C-407E-A947-70E740481C1C}">
                <a14:useLocalDpi xmlns="" xmlns:a14="http://schemas.microsoft.com/office/drawing/2010/main" val="0"/>
              </a:ext>
            </a:extLst>
          </a:blip>
          <a:srcRect l="15207" r="17118"/>
          <a:stretch/>
        </p:blipFill>
        <p:spPr bwMode="auto">
          <a:xfrm>
            <a:off x="679570" y="3500621"/>
            <a:ext cx="3316366" cy="32619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717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rPr>
              <a:t>Holly</a:t>
            </a:r>
            <a:r>
              <a:rPr lang="en-US" dirty="0" smtClean="0"/>
              <a:t> </a:t>
            </a:r>
            <a:endParaRPr lang="ru-RU" dirty="0"/>
          </a:p>
        </p:txBody>
      </p:sp>
      <p:sp>
        <p:nvSpPr>
          <p:cNvPr id="3" name="Объект 2"/>
          <p:cNvSpPr>
            <a:spLocks noGrp="1"/>
          </p:cNvSpPr>
          <p:nvPr>
            <p:ph idx="1"/>
          </p:nvPr>
        </p:nvSpPr>
        <p:spPr>
          <a:xfrm>
            <a:off x="3851920" y="1600201"/>
            <a:ext cx="4834880" cy="3196952"/>
          </a:xfrm>
        </p:spPr>
        <p:txBody>
          <a:bodyPr>
            <a:normAutofit fontScale="85000" lnSpcReduction="10000"/>
          </a:bodyPr>
          <a:lstStyle/>
          <a:p>
            <a:pPr marL="0" indent="0">
              <a:buNone/>
            </a:pPr>
            <a:r>
              <a:rPr lang="ru-RU" sz="3300" dirty="0"/>
              <a:t>Остролист стал признанным символом Рождества. </a:t>
            </a:r>
            <a:endParaRPr lang="ru-RU" sz="3300" dirty="0" smtClean="0"/>
          </a:p>
          <a:p>
            <a:pPr marL="0" indent="0">
              <a:buNone/>
            </a:pPr>
            <a:r>
              <a:rPr lang="ru-RU" sz="3300" dirty="0" smtClean="0"/>
              <a:t>Из </a:t>
            </a:r>
            <a:r>
              <a:rPr lang="ru-RU" sz="3300" dirty="0"/>
              <a:t>этого растения был сделан венок </a:t>
            </a:r>
            <a:r>
              <a:rPr lang="ru-RU" sz="3300" dirty="0" smtClean="0"/>
              <a:t>Иисуса Христа. И </a:t>
            </a:r>
            <a:r>
              <a:rPr lang="ru-RU" sz="3300" dirty="0"/>
              <a:t>после того, как кровь Спасителя </a:t>
            </a:r>
            <a:r>
              <a:rPr lang="ru-RU" sz="3300" dirty="0" smtClean="0"/>
              <a:t>пролилась </a:t>
            </a:r>
            <a:r>
              <a:rPr lang="ru-RU" sz="3300" dirty="0"/>
              <a:t>на остролист, его ягоды стали </a:t>
            </a:r>
            <a:r>
              <a:rPr lang="ru-RU" sz="3300" dirty="0" smtClean="0"/>
              <a:t>красными</a:t>
            </a:r>
            <a:r>
              <a:rPr lang="en-US" sz="3300" dirty="0"/>
              <a:t>.</a:t>
            </a:r>
            <a:r>
              <a:rPr lang="ru-RU" sz="3300" dirty="0" smtClean="0"/>
              <a:t> </a:t>
            </a:r>
            <a:endParaRPr lang="ru-RU" dirty="0"/>
          </a:p>
        </p:txBody>
      </p:sp>
      <p:pic>
        <p:nvPicPr>
          <p:cNvPr id="16386" name="Picture 2" descr="http://previews.123rf.com/images/kanate/kanate1210/kanate121000035/15688489-Holly-berry-Christmas-hand-writing-cartoon--Stock-Vector.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79512" y="620688"/>
            <a:ext cx="3312368" cy="3312368"/>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ichn.iec.cat/Bages/roureda/Imatges%20grans/Ilex%20aquifolium.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3528" y="3947057"/>
            <a:ext cx="3541862" cy="25734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2187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solidFill>
                  <a:srgbClr val="002060"/>
                </a:solidFill>
              </a:rPr>
              <a:t>I</a:t>
            </a:r>
            <a:r>
              <a:rPr lang="ru-RU" b="1" dirty="0" err="1">
                <a:solidFill>
                  <a:srgbClr val="002060"/>
                </a:solidFill>
              </a:rPr>
              <a:t>vy</a:t>
            </a:r>
            <a:endParaRPr lang="ru-RU" b="1" dirty="0">
              <a:solidFill>
                <a:srgbClr val="002060"/>
              </a:solidFill>
            </a:endParaRPr>
          </a:p>
        </p:txBody>
      </p:sp>
      <p:sp>
        <p:nvSpPr>
          <p:cNvPr id="3" name="Объект 2"/>
          <p:cNvSpPr>
            <a:spLocks noGrp="1"/>
          </p:cNvSpPr>
          <p:nvPr>
            <p:ph idx="1"/>
          </p:nvPr>
        </p:nvSpPr>
        <p:spPr>
          <a:xfrm>
            <a:off x="4211960" y="1416541"/>
            <a:ext cx="4474840" cy="4525963"/>
          </a:xfrm>
        </p:spPr>
        <p:txBody>
          <a:bodyPr>
            <a:normAutofit/>
          </a:bodyPr>
          <a:lstStyle/>
          <a:p>
            <a:pPr marL="0" indent="0">
              <a:buNone/>
            </a:pPr>
            <a:r>
              <a:rPr lang="ru-RU" sz="2800" dirty="0"/>
              <a:t>Он должен цепляться за что-то, чтобы найти поддержку и расти. </a:t>
            </a:r>
            <a:endParaRPr lang="en-US" sz="2800" dirty="0" smtClean="0"/>
          </a:p>
          <a:p>
            <a:pPr marL="0" indent="0">
              <a:buNone/>
            </a:pPr>
            <a:r>
              <a:rPr lang="ru-RU" sz="2800" dirty="0" smtClean="0"/>
              <a:t>Это </a:t>
            </a:r>
            <a:r>
              <a:rPr lang="ru-RU" sz="2800" dirty="0"/>
              <a:t>напоминает нам о том, что человек должен держаться за Всевышнего </a:t>
            </a:r>
            <a:r>
              <a:rPr lang="ru-RU" sz="2800" dirty="0" smtClean="0"/>
              <a:t>в </a:t>
            </a:r>
            <a:r>
              <a:rPr lang="ru-RU" sz="2800" dirty="0"/>
              <a:t>поисках поддержки и сил.</a:t>
            </a:r>
          </a:p>
          <a:p>
            <a:endParaRPr lang="ru-RU" dirty="0"/>
          </a:p>
        </p:txBody>
      </p:sp>
      <p:pic>
        <p:nvPicPr>
          <p:cNvPr id="2050" name="Picture 2" descr="http://www.nairaland.com/attachments/3482613_ivy_jpeg_jpeg7edb1e469f4b5a1a24c2df9f5c267ddc"/>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55776" y="4797153"/>
            <a:ext cx="5891162" cy="1908422"/>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static3.read.ru/images/booksillustrations/72794.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7544" y="1452231"/>
            <a:ext cx="3120282" cy="32126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926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solidFill>
                  <a:srgbClr val="002060"/>
                </a:solidFill>
              </a:rPr>
              <a:t>M</a:t>
            </a:r>
            <a:r>
              <a:rPr lang="ru-RU" b="1" dirty="0" err="1">
                <a:solidFill>
                  <a:srgbClr val="002060"/>
                </a:solidFill>
              </a:rPr>
              <a:t>istletoe</a:t>
            </a:r>
            <a:endParaRPr lang="ru-RU" b="1" dirty="0">
              <a:solidFill>
                <a:srgbClr val="002060"/>
              </a:solidFill>
            </a:endParaRPr>
          </a:p>
        </p:txBody>
      </p:sp>
      <p:sp>
        <p:nvSpPr>
          <p:cNvPr id="3" name="Объект 2"/>
          <p:cNvSpPr>
            <a:spLocks noGrp="1"/>
          </p:cNvSpPr>
          <p:nvPr>
            <p:ph idx="1"/>
          </p:nvPr>
        </p:nvSpPr>
        <p:spPr>
          <a:xfrm>
            <a:off x="4283968" y="1196752"/>
            <a:ext cx="4618856" cy="4525963"/>
          </a:xfrm>
        </p:spPr>
        <p:txBody>
          <a:bodyPr>
            <a:noAutofit/>
          </a:bodyPr>
          <a:lstStyle/>
          <a:p>
            <a:pPr marL="0" indent="0">
              <a:buNone/>
            </a:pPr>
            <a:r>
              <a:rPr lang="ru-RU" sz="2800" dirty="0" smtClean="0"/>
              <a:t>Веточка </a:t>
            </a:r>
            <a:r>
              <a:rPr lang="ru-RU" sz="2800" dirty="0"/>
              <a:t>омелы, </a:t>
            </a:r>
            <a:r>
              <a:rPr lang="ru-RU" sz="2800" dirty="0" smtClean="0"/>
              <a:t>висящая </a:t>
            </a:r>
            <a:r>
              <a:rPr lang="ru-RU" sz="2800" dirty="0"/>
              <a:t>в доме, </a:t>
            </a:r>
            <a:r>
              <a:rPr lang="ru-RU" sz="2800" dirty="0" smtClean="0"/>
              <a:t>обладает </a:t>
            </a:r>
            <a:r>
              <a:rPr lang="ru-RU" sz="2800" dirty="0"/>
              <a:t>мистическими свойствами, которые приносят удачу в дом и изгоняют злых </a:t>
            </a:r>
            <a:r>
              <a:rPr lang="ru-RU" sz="2800" dirty="0" smtClean="0"/>
              <a:t>духов, а также является символом </a:t>
            </a:r>
            <a:r>
              <a:rPr lang="ru-RU" sz="2800" dirty="0"/>
              <a:t>любви и дружбы. </a:t>
            </a:r>
            <a:endParaRPr lang="ru-RU" sz="2800" dirty="0" smtClean="0"/>
          </a:p>
        </p:txBody>
      </p:sp>
      <p:pic>
        <p:nvPicPr>
          <p:cNvPr id="34822" name="Picture 6" descr="http://i801.photobucket.com/albums/yy296/lesueurinteriors/tumblr_ldahmm9hxC1qd6b51o1_500.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6800" r="11357" b="36762"/>
          <a:stretch/>
        </p:blipFill>
        <p:spPr bwMode="auto">
          <a:xfrm>
            <a:off x="0" y="4176053"/>
            <a:ext cx="2449876" cy="2721936"/>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descr="http://www.trip-travel.gr/wp-content/uploads/2013/12/mistleto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42732" y="1196752"/>
            <a:ext cx="2748905" cy="2592288"/>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unpictures.ru/images/1513525_novyi-god-omela.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8658" r="14912"/>
          <a:stretch/>
        </p:blipFill>
        <p:spPr bwMode="auto">
          <a:xfrm>
            <a:off x="2545170" y="4176053"/>
            <a:ext cx="2627167" cy="26819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3622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2060"/>
                </a:solidFill>
              </a:rPr>
              <a:t>Christmas</a:t>
            </a:r>
            <a:r>
              <a:rPr lang="en-US" dirty="0" smtClean="0"/>
              <a:t> </a:t>
            </a:r>
            <a:r>
              <a:rPr lang="en-US" b="1" dirty="0">
                <a:solidFill>
                  <a:srgbClr val="002060"/>
                </a:solidFill>
              </a:rPr>
              <a:t>Tree</a:t>
            </a:r>
            <a:endParaRPr lang="ru-RU" b="1" dirty="0">
              <a:solidFill>
                <a:srgbClr val="002060"/>
              </a:solidFill>
            </a:endParaRPr>
          </a:p>
        </p:txBody>
      </p:sp>
      <p:sp>
        <p:nvSpPr>
          <p:cNvPr id="3" name="Объект 2"/>
          <p:cNvSpPr>
            <a:spLocks noGrp="1"/>
          </p:cNvSpPr>
          <p:nvPr>
            <p:ph idx="1"/>
          </p:nvPr>
        </p:nvSpPr>
        <p:spPr>
          <a:xfrm>
            <a:off x="3635896" y="1312168"/>
            <a:ext cx="5184576" cy="4997152"/>
          </a:xfrm>
        </p:spPr>
        <p:txBody>
          <a:bodyPr>
            <a:noAutofit/>
          </a:bodyPr>
          <a:lstStyle/>
          <a:p>
            <a:pPr marL="0" indent="0">
              <a:buNone/>
            </a:pPr>
            <a:r>
              <a:rPr lang="ru-RU" sz="2800" dirty="0"/>
              <a:t>Первая рождественская елка появилась в Великобритании в 1830-х годах. </a:t>
            </a:r>
            <a:endParaRPr lang="ru-RU" sz="2800" dirty="0" smtClean="0"/>
          </a:p>
          <a:p>
            <a:pPr marL="0" indent="0">
              <a:buNone/>
            </a:pPr>
            <a:endParaRPr lang="ru-RU" sz="2800" dirty="0" smtClean="0"/>
          </a:p>
          <a:p>
            <a:pPr marL="0" indent="0">
              <a:buNone/>
            </a:pPr>
            <a:r>
              <a:rPr lang="ru-RU" sz="2800" dirty="0" smtClean="0"/>
              <a:t>Настоящую </a:t>
            </a:r>
            <a:r>
              <a:rPr lang="ru-RU" sz="2800" dirty="0"/>
              <a:t>популярность рождественские елки приобрели в 1841 году, когда Принц </a:t>
            </a:r>
            <a:r>
              <a:rPr lang="ru-RU" sz="2800" dirty="0" smtClean="0"/>
              <a:t>Альберт, </a:t>
            </a:r>
            <a:r>
              <a:rPr lang="ru-RU" sz="2800" dirty="0"/>
              <a:t>немецкий муж королевы Виктории </a:t>
            </a:r>
            <a:r>
              <a:rPr lang="ru-RU" sz="2800" dirty="0" smtClean="0"/>
              <a:t>установил </a:t>
            </a:r>
            <a:r>
              <a:rPr lang="ru-RU" sz="2800" dirty="0"/>
              <a:t>рождественскую елку в </a:t>
            </a:r>
            <a:r>
              <a:rPr lang="ru-RU" sz="2800" dirty="0" err="1"/>
              <a:t>Виндзорском</a:t>
            </a:r>
            <a:r>
              <a:rPr lang="ru-RU" sz="2800" dirty="0"/>
              <a:t> </a:t>
            </a:r>
            <a:r>
              <a:rPr lang="ru-RU" sz="2800" dirty="0" smtClean="0"/>
              <a:t>замке. </a:t>
            </a:r>
            <a:endParaRPr lang="ru-RU" sz="2800" dirty="0"/>
          </a:p>
        </p:txBody>
      </p:sp>
      <p:pic>
        <p:nvPicPr>
          <p:cNvPr id="8194" name="Picture 2" descr="http://www.stroikaural.ru/img/kat/dop21013512.jpg"/>
          <p:cNvPicPr>
            <a:picLocks noChangeAspect="1" noChangeArrowheads="1"/>
          </p:cNvPicPr>
          <p:nvPr/>
        </p:nvPicPr>
        <p:blipFill rotWithShape="1">
          <a:blip r:embed="rId3" cstate="print">
            <a:clrChange>
              <a:clrFrom>
                <a:srgbClr val="F2F2F2"/>
              </a:clrFrom>
              <a:clrTo>
                <a:srgbClr val="F2F2F2">
                  <a:alpha val="0"/>
                </a:srgbClr>
              </a:clrTo>
            </a:clrChange>
            <a:extLst>
              <a:ext uri="{28A0092B-C50C-407E-A947-70E740481C1C}">
                <a14:useLocalDpi xmlns="" xmlns:a14="http://schemas.microsoft.com/office/drawing/2010/main" val="0"/>
              </a:ext>
            </a:extLst>
          </a:blip>
          <a:srcRect l="20786" r="17832"/>
          <a:stretch/>
        </p:blipFill>
        <p:spPr bwMode="auto">
          <a:xfrm>
            <a:off x="107503" y="548680"/>
            <a:ext cx="2923309" cy="357187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Рисунок 4" descr="Christmas Tree"/>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3528" y="4221088"/>
            <a:ext cx="3168352" cy="2088232"/>
          </a:xfrm>
          <a:prstGeom prst="rect">
            <a:avLst/>
          </a:prstGeom>
          <a:noFill/>
          <a:ln>
            <a:noFill/>
          </a:ln>
        </p:spPr>
      </p:pic>
    </p:spTree>
    <p:extLst>
      <p:ext uri="{BB962C8B-B14F-4D97-AF65-F5344CB8AC3E}">
        <p14:creationId xmlns="" xmlns:p14="http://schemas.microsoft.com/office/powerpoint/2010/main" val="157934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TotalTime>
  <Words>885</Words>
  <Application>Microsoft Office PowerPoint</Application>
  <PresentationFormat>Экран (4:3)</PresentationFormat>
  <Paragraphs>95</Paragraphs>
  <Slides>27</Slides>
  <Notes>27</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Слайд 1</vt:lpstr>
      <vt:lpstr>Jesus Christ</vt:lpstr>
      <vt:lpstr>Star of Bethlehem</vt:lpstr>
      <vt:lpstr>Angel</vt:lpstr>
      <vt:lpstr>Advent Calendar</vt:lpstr>
      <vt:lpstr>Holly </vt:lpstr>
      <vt:lpstr>Ivy</vt:lpstr>
      <vt:lpstr>Mistletoe</vt:lpstr>
      <vt:lpstr>Christmas Tree</vt:lpstr>
      <vt:lpstr>Presents</vt:lpstr>
      <vt:lpstr>Decorations. Candles. Crackers</vt:lpstr>
      <vt:lpstr>Christingle</vt:lpstr>
      <vt:lpstr>Wreath</vt:lpstr>
      <vt:lpstr>Christmas log</vt:lpstr>
      <vt:lpstr>Santa Claus</vt:lpstr>
      <vt:lpstr>Cookies for Santa</vt:lpstr>
      <vt:lpstr>Elf</vt:lpstr>
      <vt:lpstr>Reindeer</vt:lpstr>
      <vt:lpstr>Stocking</vt:lpstr>
      <vt:lpstr>Bells</vt:lpstr>
      <vt:lpstr>Turkey</vt:lpstr>
      <vt:lpstr>Christmas pudding</vt:lpstr>
      <vt:lpstr>Christmas card</vt:lpstr>
      <vt:lpstr>Queen’s Speech</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Грищенко Оксана Валерьевна</dc:creator>
  <cp:lastModifiedBy>Юляша</cp:lastModifiedBy>
  <cp:revision>49</cp:revision>
  <cp:lastPrinted>2016-12-21T08:17:40Z</cp:lastPrinted>
  <dcterms:created xsi:type="dcterms:W3CDTF">2016-12-15T09:35:04Z</dcterms:created>
  <dcterms:modified xsi:type="dcterms:W3CDTF">2019-05-28T20:57:51Z</dcterms:modified>
</cp:coreProperties>
</file>