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67" r:id="rId2"/>
    <p:sldId id="270" r:id="rId3"/>
    <p:sldId id="264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5" r:id="rId12"/>
    <p:sldId id="268" r:id="rId13"/>
    <p:sldId id="269" r:id="rId14"/>
    <p:sldId id="26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15" autoAdjust="0"/>
    <p:restoredTop sz="86447" autoAdjust="0"/>
  </p:normalViewPr>
  <p:slideViewPr>
    <p:cSldViewPr snapToGrid="0">
      <p:cViewPr>
        <p:scale>
          <a:sx n="76" d="100"/>
          <a:sy n="76" d="100"/>
        </p:scale>
        <p:origin x="306" y="-4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0EB819-D6E6-489B-AC46-AD2BE5EA128A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1978F6-67C7-4F21-9DC1-9C499C26C9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714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978F6-67C7-4F21-9DC1-9C499C26C92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624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978F6-67C7-4F21-9DC1-9C499C26C92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486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978F6-67C7-4F21-9DC1-9C499C26C924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052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apps.org/display?v=pdx2yw4tt2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learningapps.org/watch?v=pyh5xjc9a20" TargetMode="External"/><Relationship Id="rId3" Type="http://schemas.openxmlformats.org/officeDocument/2006/relationships/hyperlink" Target="https://learningapps.org/watch?v=p830g07sj20" TargetMode="External"/><Relationship Id="rId7" Type="http://schemas.openxmlformats.org/officeDocument/2006/relationships/hyperlink" Target="https://learningapps.org/watch?v=p0q0d3dsj20" TargetMode="External"/><Relationship Id="rId2" Type="http://schemas.openxmlformats.org/officeDocument/2006/relationships/hyperlink" Target="https://learningapps.org/watch?v=pfwd7aona20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learningapps.org/watch?v=p7w5upytt20" TargetMode="External"/><Relationship Id="rId5" Type="http://schemas.openxmlformats.org/officeDocument/2006/relationships/hyperlink" Target="https://learningapps.org/watch?v=p7qq2bz8320" TargetMode="External"/><Relationship Id="rId10" Type="http://schemas.openxmlformats.org/officeDocument/2006/relationships/hyperlink" Target="https://learningapps.org/watch?v=p1kkpwr3320" TargetMode="External"/><Relationship Id="rId4" Type="http://schemas.openxmlformats.org/officeDocument/2006/relationships/hyperlink" Target="https://learningapps.org/watch?v=p5nocewva20" TargetMode="External"/><Relationship Id="rId9" Type="http://schemas.openxmlformats.org/officeDocument/2006/relationships/hyperlink" Target="https://learningapps.org/watch?v=poyucsbn320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УМК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</a:rPr>
              <a:t>В.П.Кузовлев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</a:rPr>
              <a:t>Н.М.Лапа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 и др. Английский язык, 8 класс/ ” English-8”. </a:t>
            </a:r>
            <a:r>
              <a:rPr lang="ru-RU" sz="2000" dirty="0" err="1">
                <a:solidFill>
                  <a:schemeClr val="accent2">
                    <a:lumMod val="50000"/>
                  </a:schemeClr>
                </a:solidFill>
              </a:rPr>
              <a:t>Unit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 2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. “</a:t>
            </a:r>
            <a:r>
              <a:rPr lang="ru-RU" sz="2000" i="1" dirty="0" err="1">
                <a:solidFill>
                  <a:schemeClr val="accent2">
                    <a:lumMod val="50000"/>
                  </a:schemeClr>
                </a:solidFill>
              </a:rPr>
              <a:t>Is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accent2">
                    <a:lumMod val="50000"/>
                  </a:schemeClr>
                </a:solidFill>
              </a:rPr>
              <a:t>your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accent2">
                    <a:lumMod val="50000"/>
                  </a:schemeClr>
                </a:solidFill>
              </a:rPr>
              <a:t>country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 a </a:t>
            </a:r>
            <a:r>
              <a:rPr lang="ru-RU" sz="2000" i="1" dirty="0" err="1">
                <a:solidFill>
                  <a:schemeClr val="accent2">
                    <a:lumMod val="50000"/>
                  </a:schemeClr>
                </a:solidFill>
              </a:rPr>
              <a:t>land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accent2">
                    <a:lumMod val="50000"/>
                  </a:schemeClr>
                </a:solidFill>
              </a:rPr>
              <a:t>of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000" i="1" dirty="0" err="1">
                <a:solidFill>
                  <a:schemeClr val="accent2">
                    <a:lumMod val="50000"/>
                  </a:schemeClr>
                </a:solidFill>
              </a:rPr>
              <a:t>traditions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?” </a:t>
            </a:r>
            <a:r>
              <a:rPr lang="ru-RU" sz="2000" i="1" dirty="0" err="1">
                <a:solidFill>
                  <a:schemeClr val="accent2">
                    <a:lumMod val="50000"/>
                  </a:schemeClr>
                </a:solidFill>
              </a:rPr>
              <a:t>Lesson</a:t>
            </a:r>
            <a:r>
              <a:rPr lang="ru-RU" sz="2000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000" i="1" dirty="0" smtClean="0">
                <a:solidFill>
                  <a:schemeClr val="accent2">
                    <a:lumMod val="50000"/>
                  </a:schemeClr>
                </a:solidFill>
              </a:rPr>
              <a:t>7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0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Тема: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 «Британские праздники и традиции».</a:t>
            </a:r>
            <a:br>
              <a:rPr lang="ru-RU" sz="20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Тип урока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: изучения нового материала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по теме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«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Праздники и традиции».</a:t>
            </a:r>
            <a:br>
              <a:rPr lang="ru-RU" sz="20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Вид урока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: практическая работа.</a:t>
            </a:r>
            <a:br>
              <a:rPr lang="ru-RU" sz="20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Формы организации познавательной деятельности: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фронтальная,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индивидуальная.</a:t>
            </a:r>
            <a:br>
              <a:rPr lang="ru-RU" sz="20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Средства обучения: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 компьютер, авторская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презентация,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</a:rPr>
              <a:t>проектор.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2000" dirty="0">
                <a:solidFill>
                  <a:schemeClr val="accent2">
                    <a:lumMod val="50000"/>
                  </a:schemeClr>
                </a:solidFill>
              </a:rPr>
            </a:br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3745282"/>
            <a:ext cx="7766936" cy="2580361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989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254001"/>
            <a:ext cx="8596668" cy="698499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THE DIFFERENCE</a:t>
            </a:r>
            <a:endParaRPr lang="ru-RU" sz="2800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Very best wishes for your birthday.</a:t>
            </a:r>
          </a:p>
          <a:p>
            <a:r>
              <a:rPr lang="en-US" sz="3200" b="1" dirty="0" smtClean="0">
                <a:solidFill>
                  <a:srgbClr val="C00000"/>
                </a:solidFill>
              </a:rPr>
              <a:t>Congratulations on winning the competition in swimming.</a:t>
            </a:r>
            <a:endParaRPr lang="ru-RU" sz="32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943689409"/>
              </p:ext>
            </p:extLst>
          </p:nvPr>
        </p:nvGraphicFramePr>
        <p:xfrm>
          <a:off x="677334" y="1342063"/>
          <a:ext cx="791897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9489">
                  <a:extLst>
                    <a:ext uri="{9D8B030D-6E8A-4147-A177-3AD203B41FA5}">
                      <a16:colId xmlns="" xmlns:a16="http://schemas.microsoft.com/office/drawing/2014/main" val="2159683024"/>
                    </a:ext>
                  </a:extLst>
                </a:gridCol>
                <a:gridCol w="3959489">
                  <a:extLst>
                    <a:ext uri="{9D8B030D-6E8A-4147-A177-3AD203B41FA5}">
                      <a16:colId xmlns="" xmlns:a16="http://schemas.microsoft.com/office/drawing/2014/main" val="1919220741"/>
                    </a:ext>
                  </a:extLst>
                </a:gridCol>
              </a:tblGrid>
              <a:tr h="50349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WISH/ TO WISH FOR/ON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i="0" dirty="0" smtClean="0"/>
                        <a:t>TO CONGRATULATE/ CONGRATULATIONS</a:t>
                      </a:r>
                      <a:endParaRPr lang="ru-RU" sz="2400" b="1" i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53050278"/>
                  </a:ext>
                </a:extLst>
              </a:tr>
              <a:tr h="246184">
                <a:tc>
                  <a:txBody>
                    <a:bodyPr/>
                    <a:lstStyle/>
                    <a:p>
                      <a:r>
                        <a:rPr lang="en-US" dirty="0" smtClean="0"/>
                        <a:t>FOR ANY OCCASIONS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 DIFFERENT</a:t>
                      </a:r>
                      <a:r>
                        <a:rPr lang="en-US" baseline="0" dirty="0" smtClean="0"/>
                        <a:t> ACHIEVEMENTS 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99604894"/>
                  </a:ext>
                </a:extLst>
              </a:tr>
              <a:tr h="299842">
                <a:tc>
                  <a:txBody>
                    <a:bodyPr/>
                    <a:lstStyle/>
                    <a:p>
                      <a:r>
                        <a:rPr lang="en-US" dirty="0" smtClean="0"/>
                        <a:t>HOLIDAYS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“BIG” BIRTHDAYS (18,21)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84873377"/>
                  </a:ext>
                </a:extLst>
              </a:tr>
              <a:tr h="391605">
                <a:tc>
                  <a:txBody>
                    <a:bodyPr/>
                    <a:lstStyle/>
                    <a:p>
                      <a:r>
                        <a:rPr lang="en-US" dirty="0" smtClean="0"/>
                        <a:t>CELEBRATIONS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/>
                        <a:t>ANNIVERSARIES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962980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806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800" y="292101"/>
            <a:ext cx="8842203" cy="507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Divide into 2 groups: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4" y="482600"/>
            <a:ext cx="10270065" cy="6184900"/>
          </a:xfrm>
        </p:spPr>
        <p:txBody>
          <a:bodyPr>
            <a:normAutofit fontScale="55000" lnSpcReduction="20000"/>
          </a:bodyPr>
          <a:lstStyle/>
          <a:p>
            <a:r>
              <a:rPr lang="en-US" sz="4600" dirty="0">
                <a:solidFill>
                  <a:schemeClr val="tx1"/>
                </a:solidFill>
              </a:rPr>
              <a:t>— Sorry you are sick. Hoping you will be well soon.</a:t>
            </a:r>
          </a:p>
          <a:p>
            <a:r>
              <a:rPr lang="en-US" sz="4600" dirty="0">
                <a:solidFill>
                  <a:schemeClr val="tx1"/>
                </a:solidFill>
              </a:rPr>
              <a:t>— With love on St Valentine’s Day and always.</a:t>
            </a:r>
          </a:p>
          <a:p>
            <a:r>
              <a:rPr lang="en-US" sz="4600" dirty="0">
                <a:solidFill>
                  <a:schemeClr val="tx1"/>
                </a:solidFill>
              </a:rPr>
              <a:t>— Best wishes on your birthday. Hope your birthday brings you all the things that make you happy.</a:t>
            </a:r>
          </a:p>
          <a:p>
            <a:r>
              <a:rPr lang="en-US" sz="4600" dirty="0">
                <a:solidFill>
                  <a:schemeClr val="tx1"/>
                </a:solidFill>
              </a:rPr>
              <a:t>— Congratulations on your new flat! What exciting news it is!</a:t>
            </a:r>
          </a:p>
          <a:p>
            <a:r>
              <a:rPr lang="en-US" sz="4600" dirty="0">
                <a:solidFill>
                  <a:schemeClr val="tx1"/>
                </a:solidFill>
              </a:rPr>
              <a:t>— With best wishes for your future.</a:t>
            </a:r>
          </a:p>
          <a:p>
            <a:r>
              <a:rPr lang="en-US" sz="4600" dirty="0">
                <a:solidFill>
                  <a:schemeClr val="tx1"/>
                </a:solidFill>
              </a:rPr>
              <a:t>— Wishing you every success!</a:t>
            </a:r>
          </a:p>
          <a:p>
            <a:r>
              <a:rPr lang="en-US" sz="4600" dirty="0">
                <a:solidFill>
                  <a:schemeClr val="tx1"/>
                </a:solidFill>
              </a:rPr>
              <a:t>— Wishing you every happiness in your new home! (on your birthday!)</a:t>
            </a:r>
          </a:p>
          <a:p>
            <a:r>
              <a:rPr lang="en-US" sz="4600" dirty="0">
                <a:solidFill>
                  <a:schemeClr val="tx1"/>
                </a:solidFill>
              </a:rPr>
              <a:t>— With warmest Christmas wishes!</a:t>
            </a:r>
          </a:p>
          <a:p>
            <a:r>
              <a:rPr lang="en-US" sz="4600" dirty="0">
                <a:solidFill>
                  <a:schemeClr val="tx1"/>
                </a:solidFill>
              </a:rPr>
              <a:t>— Thinking of you with warm wishes for a Very Merry Christmas and a Happy New Year!</a:t>
            </a:r>
          </a:p>
          <a:p>
            <a:r>
              <a:rPr lang="en-US" sz="4600" dirty="0">
                <a:solidFill>
                  <a:schemeClr val="tx1"/>
                </a:solidFill>
              </a:rPr>
              <a:t>— Many happy returns of the day.</a:t>
            </a:r>
          </a:p>
          <a:p>
            <a:r>
              <a:rPr lang="en-US" sz="4600" dirty="0">
                <a:solidFill>
                  <a:schemeClr val="tx1"/>
                </a:solidFill>
              </a:rPr>
              <a:t>— Happy Mother’s Day! Mothers are wonderful and you are one of the best!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217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56963" y="2366956"/>
            <a:ext cx="7766936" cy="1646302"/>
          </a:xfrm>
        </p:spPr>
        <p:txBody>
          <a:bodyPr/>
          <a:lstStyle/>
          <a:p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Match the description and the name of celebration.</a:t>
            </a:r>
            <a:endParaRPr lang="ru-RU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>
                <a:solidFill>
                  <a:schemeClr val="accent1">
                    <a:lumMod val="50000"/>
                  </a:schemeClr>
                </a:solidFill>
                <a:hlinkClick r:id="rId3"/>
              </a:rPr>
              <a:t>https://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hlinkClick r:id="rId3"/>
              </a:rPr>
              <a:t>learningapps.org/display?v=pdx2yw4tt20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72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663880"/>
            <a:ext cx="7766936" cy="726510"/>
          </a:xfrm>
        </p:spPr>
        <p:txBody>
          <a:bodyPr/>
          <a:lstStyle/>
          <a:p>
            <a:pPr algn="l"/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Make congratulations:</a:t>
            </a:r>
            <a:endParaRPr lang="ru-RU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1365337"/>
            <a:ext cx="7766936" cy="3782395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accent2">
                    <a:lumMod val="75000"/>
                  </a:schemeClr>
                </a:solidFill>
                <a:hlinkClick r:id="rId2"/>
              </a:rPr>
              <a:t>https://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hlinkClick r:id="rId2"/>
              </a:rPr>
              <a:t>learningapps.org/watch?v=pfwd7aona20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en-US" dirty="0">
                <a:solidFill>
                  <a:schemeClr val="accent2">
                    <a:lumMod val="75000"/>
                  </a:schemeClr>
                </a:solidFill>
                <a:hlinkClick r:id="rId3"/>
              </a:rPr>
              <a:t>https://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hlinkClick r:id="rId3"/>
              </a:rPr>
              <a:t>learningapps.org/watch?v=p830g07sj20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en-US" dirty="0">
                <a:solidFill>
                  <a:schemeClr val="accent2">
                    <a:lumMod val="75000"/>
                  </a:schemeClr>
                </a:solidFill>
                <a:hlinkClick r:id="rId4"/>
              </a:rPr>
              <a:t>https://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hlinkClick r:id="rId4"/>
              </a:rPr>
              <a:t>learningapps.org/watch?v=p5nocewva20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en-US" dirty="0">
                <a:solidFill>
                  <a:schemeClr val="accent2">
                    <a:lumMod val="75000"/>
                  </a:schemeClr>
                </a:solidFill>
                <a:hlinkClick r:id="rId5"/>
              </a:rPr>
              <a:t>https://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hlinkClick r:id="rId5"/>
              </a:rPr>
              <a:t>learningapps.org/watch?v=p7qq2bz8320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en-US" dirty="0">
                <a:solidFill>
                  <a:schemeClr val="accent2">
                    <a:lumMod val="75000"/>
                  </a:schemeClr>
                </a:solidFill>
                <a:hlinkClick r:id="rId6"/>
              </a:rPr>
              <a:t>https://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hlinkClick r:id="rId6"/>
              </a:rPr>
              <a:t>learningapps.org/watch?v=p7w5upytt20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en-US" dirty="0">
                <a:solidFill>
                  <a:schemeClr val="accent2">
                    <a:lumMod val="75000"/>
                  </a:schemeClr>
                </a:solidFill>
                <a:hlinkClick r:id="rId7"/>
              </a:rPr>
              <a:t>https://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hlinkClick r:id="rId7"/>
              </a:rPr>
              <a:t>learningapps.org/watch?v=p0q0d3dsj20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en-US" dirty="0">
                <a:solidFill>
                  <a:schemeClr val="accent2">
                    <a:lumMod val="75000"/>
                  </a:schemeClr>
                </a:solidFill>
                <a:hlinkClick r:id="rId8"/>
              </a:rPr>
              <a:t>https://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hlinkClick r:id="rId8"/>
              </a:rPr>
              <a:t>learningapps.org/watch?v=pyh5xjc9a20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en-US" dirty="0">
                <a:solidFill>
                  <a:schemeClr val="accent2">
                    <a:lumMod val="75000"/>
                  </a:schemeClr>
                </a:solidFill>
                <a:hlinkClick r:id="rId9"/>
              </a:rPr>
              <a:t>https://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hlinkClick r:id="rId9"/>
              </a:rPr>
              <a:t>learningapps.org/watch?v=poyucsbn320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l"/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hlinkClick r:id="rId10"/>
              </a:rPr>
              <a:t>https://learningapps.org/watch?v=p1kkpwr3320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7361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355601"/>
            <a:ext cx="8596668" cy="11429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2108200"/>
            <a:ext cx="9274003" cy="3279648"/>
          </a:xfr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During today’s lesson I </a:t>
            </a:r>
            <a:r>
              <a:rPr lang="en-US" sz="3200" dirty="0" smtClean="0">
                <a:solidFill>
                  <a:schemeClr val="tx1"/>
                </a:solidFill>
              </a:rPr>
              <a:t>have     </a:t>
            </a:r>
            <a:r>
              <a:rPr lang="en-US" sz="3200" dirty="0">
                <a:solidFill>
                  <a:schemeClr val="tx1"/>
                </a:solidFill>
              </a:rPr>
              <a:t>a) found out…</a:t>
            </a:r>
            <a:endParaRPr lang="ru-RU" sz="3200" dirty="0">
              <a:solidFill>
                <a:schemeClr val="tx1"/>
              </a:solidFill>
            </a:endParaRPr>
          </a:p>
          <a:p>
            <a:r>
              <a:rPr lang="en-US" sz="3200" dirty="0">
                <a:solidFill>
                  <a:schemeClr val="tx1"/>
                </a:solidFill>
              </a:rPr>
              <a:t>                                               b) learnt…</a:t>
            </a:r>
            <a:endParaRPr lang="ru-RU" sz="3200" dirty="0">
              <a:solidFill>
                <a:schemeClr val="tx1"/>
              </a:solidFill>
            </a:endParaRPr>
          </a:p>
          <a:p>
            <a:r>
              <a:rPr lang="en-US" sz="3200" dirty="0">
                <a:solidFill>
                  <a:schemeClr val="tx1"/>
                </a:solidFill>
              </a:rPr>
              <a:t>                                               c) remembered…</a:t>
            </a:r>
            <a:endParaRPr lang="ru-RU" sz="32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789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263047"/>
            <a:ext cx="7766936" cy="78913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1265129"/>
            <a:ext cx="7766936" cy="3882603"/>
          </a:xfrm>
        </p:spPr>
        <p:txBody>
          <a:bodyPr/>
          <a:lstStyle/>
          <a:p>
            <a:pPr algn="l"/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Цель урока: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познакомить с реалиями культуры англоязычных стран (поздравительные открытки).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  <a:p>
            <a:pPr algn="l"/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Задачи:</a:t>
            </a:r>
          </a:p>
          <a:p>
            <a:pPr algn="l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Научить писать короткие поздравления с днем рождения, другими праздниками и событиями, выражать пожелания.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  <a:p>
            <a:pPr algn="l"/>
            <a:r>
              <a:rPr lang="ru-RU" sz="2400" smtClean="0">
                <a:solidFill>
                  <a:schemeClr val="accent2">
                    <a:lumMod val="50000"/>
                  </a:schemeClr>
                </a:solidFill>
              </a:rPr>
              <a:t>Развить познавательный интерес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</a:rPr>
              <a:t>к изучению </a:t>
            </a:r>
            <a:r>
              <a:rPr lang="ru-RU" sz="2400">
                <a:solidFill>
                  <a:schemeClr val="accent2">
                    <a:lumMod val="50000"/>
                  </a:schemeClr>
                </a:solidFill>
              </a:rPr>
              <a:t>английского </a:t>
            </a:r>
            <a:r>
              <a:rPr lang="ru-RU" sz="2400" smtClean="0">
                <a:solidFill>
                  <a:schemeClr val="accent2">
                    <a:lumMod val="50000"/>
                  </a:schemeClr>
                </a:solidFill>
              </a:rPr>
              <a:t>языка.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  <a:p>
            <a:pPr algn="l"/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8616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As for me I associate a postcard with…</a:t>
            </a:r>
            <a:b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A postcard is associated with…</a:t>
            </a:r>
            <a:b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I also associate a postcard with such things as…</a:t>
            </a:r>
            <a:b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I also think of…</a:t>
            </a:r>
            <a:endParaRPr lang="ru-RU" sz="18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2819399"/>
            <a:ext cx="5524500" cy="2552701"/>
          </a:xfrm>
        </p:spPr>
      </p:pic>
    </p:spTree>
    <p:extLst>
      <p:ext uri="{BB962C8B-B14F-4D97-AF65-F5344CB8AC3E}">
        <p14:creationId xmlns:p14="http://schemas.microsoft.com/office/powerpoint/2010/main" val="331312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1200" y="88900"/>
            <a:ext cx="8562803" cy="3961936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Here is wishing you all the joys of the season.</a:t>
            </a:r>
            <a:b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Wish you and your family a Merry Christmas!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00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73" y="698500"/>
            <a:ext cx="7897767" cy="5537200"/>
          </a:xfrm>
        </p:spPr>
      </p:pic>
    </p:spTree>
    <p:extLst>
      <p:ext uri="{BB962C8B-B14F-4D97-AF65-F5344CB8AC3E}">
        <p14:creationId xmlns:p14="http://schemas.microsoft.com/office/powerpoint/2010/main" val="410032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2413000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>
                <a:solidFill>
                  <a:schemeClr val="accent2">
                    <a:lumMod val="50000"/>
                  </a:schemeClr>
                </a:solidFill>
              </a:rPr>
              <a:t>Wishing you a very happy Easter!</a:t>
            </a: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116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722" y="508000"/>
            <a:ext cx="8472978" cy="5295611"/>
          </a:xfrm>
        </p:spPr>
      </p:pic>
    </p:spTree>
    <p:extLst>
      <p:ext uri="{BB962C8B-B14F-4D97-AF65-F5344CB8AC3E}">
        <p14:creationId xmlns:p14="http://schemas.microsoft.com/office/powerpoint/2010/main" val="317001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261620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</a:rPr>
              <a:t>Wishing you a happy and prosperous Birthday and a sweet night of birthday dreams!</a:t>
            </a:r>
            <a:endParaRPr lang="ru-RU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907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135" y="609600"/>
            <a:ext cx="8454065" cy="5432425"/>
          </a:xfrm>
        </p:spPr>
      </p:pic>
    </p:spTree>
    <p:extLst>
      <p:ext uri="{BB962C8B-B14F-4D97-AF65-F5344CB8AC3E}">
        <p14:creationId xmlns:p14="http://schemas.microsoft.com/office/powerpoint/2010/main" val="246082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176</TotalTime>
  <Words>239</Words>
  <Application>Microsoft Office PowerPoint</Application>
  <PresentationFormat>Произвольный</PresentationFormat>
  <Paragraphs>51</Paragraphs>
  <Slides>14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Аспект</vt:lpstr>
      <vt:lpstr>УМК. В.П.Кузовлев, Н.М.Лапа и др. Английский язык, 8 класс/ ” English-8”. Unit 2. “Is your country a land of traditions?” Lesson 7. Тема: «Британские праздники и традиции». Тип урока: изучения нового материала по теме  «Праздники и традиции». Вид урока: практическая работа. Формы организации познавательной деятельности: фронтальная, индивидуальная. Средства обучения: компьютер, авторская презентация, проектор. </vt:lpstr>
      <vt:lpstr>Презентация PowerPoint</vt:lpstr>
      <vt:lpstr>As for me I associate a postcard with… A postcard is associated with… I also associate a postcard with such things as… I also think of…</vt:lpstr>
      <vt:lpstr>Here is wishing you all the joys of the season. Wish you and your family a Merry Christmas!</vt:lpstr>
      <vt:lpstr>Презентация PowerPoint</vt:lpstr>
      <vt:lpstr>Wishing you a very happy Easter!</vt:lpstr>
      <vt:lpstr>Презентация PowerPoint</vt:lpstr>
      <vt:lpstr>Wishing you a happy and prosperous Birthday and a sweet night of birthday dreams!</vt:lpstr>
      <vt:lpstr>Презентация PowerPoint</vt:lpstr>
      <vt:lpstr>THE DIFFERENCE</vt:lpstr>
      <vt:lpstr>Divide into 2 groups:</vt:lpstr>
      <vt:lpstr>Match the description and the name of celebration.</vt:lpstr>
      <vt:lpstr>Make congratulations: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Here is wishing you all the joys of the season. Wish you and your family a Merry Christmas!</dc:title>
  <dc:creator>Пользователь Windows</dc:creator>
  <cp:lastModifiedBy>Учитель22</cp:lastModifiedBy>
  <cp:revision>13</cp:revision>
  <dcterms:created xsi:type="dcterms:W3CDTF">2020-10-14T09:51:41Z</dcterms:created>
  <dcterms:modified xsi:type="dcterms:W3CDTF">2022-06-02T23:56:19Z</dcterms:modified>
</cp:coreProperties>
</file>