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83" r:id="rId2"/>
    <p:sldId id="271" r:id="rId3"/>
    <p:sldId id="262" r:id="rId4"/>
    <p:sldId id="264" r:id="rId5"/>
    <p:sldId id="274" r:id="rId6"/>
    <p:sldId id="275" r:id="rId7"/>
    <p:sldId id="278" r:id="rId8"/>
    <p:sldId id="279" r:id="rId9"/>
    <p:sldId id="273" r:id="rId10"/>
    <p:sldId id="280" r:id="rId11"/>
    <p:sldId id="260" r:id="rId12"/>
    <p:sldId id="261" r:id="rId13"/>
    <p:sldId id="265" r:id="rId14"/>
    <p:sldId id="266" r:id="rId15"/>
    <p:sldId id="267" r:id="rId16"/>
    <p:sldId id="268" r:id="rId17"/>
    <p:sldId id="269" r:id="rId18"/>
    <p:sldId id="272" r:id="rId19"/>
    <p:sldId id="277" r:id="rId20"/>
    <p:sldId id="256" r:id="rId21"/>
    <p:sldId id="259" r:id="rId22"/>
    <p:sldId id="270"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1AA612-3D0C-487B-BF02-970FD57F618A}" type="datetimeFigureOut">
              <a:rPr lang="ru-RU" smtClean="0"/>
              <a:pPr/>
              <a:t>25.12.2017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2247D0-C8FE-4506-B10A-BD205F86912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25.12.2017</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25.12.2017</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25.12.2017</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25.12.2017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1040;&#1085;&#1085;&#1072;\Desktop\Brain%20Breaks%20-%20Action%20Songs%20for%20Children%20-%20Happy%20Dance%20-%20Kids%20Songs%20by%20The%20Learn%20(1).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0.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500034" y="5357826"/>
            <a:ext cx="8305800" cy="1143000"/>
          </a:xfrm>
        </p:spPr>
        <p:txBody>
          <a:bodyPr/>
          <a:lstStyle/>
          <a:p>
            <a:r>
              <a:rPr lang="ru-RU" dirty="0" smtClean="0"/>
              <a:t>Презентация к уроку по учебному предмету </a:t>
            </a:r>
            <a:r>
              <a:rPr lang="ru-RU" dirty="0" smtClean="0"/>
              <a:t>«Английский язык» </a:t>
            </a:r>
            <a:r>
              <a:rPr lang="ru-RU" dirty="0" smtClean="0"/>
              <a:t>в </a:t>
            </a:r>
            <a:r>
              <a:rPr lang="ru-RU" dirty="0" smtClean="0"/>
              <a:t>6-ом </a:t>
            </a:r>
            <a:r>
              <a:rPr lang="ru-RU" dirty="0" smtClean="0"/>
              <a:t>классе на тему </a:t>
            </a:r>
            <a:r>
              <a:rPr lang="ru-RU" dirty="0" smtClean="0"/>
              <a:t>«</a:t>
            </a:r>
            <a:r>
              <a:rPr lang="en-US" dirty="0" smtClean="0"/>
              <a:t>Highland games</a:t>
            </a:r>
            <a:r>
              <a:rPr lang="ru-RU" dirty="0" smtClean="0"/>
              <a:t>»</a:t>
            </a:r>
            <a:endParaRPr lang="en-US" dirty="0" smtClean="0"/>
          </a:p>
          <a:p>
            <a:r>
              <a:rPr lang="ru-RU" dirty="0" smtClean="0"/>
              <a:t>УМК «</a:t>
            </a:r>
            <a:r>
              <a:rPr lang="en-US" dirty="0" smtClean="0"/>
              <a:t>Spotlight 6</a:t>
            </a:r>
            <a:r>
              <a:rPr lang="ru-RU" dirty="0" smtClean="0"/>
              <a:t>»</a:t>
            </a:r>
            <a:endParaRPr lang="ru-RU" dirty="0"/>
          </a:p>
        </p:txBody>
      </p:sp>
      <p:sp>
        <p:nvSpPr>
          <p:cNvPr id="3" name="Заголовок 2"/>
          <p:cNvSpPr>
            <a:spLocks noGrp="1"/>
          </p:cNvSpPr>
          <p:nvPr>
            <p:ph type="ctrTitle"/>
          </p:nvPr>
        </p:nvSpPr>
        <p:spPr>
          <a:xfrm>
            <a:off x="428596" y="2857496"/>
            <a:ext cx="8429684" cy="1981200"/>
          </a:xfrm>
        </p:spPr>
        <p:txBody>
          <a:bodyPr/>
          <a:lstStyle/>
          <a:p>
            <a:r>
              <a:rPr lang="ru-RU" dirty="0" smtClean="0"/>
              <a:t>Разработчик презентации:</a:t>
            </a:r>
            <a:r>
              <a:rPr lang="ru-RU" sz="6000" dirty="0" smtClean="0"/>
              <a:t/>
            </a:r>
            <a:br>
              <a:rPr lang="ru-RU" sz="6000" dirty="0" smtClean="0"/>
            </a:br>
            <a:r>
              <a:rPr lang="ru-RU" sz="6000" dirty="0" err="1" smtClean="0"/>
              <a:t>Чувашова</a:t>
            </a:r>
            <a:r>
              <a:rPr lang="ru-RU" sz="6000" dirty="0" smtClean="0"/>
              <a:t> Анна Александровна</a:t>
            </a:r>
            <a:r>
              <a:rPr lang="ru-RU" dirty="0" smtClean="0"/>
              <a:t/>
            </a:r>
            <a:br>
              <a:rPr lang="ru-RU" dirty="0" smtClean="0"/>
            </a:br>
            <a:r>
              <a:rPr lang="ru-RU" dirty="0" smtClean="0"/>
              <a:t>учитель английского языка</a:t>
            </a:r>
            <a:br>
              <a:rPr lang="ru-RU" dirty="0" smtClean="0"/>
            </a:br>
            <a:r>
              <a:rPr lang="ru-RU" dirty="0" smtClean="0"/>
              <a:t>МБОУ СОШ №42 г. Ижевск</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5667396"/>
          </a:xfrm>
        </p:spPr>
        <p:txBody>
          <a:bodyPr/>
          <a:lstStyle/>
          <a:p>
            <a:endParaRPr lang="en-US" dirty="0" smtClean="0"/>
          </a:p>
          <a:p>
            <a:r>
              <a:rPr lang="en-US" dirty="0" smtClean="0"/>
              <a:t>So, let’s pay attention on unknown words in this text.</a:t>
            </a:r>
          </a:p>
          <a:p>
            <a:pPr>
              <a:buNone/>
            </a:pPr>
            <a:endParaRPr lang="en-US" dirty="0" smtClean="0"/>
          </a:p>
          <a:p>
            <a:r>
              <a:rPr lang="en-US" dirty="0" smtClean="0"/>
              <a:t>The task is to match the words with their translation.</a:t>
            </a:r>
            <a:endParaRPr lang="ru-RU" dirty="0" smtClean="0"/>
          </a:p>
          <a:p>
            <a:r>
              <a:rPr lang="en-US" dirty="0" smtClean="0"/>
              <a:t>You should do this task in your workbooks</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60032" y="476672"/>
            <a:ext cx="3826768" cy="5904656"/>
          </a:xfrm>
        </p:spPr>
        <p:txBody>
          <a:bodyPr>
            <a:normAutofit/>
          </a:bodyPr>
          <a:lstStyle/>
          <a:p>
            <a:pPr>
              <a:buNone/>
            </a:pPr>
            <a:r>
              <a:rPr lang="ru-RU" sz="4000" dirty="0" smtClean="0">
                <a:latin typeface="Times New Roman" pitchFamily="18" charset="0"/>
                <a:cs typeface="Times New Roman" pitchFamily="18" charset="0"/>
              </a:rPr>
              <a:t>участвовать</a:t>
            </a:r>
          </a:p>
          <a:p>
            <a:pPr>
              <a:buNone/>
            </a:pPr>
            <a:r>
              <a:rPr lang="ru-RU" sz="4000" dirty="0" smtClean="0">
                <a:latin typeface="Times New Roman" pitchFamily="18" charset="0"/>
                <a:cs typeface="Times New Roman" pitchFamily="18" charset="0"/>
              </a:rPr>
              <a:t>ствол дерева</a:t>
            </a:r>
          </a:p>
          <a:p>
            <a:pPr>
              <a:buNone/>
            </a:pPr>
            <a:r>
              <a:rPr lang="ru-RU" sz="4000" dirty="0" smtClean="0">
                <a:latin typeface="Times New Roman" pitchFamily="18" charset="0"/>
                <a:cs typeface="Times New Roman" pitchFamily="18" charset="0"/>
              </a:rPr>
              <a:t>марширующий оркестр</a:t>
            </a:r>
          </a:p>
          <a:p>
            <a:pPr>
              <a:buNone/>
            </a:pPr>
            <a:r>
              <a:rPr lang="ru-RU" sz="4000" dirty="0" smtClean="0">
                <a:latin typeface="Times New Roman" pitchFamily="18" charset="0"/>
                <a:cs typeface="Times New Roman" pitchFamily="18" charset="0"/>
              </a:rPr>
              <a:t>встреча</a:t>
            </a:r>
          </a:p>
          <a:p>
            <a:pPr>
              <a:buNone/>
            </a:pPr>
            <a:r>
              <a:rPr lang="ru-RU" sz="4000" dirty="0" smtClean="0">
                <a:latin typeface="Times New Roman" pitchFamily="18" charset="0"/>
                <a:cs typeface="Times New Roman" pitchFamily="18" charset="0"/>
              </a:rPr>
              <a:t>прямой</a:t>
            </a:r>
          </a:p>
          <a:p>
            <a:pPr>
              <a:buNone/>
            </a:pPr>
            <a:r>
              <a:rPr lang="ru-RU" sz="4000" dirty="0" smtClean="0">
                <a:latin typeface="Times New Roman" pitchFamily="18" charset="0"/>
                <a:cs typeface="Times New Roman" pitchFamily="18" charset="0"/>
              </a:rPr>
              <a:t>соревноваться</a:t>
            </a:r>
          </a:p>
          <a:p>
            <a:pPr>
              <a:buNone/>
            </a:pPr>
            <a:r>
              <a:rPr lang="ru-RU" sz="4000" dirty="0" smtClean="0">
                <a:latin typeface="Times New Roman" pitchFamily="18" charset="0"/>
                <a:cs typeface="Times New Roman" pitchFamily="18" charset="0"/>
              </a:rPr>
              <a:t>распродавать</a:t>
            </a:r>
            <a:endParaRPr lang="ru-RU" sz="4000" dirty="0">
              <a:latin typeface="Times New Roman" pitchFamily="18" charset="0"/>
              <a:cs typeface="Times New Roman" pitchFamily="18" charset="0"/>
            </a:endParaRPr>
          </a:p>
        </p:txBody>
      </p:sp>
      <p:sp>
        <p:nvSpPr>
          <p:cNvPr id="2" name="Заголовок 1"/>
          <p:cNvSpPr>
            <a:spLocks noGrp="1"/>
          </p:cNvSpPr>
          <p:nvPr>
            <p:ph type="title"/>
          </p:nvPr>
        </p:nvSpPr>
        <p:spPr>
          <a:xfrm>
            <a:off x="251520" y="332656"/>
            <a:ext cx="4392488" cy="6525344"/>
          </a:xfrm>
        </p:spPr>
        <p:txBody>
          <a:bodyPr>
            <a:normAutofit/>
          </a:bodyPr>
          <a:lstStyle/>
          <a:p>
            <a:pPr algn="l"/>
            <a:r>
              <a:rPr lang="en-US" dirty="0" smtClean="0">
                <a:solidFill>
                  <a:schemeClr val="tx2">
                    <a:lumMod val="60000"/>
                    <a:lumOff val="40000"/>
                  </a:schemeClr>
                </a:solidFill>
                <a:latin typeface="Times New Roman" pitchFamily="18" charset="0"/>
                <a:cs typeface="Times New Roman" pitchFamily="18" charset="0"/>
              </a:rPr>
              <a:t>take part in</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meeting</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marching bands</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tree trunk</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sell out</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upright</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compete</a:t>
            </a:r>
            <a:br>
              <a:rPr lang="en-US" dirty="0" smtClean="0">
                <a:solidFill>
                  <a:schemeClr val="tx2">
                    <a:lumMod val="60000"/>
                    <a:lumOff val="40000"/>
                  </a:schemeClr>
                </a:solidFill>
                <a:latin typeface="Times New Roman" pitchFamily="18" charset="0"/>
                <a:cs typeface="Times New Roman" pitchFamily="18" charset="0"/>
              </a:rPr>
            </a:br>
            <a:r>
              <a:rPr lang="en-US" dirty="0" smtClean="0"/>
              <a:t/>
            </a:r>
            <a:br>
              <a:rPr lang="en-US" dirty="0" smtClean="0"/>
            </a:br>
            <a:endParaRPr lang="ru-RU" dirty="0"/>
          </a:p>
        </p:txBody>
      </p:sp>
      <p:cxnSp>
        <p:nvCxnSpPr>
          <p:cNvPr id="5" name="Прямая со стрелкой 4"/>
          <p:cNvCxnSpPr/>
          <p:nvPr/>
        </p:nvCxnSpPr>
        <p:spPr>
          <a:xfrm flipV="1">
            <a:off x="2771800" y="908720"/>
            <a:ext cx="22322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2051720" y="1628800"/>
            <a:ext cx="324036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779912" y="2348880"/>
            <a:ext cx="11521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2267744" y="1628800"/>
            <a:ext cx="273630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1907704" y="3645024"/>
            <a:ext cx="3096344"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1835696" y="4293096"/>
            <a:ext cx="316835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123728" y="5013176"/>
            <a:ext cx="288032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642918"/>
            <a:ext cx="7858180" cy="5643602"/>
          </a:xfrm>
        </p:spPr>
        <p:txBody>
          <a:bodyPr/>
          <a:lstStyle/>
          <a:p>
            <a:pPr algn="l"/>
            <a:r>
              <a:rPr sz="4000" smtClean="0"/>
              <a:t>In this text we’ve met different games. </a:t>
            </a:r>
            <a:r>
              <a:rPr lang="en-US" sz="4000" dirty="0" smtClean="0"/>
              <a:t>T</a:t>
            </a:r>
            <a:r>
              <a:rPr sz="4000" smtClean="0"/>
              <a:t>he task is to guess their </a:t>
            </a:r>
            <a:r>
              <a:rPr sz="4000" smtClean="0"/>
              <a:t>translations. </a:t>
            </a:r>
            <a:r>
              <a:rPr lang="en-US" sz="4000" dirty="0" smtClean="0"/>
              <a:t>A</a:t>
            </a:r>
            <a:r>
              <a:rPr sz="4000" smtClean="0"/>
              <a:t>nd then we'll compare your translation with the pictures</a:t>
            </a:r>
            <a:r>
              <a:rPr smtClean="0"/>
              <a:t/>
            </a:r>
            <a:br>
              <a:rPr smtClean="0"/>
            </a:br>
            <a:r>
              <a:rPr lang="en-US" dirty="0" smtClean="0">
                <a:solidFill>
                  <a:schemeClr val="accent1">
                    <a:lumMod val="50000"/>
                  </a:schemeClr>
                </a:solidFill>
                <a:latin typeface="Times New Roman" pitchFamily="18" charset="0"/>
                <a:cs typeface="Times New Roman" pitchFamily="18" charset="0"/>
              </a:rPr>
              <a:t>Hammer flow</a:t>
            </a:r>
            <a:br>
              <a:rPr lang="en-US" dirty="0" smtClean="0">
                <a:solidFill>
                  <a:schemeClr val="accent1">
                    <a:lumMod val="50000"/>
                  </a:schemeClr>
                </a:solidFill>
                <a:latin typeface="Times New Roman" pitchFamily="18" charset="0"/>
                <a:cs typeface="Times New Roman" pitchFamily="18" charset="0"/>
              </a:rPr>
            </a:br>
            <a:r>
              <a:rPr lang="en-US" dirty="0" smtClean="0">
                <a:solidFill>
                  <a:schemeClr val="accent1">
                    <a:lumMod val="50000"/>
                  </a:schemeClr>
                </a:solidFill>
                <a:latin typeface="Times New Roman" pitchFamily="18" charset="0"/>
                <a:cs typeface="Times New Roman" pitchFamily="18" charset="0"/>
              </a:rPr>
              <a:t>shot put</a:t>
            </a:r>
            <a:br>
              <a:rPr lang="en-US" dirty="0" smtClean="0">
                <a:solidFill>
                  <a:schemeClr val="accent1">
                    <a:lumMod val="50000"/>
                  </a:schemeClr>
                </a:solidFill>
                <a:latin typeface="Times New Roman" pitchFamily="18" charset="0"/>
                <a:cs typeface="Times New Roman" pitchFamily="18" charset="0"/>
              </a:rPr>
            </a:br>
            <a:r>
              <a:rPr lang="en-US" dirty="0" smtClean="0">
                <a:solidFill>
                  <a:schemeClr val="accent1">
                    <a:lumMod val="50000"/>
                  </a:schemeClr>
                </a:solidFill>
                <a:latin typeface="Times New Roman" pitchFamily="18" charset="0"/>
                <a:cs typeface="Times New Roman" pitchFamily="18" charset="0"/>
              </a:rPr>
              <a:t>tossing the caber</a:t>
            </a:r>
            <a:br>
              <a:rPr lang="en-US" dirty="0" smtClean="0">
                <a:solidFill>
                  <a:schemeClr val="accent1">
                    <a:lumMod val="50000"/>
                  </a:schemeClr>
                </a:solidFill>
                <a:latin typeface="Times New Roman" pitchFamily="18" charset="0"/>
                <a:cs typeface="Times New Roman" pitchFamily="18" charset="0"/>
              </a:rPr>
            </a:br>
            <a:r>
              <a:rPr lang="en-US" dirty="0" smtClean="0">
                <a:solidFill>
                  <a:schemeClr val="accent1">
                    <a:lumMod val="50000"/>
                  </a:schemeClr>
                </a:solidFill>
                <a:latin typeface="Times New Roman" pitchFamily="18" charset="0"/>
                <a:cs typeface="Times New Roman" pitchFamily="18" charset="0"/>
              </a:rPr>
              <a:t>tug of war</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r>
              <a:rPr lang="en-US" dirty="0" smtClean="0">
                <a:solidFill>
                  <a:schemeClr val="accent1">
                    <a:lumMod val="50000"/>
                  </a:schemeClr>
                </a:solidFill>
                <a:latin typeface="Times New Roman" pitchFamily="18" charset="0"/>
                <a:cs typeface="Times New Roman" pitchFamily="18" charset="0"/>
              </a:rPr>
              <a:t>hill run</a:t>
            </a:r>
            <a:endParaRPr lang="ru-RU"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_my_photographs_scotland_-_pitlochry_games_00851_throwing_the_hammer_1000"/>
          <p:cNvPicPr>
            <a:picLocks noGrp="1" noChangeAspect="1" noChangeArrowheads="1"/>
          </p:cNvPicPr>
          <p:nvPr>
            <p:ph idx="1"/>
          </p:nvPr>
        </p:nvPicPr>
        <p:blipFill>
          <a:blip r:embed="rId2" cstate="print"/>
          <a:stretch>
            <a:fillRect/>
          </a:stretch>
        </p:blipFill>
        <p:spPr>
          <a:xfrm>
            <a:off x="1215172" y="1524000"/>
            <a:ext cx="6713656" cy="4572000"/>
          </a:xfrm>
          <a:noFill/>
        </p:spPr>
      </p:pic>
      <p:sp>
        <p:nvSpPr>
          <p:cNvPr id="2" name="Заголовок 1"/>
          <p:cNvSpPr>
            <a:spLocks noGrp="1"/>
          </p:cNvSpPr>
          <p:nvPr>
            <p:ph type="title"/>
          </p:nvPr>
        </p:nvSpPr>
        <p:spPr/>
        <p:txBody>
          <a:bodyPr/>
          <a:lstStyle/>
          <a:p>
            <a:pPr algn="ctr"/>
            <a:r>
              <a:rPr lang="en-US" b="1" dirty="0" smtClean="0">
                <a:solidFill>
                  <a:schemeClr val="tx1"/>
                </a:solidFill>
              </a:rPr>
              <a:t>Hammer throw</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pPr algn="ctr"/>
            <a:r>
              <a:rPr lang="en-US" dirty="0" smtClean="0"/>
              <a:t>Shot put</a:t>
            </a:r>
            <a:endParaRPr lang="ru-RU" dirty="0"/>
          </a:p>
        </p:txBody>
      </p:sp>
      <p:pic>
        <p:nvPicPr>
          <p:cNvPr id="1026" name="Picture 2" descr="http://www.cinemaperaestudiants.cat/activitats/Activitats2014/BRAVE/scottryder_lg.jpg"/>
          <p:cNvPicPr>
            <a:picLocks noChangeAspect="1" noChangeArrowheads="1"/>
          </p:cNvPicPr>
          <p:nvPr/>
        </p:nvPicPr>
        <p:blipFill>
          <a:blip r:embed="rId2" cstate="print"/>
          <a:srcRect/>
          <a:stretch>
            <a:fillRect/>
          </a:stretch>
        </p:blipFill>
        <p:spPr bwMode="auto">
          <a:xfrm>
            <a:off x="2786050" y="1357298"/>
            <a:ext cx="3571900" cy="51435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pPr algn="ctr"/>
            <a:r>
              <a:rPr lang="en-US" dirty="0" smtClean="0"/>
              <a:t>Tossing the caber</a:t>
            </a:r>
            <a:endParaRPr lang="ru-RU" dirty="0"/>
          </a:p>
        </p:txBody>
      </p:sp>
      <p:pic>
        <p:nvPicPr>
          <p:cNvPr id="23554" name="Picture 2" descr="http://3.bp.blogspot.com/-7dqjjX3bxZA/UKv5Lj57mwI/AAAAAAAAAEc/3zo5otExaCI/s1600/_I5D9631%2BMaximum%2Blift%2Boff%2B%2BTossing%2Bthe%2Bcaber%2Bat%2Bthe%2BOban%2BGames%2B2010%2B%2B.jpg"/>
          <p:cNvPicPr>
            <a:picLocks noChangeAspect="1" noChangeArrowheads="1"/>
          </p:cNvPicPr>
          <p:nvPr/>
        </p:nvPicPr>
        <p:blipFill>
          <a:blip r:embed="rId2" cstate="print"/>
          <a:srcRect/>
          <a:stretch>
            <a:fillRect/>
          </a:stretch>
        </p:blipFill>
        <p:spPr bwMode="auto">
          <a:xfrm>
            <a:off x="1714480" y="1428736"/>
            <a:ext cx="6191250" cy="54292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pPr algn="ctr"/>
            <a:r>
              <a:rPr lang="en-US" dirty="0" smtClean="0"/>
              <a:t>Tug of war</a:t>
            </a:r>
            <a:endParaRPr lang="ru-RU" dirty="0"/>
          </a:p>
        </p:txBody>
      </p:sp>
      <p:pic>
        <p:nvPicPr>
          <p:cNvPr id="4" name="Picture 9" descr="Highland-Games-ES_17363"/>
          <p:cNvPicPr>
            <a:picLocks noChangeAspect="1" noChangeArrowheads="1"/>
          </p:cNvPicPr>
          <p:nvPr/>
        </p:nvPicPr>
        <p:blipFill>
          <a:blip r:embed="rId2" cstate="print"/>
          <a:srcRect/>
          <a:stretch>
            <a:fillRect/>
          </a:stretch>
        </p:blipFill>
        <p:spPr>
          <a:xfrm>
            <a:off x="3057525" y="1524000"/>
            <a:ext cx="302895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pPr algn="ctr"/>
            <a:r>
              <a:rPr lang="en-US" dirty="0" smtClean="0"/>
              <a:t>Hill run</a:t>
            </a:r>
            <a:endParaRPr lang="ru-RU" dirty="0"/>
          </a:p>
        </p:txBody>
      </p:sp>
      <p:pic>
        <p:nvPicPr>
          <p:cNvPr id="24578" name="Picture 2" descr="http://4.bp.blogspot.com/-y59G02x-yas/TmO9A2JrWyI/AAAAAAAApqY/8UHczmfkT2E/s1600/Tour%2BScotland%2BPhotograph%2BKilted%2BRunner%2BBlairgowrie%2Band%2BRattray%2BHighland%2BGames%2BPerthshire%2BScotland%2BSeptember%2B4th.jpg"/>
          <p:cNvPicPr>
            <a:picLocks noChangeAspect="1" noChangeArrowheads="1"/>
          </p:cNvPicPr>
          <p:nvPr/>
        </p:nvPicPr>
        <p:blipFill>
          <a:blip r:embed="rId2" cstate="print"/>
          <a:srcRect/>
          <a:stretch>
            <a:fillRect/>
          </a:stretch>
        </p:blipFill>
        <p:spPr bwMode="auto">
          <a:xfrm>
            <a:off x="1857356" y="1357298"/>
            <a:ext cx="5400675" cy="5238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Физкультминутка </a:t>
            </a:r>
            <a:endParaRPr lang="ru-RU" dirty="0"/>
          </a:p>
        </p:txBody>
      </p:sp>
      <p:pic>
        <p:nvPicPr>
          <p:cNvPr id="4" name="Brain Breaks - Action Songs for Children - Happy Dance - Kids Songs by The Learn (1).mp4">
            <a:hlinkClick r:id="" action="ppaction://media"/>
          </p:cNvPr>
          <p:cNvPicPr>
            <a:picLocks noGrp="1" noRot="1" noChangeAspect="1"/>
          </p:cNvPicPr>
          <p:nvPr>
            <p:ph idx="1"/>
            <a:videoFile r:link="rId1"/>
          </p:nvPr>
        </p:nvPicPr>
        <p:blipFill>
          <a:blip r:embed="rId3"/>
          <a:stretch>
            <a:fillRect/>
          </a:stretch>
        </p:blipFill>
        <p:spPr>
          <a:xfrm>
            <a:off x="3048000" y="2667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Now you’ll work in groups.</a:t>
            </a:r>
            <a:r>
              <a:rPr lang="ru-RU" dirty="0" smtClean="0"/>
              <a:t> </a:t>
            </a:r>
            <a:r>
              <a:rPr lang="en-US" dirty="0" smtClean="0"/>
              <a:t>You are in </a:t>
            </a:r>
            <a:r>
              <a:rPr lang="en-US" dirty="0" err="1" smtClean="0"/>
              <a:t>Braemar</a:t>
            </a:r>
            <a:r>
              <a:rPr lang="en-US" dirty="0" smtClean="0"/>
              <a:t>. Choose only one game  and write 1-2 sentences about these </a:t>
            </a:r>
            <a:r>
              <a:rPr lang="en-US" dirty="0" smtClean="0"/>
              <a:t>games for </a:t>
            </a:r>
            <a:r>
              <a:rPr lang="en-US" dirty="0" smtClean="0"/>
              <a:t>your own magazines. And then present it to the class.</a:t>
            </a:r>
            <a:endParaRPr lang="ru-RU" dirty="0"/>
          </a:p>
        </p:txBody>
      </p:sp>
      <p:sp>
        <p:nvSpPr>
          <p:cNvPr id="3" name="Заголовок 2"/>
          <p:cNvSpPr>
            <a:spLocks noGrp="1"/>
          </p:cNvSpPr>
          <p:nvPr>
            <p:ph type="title"/>
          </p:nvPr>
        </p:nvSpPr>
        <p:spPr/>
        <p:txBody>
          <a:bodyPr/>
          <a:lstStyle/>
          <a:p>
            <a:r>
              <a:rPr lang="en-US" dirty="0" smtClean="0"/>
              <a:t>I</a:t>
            </a:r>
            <a:r>
              <a:rPr smtClean="0"/>
              <a:t>magine you are journalists now</a:t>
            </a:r>
            <a:endParaRPr lang="ru-RU" dirty="0"/>
          </a:p>
        </p:txBody>
      </p:sp>
      <p:pic>
        <p:nvPicPr>
          <p:cNvPr id="8194" name="Picture 2" descr="http://www.countryfile.com/sites/default/files/cover/2015/09/CF_104_coverweb2.jpg"/>
          <p:cNvPicPr>
            <a:picLocks noChangeAspect="1" noChangeArrowheads="1"/>
          </p:cNvPicPr>
          <p:nvPr/>
        </p:nvPicPr>
        <p:blipFill>
          <a:blip r:embed="rId2"/>
          <a:srcRect/>
          <a:stretch>
            <a:fillRect/>
          </a:stretch>
        </p:blipFill>
        <p:spPr bwMode="auto">
          <a:xfrm>
            <a:off x="285720" y="3357562"/>
            <a:ext cx="2645830" cy="3500438"/>
          </a:xfrm>
          <a:prstGeom prst="rect">
            <a:avLst/>
          </a:prstGeom>
          <a:noFill/>
        </p:spPr>
      </p:pic>
      <p:pic>
        <p:nvPicPr>
          <p:cNvPr id="8196" name="Picture 4" descr="http://p0.storage.canalblog.com/07/30/639515/74733901_p.jpg"/>
          <p:cNvPicPr>
            <a:picLocks noChangeAspect="1" noChangeArrowheads="1"/>
          </p:cNvPicPr>
          <p:nvPr/>
        </p:nvPicPr>
        <p:blipFill>
          <a:blip r:embed="rId3"/>
          <a:srcRect/>
          <a:stretch>
            <a:fillRect/>
          </a:stretch>
        </p:blipFill>
        <p:spPr bwMode="auto">
          <a:xfrm>
            <a:off x="3214678" y="3429000"/>
            <a:ext cx="2019300" cy="2857500"/>
          </a:xfrm>
          <a:prstGeom prst="rect">
            <a:avLst/>
          </a:prstGeom>
          <a:noFill/>
        </p:spPr>
      </p:pic>
      <p:pic>
        <p:nvPicPr>
          <p:cNvPr id="8198" name="Picture 6" descr="https://theroanoker.com/downloads/2885/download/Highland-8-x-11-flyer.jpg?cb=a8f5a1a76666b3655d6ac71908e621a2"/>
          <p:cNvPicPr>
            <a:picLocks noChangeAspect="1" noChangeArrowheads="1"/>
          </p:cNvPicPr>
          <p:nvPr/>
        </p:nvPicPr>
        <p:blipFill>
          <a:blip r:embed="rId4"/>
          <a:srcRect/>
          <a:stretch>
            <a:fillRect/>
          </a:stretch>
        </p:blipFill>
        <p:spPr bwMode="auto">
          <a:xfrm>
            <a:off x="5643570" y="2913862"/>
            <a:ext cx="3048020" cy="39441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14290"/>
            <a:ext cx="6072230" cy="6143668"/>
          </a:xfrm>
        </p:spPr>
        <p:txBody>
          <a:bodyPr>
            <a:normAutofit/>
          </a:bodyPr>
          <a:lstStyle/>
          <a:p>
            <a:pPr marL="857250" indent="-857250">
              <a:buAutoNum type="romanUcPeriod"/>
            </a:pPr>
            <a:r>
              <a:rPr lang="ru-RU" sz="4400" dirty="0" smtClean="0">
                <a:solidFill>
                  <a:srgbClr val="FFFF00"/>
                </a:solidFill>
              </a:rPr>
              <a:t>Организационный этап</a:t>
            </a:r>
            <a:endParaRPr lang="en-US" sz="4400" dirty="0" smtClean="0">
              <a:solidFill>
                <a:srgbClr val="FFFF00"/>
              </a:solidFill>
            </a:endParaRPr>
          </a:p>
          <a:p>
            <a:pPr marL="857250" indent="-857250"/>
            <a:endParaRPr lang="ru-RU" sz="4400" dirty="0" smtClean="0">
              <a:solidFill>
                <a:srgbClr val="FFFF00"/>
              </a:solidFill>
            </a:endParaRPr>
          </a:p>
          <a:p>
            <a:pPr algn="l"/>
            <a:r>
              <a:rPr lang="en-US" sz="3200" dirty="0" smtClean="0"/>
              <a:t>Today we are going to travel from the south-east to the north-west. What country? Can you guess</a:t>
            </a:r>
            <a:r>
              <a:rPr lang="en-US" sz="4400" dirty="0" smtClean="0"/>
              <a:t>?</a:t>
            </a:r>
            <a:endParaRPr lang="ru-RU" sz="4400" dirty="0" smtClean="0">
              <a:solidFill>
                <a:schemeClr val="tx1"/>
              </a:solidFill>
            </a:endParaRPr>
          </a:p>
          <a:p>
            <a:endParaRPr lang="ru-RU" dirty="0"/>
          </a:p>
        </p:txBody>
      </p:sp>
      <p:pic>
        <p:nvPicPr>
          <p:cNvPr id="5" name="Содержимое 3" descr="england-scotland-wales-north-ireland-map-highly-detailed-vector-united-kingdom-administrative-regions-main-cities-33061772.jpg"/>
          <p:cNvPicPr>
            <a:picLocks noChangeAspect="1"/>
          </p:cNvPicPr>
          <p:nvPr/>
        </p:nvPicPr>
        <p:blipFill>
          <a:blip r:embed="rId2" cstate="print"/>
          <a:stretch>
            <a:fillRect/>
          </a:stretch>
        </p:blipFill>
        <p:spPr>
          <a:xfrm>
            <a:off x="5643570" y="1071546"/>
            <a:ext cx="3388841" cy="55721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1214422"/>
            <a:ext cx="7992888" cy="4518834"/>
          </a:xfrm>
        </p:spPr>
        <p:txBody>
          <a:bodyPr/>
          <a:lstStyle/>
          <a:p>
            <a:pPr algn="l"/>
            <a:r>
              <a:rPr lang="en-US" sz="4400" b="1" dirty="0" smtClean="0">
                <a:latin typeface="Times New Roman" pitchFamily="18" charset="0"/>
                <a:cs typeface="Times New Roman" pitchFamily="18" charset="0"/>
              </a:rPr>
              <a:t>Answer the questions </a:t>
            </a:r>
            <a:endParaRPr lang="ru-RU" sz="4400" b="1" dirty="0" smtClean="0">
              <a:latin typeface="Times New Roman" pitchFamily="18" charset="0"/>
              <a:cs typeface="Times New Roman" pitchFamily="18" charset="0"/>
            </a:endParaRPr>
          </a:p>
          <a:p>
            <a:pPr algn="l"/>
            <a:r>
              <a:rPr lang="en-US" sz="4400" dirty="0" smtClean="0">
                <a:solidFill>
                  <a:schemeClr val="tx1"/>
                </a:solidFill>
                <a:latin typeface="Times New Roman" pitchFamily="18" charset="0"/>
                <a:cs typeface="Times New Roman" pitchFamily="18" charset="0"/>
              </a:rPr>
              <a:t>1. When do the games take place? </a:t>
            </a:r>
          </a:p>
          <a:p>
            <a:pPr algn="l"/>
            <a:r>
              <a:rPr lang="en-US" sz="4400" dirty="0" smtClean="0">
                <a:solidFill>
                  <a:schemeClr val="tx1"/>
                </a:solidFill>
                <a:latin typeface="Times New Roman" pitchFamily="18" charset="0"/>
                <a:cs typeface="Times New Roman" pitchFamily="18" charset="0"/>
              </a:rPr>
              <a:t>2. What events do the athletes compete in? </a:t>
            </a:r>
            <a:endParaRPr lang="ru-RU" sz="4400" dirty="0" smtClean="0">
              <a:solidFill>
                <a:schemeClr val="tx1"/>
              </a:solidFill>
              <a:latin typeface="Times New Roman" pitchFamily="18" charset="0"/>
              <a:cs typeface="Times New Roman" pitchFamily="18" charset="0"/>
            </a:endParaRPr>
          </a:p>
          <a:p>
            <a:pPr algn="l"/>
            <a:r>
              <a:rPr lang="en-US" sz="4400" dirty="0" smtClean="0">
                <a:latin typeface="Times New Roman" pitchFamily="18" charset="0"/>
                <a:cs typeface="Times New Roman" pitchFamily="18" charset="0"/>
              </a:rPr>
              <a:t>3. </a:t>
            </a:r>
            <a:r>
              <a:rPr lang="en-US" sz="4400" dirty="0" smtClean="0">
                <a:solidFill>
                  <a:schemeClr val="tx1"/>
                </a:solidFill>
                <a:latin typeface="Times New Roman" pitchFamily="18" charset="0"/>
                <a:cs typeface="Times New Roman" pitchFamily="18" charset="0"/>
              </a:rPr>
              <a:t>What is the “tug of war”? </a:t>
            </a:r>
            <a:endParaRPr lang="ru-RU" sz="4400" dirty="0" smtClean="0">
              <a:solidFill>
                <a:schemeClr val="tx1"/>
              </a:solidFill>
              <a:latin typeface="Times New Roman" pitchFamily="18" charset="0"/>
              <a:cs typeface="Times New Roman" pitchFamily="18" charset="0"/>
            </a:endParaRPr>
          </a:p>
          <a:p>
            <a:pPr algn="l"/>
            <a:r>
              <a:rPr lang="en-US" sz="4400" dirty="0" smtClean="0">
                <a:solidFill>
                  <a:schemeClr val="tx1"/>
                </a:solidFill>
                <a:latin typeface="Times New Roman" pitchFamily="18" charset="0"/>
                <a:cs typeface="Times New Roman" pitchFamily="18" charset="0"/>
              </a:rPr>
              <a:t>4. Do people like this day?</a:t>
            </a:r>
            <a:endParaRPr lang="en-US" sz="5400" dirty="0" smtClean="0">
              <a:solidFill>
                <a:schemeClr val="tx1"/>
              </a:solidFill>
              <a:latin typeface="Times New Roman" pitchFamily="18" charset="0"/>
              <a:cs typeface="Times New Roman" pitchFamily="18" charset="0"/>
            </a:endParaRPr>
          </a:p>
          <a:p>
            <a:pPr algn="l"/>
            <a:endParaRPr lang="en-US" sz="5400" dirty="0" smtClean="0">
              <a:solidFill>
                <a:schemeClr val="tx1"/>
              </a:solidFill>
              <a:latin typeface="Times New Roman" pitchFamily="18" charset="0"/>
              <a:cs typeface="Times New Roman" pitchFamily="18" charset="0"/>
            </a:endParaRPr>
          </a:p>
          <a:p>
            <a:pPr algn="l"/>
            <a:endParaRPr lang="ru-RU" dirty="0"/>
          </a:p>
        </p:txBody>
      </p:sp>
      <p:sp>
        <p:nvSpPr>
          <p:cNvPr id="2" name="Заголовок 1"/>
          <p:cNvSpPr>
            <a:spLocks noGrp="1"/>
          </p:cNvSpPr>
          <p:nvPr>
            <p:ph type="ctrTitle"/>
          </p:nvPr>
        </p:nvSpPr>
        <p:spPr>
          <a:xfrm>
            <a:off x="539552" y="188641"/>
            <a:ext cx="7772400" cy="1008112"/>
          </a:xfrm>
        </p:spPr>
        <p:txBody>
          <a:bodyPr/>
          <a:lstStyle/>
          <a:p>
            <a:r>
              <a:rPr lang="en-US" b="1" dirty="0" smtClean="0">
                <a:solidFill>
                  <a:srgbClr val="FFFF00"/>
                </a:solidFill>
                <a:latin typeface="Times New Roman" pitchFamily="18" charset="0"/>
                <a:cs typeface="Times New Roman" pitchFamily="18" charset="0"/>
              </a:rPr>
              <a:t>III. </a:t>
            </a:r>
            <a:r>
              <a:rPr lang="ru-RU" b="1" dirty="0" smtClean="0">
                <a:solidFill>
                  <a:srgbClr val="FFFF00"/>
                </a:solidFill>
                <a:latin typeface="Times New Roman" pitchFamily="18" charset="0"/>
                <a:cs typeface="Times New Roman" pitchFamily="18" charset="0"/>
              </a:rPr>
              <a:t>Заключительный этап</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4572000"/>
          </a:xfrm>
        </p:spPr>
        <p:txBody>
          <a:bodyPr>
            <a:normAutofit/>
          </a:bodyPr>
          <a:lstStyle/>
          <a:p>
            <a:pPr lvl="0" algn="ctr"/>
            <a:r>
              <a:rPr lang="ru-RU" sz="3200" u="sng" dirty="0" smtClean="0"/>
              <a:t>Итог   урока</a:t>
            </a:r>
          </a:p>
          <a:p>
            <a:pPr lvl="0" algn="ctr">
              <a:buNone/>
            </a:pPr>
            <a:endParaRPr lang="ru-RU" sz="3200" dirty="0" smtClean="0"/>
          </a:p>
          <a:p>
            <a:r>
              <a:rPr lang="en-US" sz="3600" dirty="0" smtClean="0"/>
              <a:t>What have we done at the lesson?</a:t>
            </a:r>
            <a:endParaRPr lang="ru-RU" sz="3600" dirty="0" smtClean="0"/>
          </a:p>
          <a:p>
            <a:r>
              <a:rPr lang="en-US" sz="3600" dirty="0" smtClean="0"/>
              <a:t>Was it interesting for you to learn about the Highland Games?</a:t>
            </a:r>
            <a:endParaRPr lang="ru-RU" sz="3600" dirty="0" smtClean="0"/>
          </a:p>
          <a:p>
            <a:r>
              <a:rPr lang="en-US" sz="3600" dirty="0" smtClean="0"/>
              <a:t>Which competition would you like to take part in</a:t>
            </a:r>
            <a:r>
              <a:rPr lang="en-US" sz="3600" dirty="0" smtClean="0"/>
              <a:t>?</a:t>
            </a:r>
          </a:p>
          <a:p>
            <a:endParaRPr lang="en-US" sz="3600" dirty="0" smtClean="0"/>
          </a:p>
          <a:p>
            <a:endParaRPr lang="ru-RU" sz="3600" dirty="0" smtClean="0"/>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286000"/>
            <a:ext cx="8229600" cy="4572000"/>
          </a:xfrm>
        </p:spPr>
        <p:txBody>
          <a:bodyPr>
            <a:normAutofit/>
          </a:bodyPr>
          <a:lstStyle/>
          <a:p>
            <a:pPr algn="ctr"/>
            <a:r>
              <a:rPr lang="en-US" sz="4800" dirty="0" smtClean="0"/>
              <a:t>Pupils</a:t>
            </a:r>
          </a:p>
          <a:p>
            <a:pPr algn="ctr"/>
            <a:r>
              <a:rPr lang="en-US" sz="4800" dirty="0" smtClean="0"/>
              <a:t>Creative, talented</a:t>
            </a:r>
          </a:p>
          <a:p>
            <a:pPr algn="ctr"/>
            <a:r>
              <a:rPr lang="en-US" sz="4800" dirty="0" smtClean="0"/>
              <a:t>Spoke, wrote, listened</a:t>
            </a:r>
          </a:p>
          <a:p>
            <a:pPr algn="ctr"/>
            <a:r>
              <a:rPr lang="en-US" sz="4800" dirty="0" smtClean="0"/>
              <a:t>We had a good time together</a:t>
            </a:r>
          </a:p>
          <a:p>
            <a:pPr algn="ctr"/>
            <a:r>
              <a:rPr lang="en-US" sz="4800" dirty="0" smtClean="0"/>
              <a:t>Thank you!</a:t>
            </a:r>
            <a:endParaRPr lang="ru-RU" sz="4800" dirty="0"/>
          </a:p>
        </p:txBody>
      </p:sp>
      <p:sp>
        <p:nvSpPr>
          <p:cNvPr id="2" name="Заголовок 1"/>
          <p:cNvSpPr>
            <a:spLocks noGrp="1"/>
          </p:cNvSpPr>
          <p:nvPr>
            <p:ph type="title"/>
          </p:nvPr>
        </p:nvSpPr>
        <p:spPr>
          <a:xfrm>
            <a:off x="500034" y="1785926"/>
            <a:ext cx="8229600" cy="1219200"/>
          </a:xfrm>
        </p:spPr>
        <p:txBody>
          <a:bodyPr>
            <a:normAutofit fontScale="90000"/>
          </a:bodyPr>
          <a:lstStyle/>
          <a:p>
            <a:pPr algn="just"/>
            <a:r>
              <a:rPr lang="ru-RU" dirty="0" smtClean="0"/>
              <a:t>Благодарю Вас за активность и инициативность на уроке.  И в заключение хочу посвятить Вашей работе на уроке </a:t>
            </a:r>
            <a:r>
              <a:rPr lang="ru-RU" dirty="0" err="1" smtClean="0"/>
              <a:t>синквейн</a:t>
            </a:r>
            <a:r>
              <a:rPr lang="ru-RU" dirty="0" smtClean="0"/>
              <a:t>.</a:t>
            </a:r>
            <a:br>
              <a:rPr lang="ru-RU" dirty="0" smtClean="0"/>
            </a:b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3.bp.blogspot.com/-7dqjjX3bxZA/UKv5Lj57mwI/AAAAAAAAAEc/3zo5otExaCI/s1600/_I5D9631%2BMaximum%2Blift%2Boff%2B%2BTossing%2Bthe%2Bcaber%2Bat%2Bthe%2BOban%2BGames%2B2010%2B%2B.jpg"/>
          <p:cNvPicPr>
            <a:picLocks noChangeAspect="1" noChangeArrowheads="1"/>
          </p:cNvPicPr>
          <p:nvPr/>
        </p:nvPicPr>
        <p:blipFill>
          <a:blip r:embed="rId2" cstate="print"/>
          <a:srcRect/>
          <a:stretch>
            <a:fillRect/>
          </a:stretch>
        </p:blipFill>
        <p:spPr bwMode="auto">
          <a:xfrm>
            <a:off x="1428728" y="3851002"/>
            <a:ext cx="3429024" cy="3006998"/>
          </a:xfrm>
          <a:prstGeom prst="rect">
            <a:avLst/>
          </a:prstGeom>
          <a:noFill/>
        </p:spPr>
      </p:pic>
      <p:pic>
        <p:nvPicPr>
          <p:cNvPr id="7" name="Picture 2" descr="http://4.bp.blogspot.com/-y59G02x-yas/TmO9A2JrWyI/AAAAAAAApqY/8UHczmfkT2E/s1600/Tour%2BScotland%2BPhotograph%2BKilted%2BRunner%2BBlairgowrie%2Band%2BRattray%2BHighland%2BGames%2BPerthshire%2BScotland%2BSeptember%2B4th.jpg"/>
          <p:cNvPicPr>
            <a:picLocks noChangeAspect="1" noChangeArrowheads="1"/>
          </p:cNvPicPr>
          <p:nvPr/>
        </p:nvPicPr>
        <p:blipFill>
          <a:blip r:embed="rId3" cstate="print"/>
          <a:srcRect/>
          <a:stretch>
            <a:fillRect/>
          </a:stretch>
        </p:blipFill>
        <p:spPr bwMode="auto">
          <a:xfrm>
            <a:off x="3857620" y="1785926"/>
            <a:ext cx="2928958" cy="2841141"/>
          </a:xfrm>
          <a:prstGeom prst="rect">
            <a:avLst/>
          </a:prstGeom>
          <a:noFill/>
        </p:spPr>
      </p:pic>
      <p:sp>
        <p:nvSpPr>
          <p:cNvPr id="2" name="Содержимое 1"/>
          <p:cNvSpPr>
            <a:spLocks noGrp="1"/>
          </p:cNvSpPr>
          <p:nvPr>
            <p:ph idx="1"/>
          </p:nvPr>
        </p:nvSpPr>
        <p:spPr>
          <a:xfrm>
            <a:off x="428596" y="1285860"/>
            <a:ext cx="5757874" cy="4024322"/>
          </a:xfrm>
        </p:spPr>
        <p:txBody>
          <a:bodyPr/>
          <a:lstStyle/>
          <a:p>
            <a:r>
              <a:rPr lang="en-US" dirty="0" smtClean="0"/>
              <a:t>You should make your own </a:t>
            </a:r>
            <a:r>
              <a:rPr lang="en-US" dirty="0" err="1" smtClean="0"/>
              <a:t>sinquain</a:t>
            </a:r>
            <a:r>
              <a:rPr lang="en-US" dirty="0" smtClean="0"/>
              <a:t> about these games</a:t>
            </a:r>
            <a:endParaRPr lang="ru-RU" dirty="0"/>
          </a:p>
        </p:txBody>
      </p:sp>
      <p:sp>
        <p:nvSpPr>
          <p:cNvPr id="3" name="Заголовок 2"/>
          <p:cNvSpPr>
            <a:spLocks noGrp="1"/>
          </p:cNvSpPr>
          <p:nvPr>
            <p:ph type="title"/>
          </p:nvPr>
        </p:nvSpPr>
        <p:spPr>
          <a:xfrm>
            <a:off x="285720" y="0"/>
            <a:ext cx="8229600" cy="1219200"/>
          </a:xfrm>
        </p:spPr>
        <p:txBody>
          <a:bodyPr/>
          <a:lstStyle/>
          <a:p>
            <a:pPr algn="ctr"/>
            <a:r>
              <a:rPr lang="en-US" dirty="0" smtClean="0"/>
              <a:t>H</a:t>
            </a:r>
            <a:r>
              <a:rPr smtClean="0"/>
              <a:t>omework </a:t>
            </a:r>
            <a:endParaRPr lang="ru-RU" dirty="0"/>
          </a:p>
        </p:txBody>
      </p:sp>
      <p:pic>
        <p:nvPicPr>
          <p:cNvPr id="5" name="Picture 2" descr="http://www.cinemaperaestudiants.cat/activitats/Activitats2014/BRAVE/scottryder_lg.jpg"/>
          <p:cNvPicPr>
            <a:picLocks noChangeAspect="1" noChangeArrowheads="1"/>
          </p:cNvPicPr>
          <p:nvPr/>
        </p:nvPicPr>
        <p:blipFill>
          <a:blip r:embed="rId4" cstate="print"/>
          <a:srcRect/>
          <a:stretch>
            <a:fillRect/>
          </a:stretch>
        </p:blipFill>
        <p:spPr bwMode="auto">
          <a:xfrm>
            <a:off x="6715140" y="285728"/>
            <a:ext cx="2232438" cy="3214710"/>
          </a:xfrm>
          <a:prstGeom prst="rect">
            <a:avLst/>
          </a:prstGeom>
          <a:noFill/>
        </p:spPr>
      </p:pic>
      <p:pic>
        <p:nvPicPr>
          <p:cNvPr id="4" name="Picture 7" descr="0_my_photographs_scotland_-_pitlochry_games_00851_throwing_the_hammer_1000"/>
          <p:cNvPicPr>
            <a:picLocks noChangeAspect="1" noChangeArrowheads="1"/>
          </p:cNvPicPr>
          <p:nvPr/>
        </p:nvPicPr>
        <p:blipFill>
          <a:blip r:embed="rId5" cstate="print"/>
          <a:stretch>
            <a:fillRect/>
          </a:stretch>
        </p:blipFill>
        <p:spPr>
          <a:xfrm>
            <a:off x="5072066" y="4000504"/>
            <a:ext cx="3916299" cy="2667000"/>
          </a:xfrm>
          <a:prstGeom prst="rect">
            <a:avLst/>
          </a:prstGeom>
          <a:noFill/>
        </p:spPr>
      </p:pic>
      <p:pic>
        <p:nvPicPr>
          <p:cNvPr id="6" name="Picture 9" descr="Highland-Games-ES_17363"/>
          <p:cNvPicPr>
            <a:picLocks noChangeAspect="1" noChangeArrowheads="1"/>
          </p:cNvPicPr>
          <p:nvPr/>
        </p:nvPicPr>
        <p:blipFill>
          <a:blip r:embed="rId6" cstate="print"/>
          <a:srcRect/>
          <a:stretch>
            <a:fillRect/>
          </a:stretch>
        </p:blipFill>
        <p:spPr>
          <a:xfrm>
            <a:off x="214282" y="2214554"/>
            <a:ext cx="2071702" cy="31270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endParaRPr lang="en-US" sz="4800" dirty="0" smtClean="0"/>
          </a:p>
          <a:p>
            <a:pPr algn="ctr"/>
            <a:endParaRPr lang="en-US" sz="4800" dirty="0" smtClean="0"/>
          </a:p>
          <a:p>
            <a:pPr algn="ctr"/>
            <a:r>
              <a:rPr lang="en-US" sz="4800" dirty="0" smtClean="0"/>
              <a:t>Thank you for your attention!</a:t>
            </a:r>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056" t="27018" r="26021" b="8858"/>
          <a:stretch>
            <a:fillRect/>
          </a:stretch>
        </p:blipFill>
        <p:spPr bwMode="auto">
          <a:xfrm>
            <a:off x="214282" y="2285992"/>
            <a:ext cx="3454070" cy="30547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4063" t="6053" r="21592" b="3691"/>
          <a:stretch>
            <a:fillRect/>
          </a:stretch>
        </p:blipFill>
        <p:spPr bwMode="auto">
          <a:xfrm>
            <a:off x="5643570" y="2214554"/>
            <a:ext cx="3325652" cy="309488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l="9080" t="12992" r="13620"/>
          <a:stretch>
            <a:fillRect/>
          </a:stretch>
        </p:blipFill>
        <p:spPr bwMode="auto">
          <a:xfrm>
            <a:off x="2786050" y="3717032"/>
            <a:ext cx="3720665" cy="3140968"/>
          </a:xfrm>
          <a:prstGeom prst="rect">
            <a:avLst/>
          </a:prstGeom>
          <a:noFill/>
          <a:ln w="9525">
            <a:noFill/>
            <a:miter lim="800000"/>
            <a:headEnd/>
            <a:tailEnd/>
          </a:ln>
          <a:effectLst/>
        </p:spPr>
      </p:pic>
      <p:sp>
        <p:nvSpPr>
          <p:cNvPr id="5" name="TextBox 4"/>
          <p:cNvSpPr txBox="1"/>
          <p:nvPr/>
        </p:nvSpPr>
        <p:spPr>
          <a:xfrm>
            <a:off x="1643042" y="357166"/>
            <a:ext cx="6500858" cy="584775"/>
          </a:xfrm>
          <a:prstGeom prst="rect">
            <a:avLst/>
          </a:prstGeom>
          <a:noFill/>
        </p:spPr>
        <p:txBody>
          <a:bodyPr wrap="square" rtlCol="0">
            <a:spAutoFit/>
          </a:bodyPr>
          <a:lstStyle/>
          <a:p>
            <a:pPr algn="ctr"/>
            <a:r>
              <a:rPr lang="en-US" sz="3200" dirty="0" smtClean="0"/>
              <a:t>SCOTLAND- HIGHLAND</a:t>
            </a:r>
            <a:endParaRPr lang="ru-RU" sz="3200" dirty="0"/>
          </a:p>
        </p:txBody>
      </p:sp>
      <p:sp>
        <p:nvSpPr>
          <p:cNvPr id="6" name="TextBox 5"/>
          <p:cNvSpPr txBox="1"/>
          <p:nvPr/>
        </p:nvSpPr>
        <p:spPr>
          <a:xfrm>
            <a:off x="1142976" y="928671"/>
            <a:ext cx="7429552" cy="1200329"/>
          </a:xfrm>
          <a:prstGeom prst="rect">
            <a:avLst/>
          </a:prstGeom>
          <a:noFill/>
        </p:spPr>
        <p:txBody>
          <a:bodyPr wrap="square" rtlCol="0">
            <a:spAutoFit/>
          </a:bodyPr>
          <a:lstStyle/>
          <a:p>
            <a:r>
              <a:rPr lang="en-US" sz="2400" dirty="0" smtClean="0"/>
              <a:t>What are we going to talk about if we are in Scotland?</a:t>
            </a:r>
          </a:p>
          <a:p>
            <a:r>
              <a:rPr lang="en-US" sz="2400" dirty="0" smtClean="0"/>
              <a:t>You will learn about a very important event in Scotland – Highland Games.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amond(in)">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70586"/>
          </a:xfrm>
        </p:spPr>
        <p:txBody>
          <a:bodyPr>
            <a:noAutofit/>
          </a:bodyPr>
          <a:lstStyle/>
          <a:p>
            <a:pPr algn="ctr"/>
            <a:r>
              <a:rPr lang="en-US" sz="9600" b="1" i="1" dirty="0" smtClean="0">
                <a:solidFill>
                  <a:srgbClr val="7030A0"/>
                </a:solidFill>
                <a:latin typeface="Times New Roman" pitchFamily="18" charset="0"/>
                <a:cs typeface="Times New Roman" pitchFamily="18" charset="0"/>
              </a:rPr>
              <a:t>THE HIGHLAND GAMES</a:t>
            </a:r>
            <a:endParaRPr lang="ru-RU" sz="96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571472" y="1524000"/>
            <a:ext cx="7658128" cy="4572000"/>
          </a:xfrm>
        </p:spPr>
        <p:txBody>
          <a:bodyPr>
            <a:normAutofit/>
          </a:bodyPr>
          <a:lstStyle/>
          <a:p>
            <a:r>
              <a:rPr lang="en-US" sz="4400" dirty="0" smtClean="0"/>
              <a:t>What is the aim of our lesson today?</a:t>
            </a:r>
          </a:p>
          <a:p>
            <a:pPr>
              <a:buNone/>
            </a:pPr>
            <a:endParaRPr lang="en-US" sz="4400" dirty="0" smtClean="0"/>
          </a:p>
          <a:p>
            <a:pPr>
              <a:buNone/>
            </a:pPr>
            <a:r>
              <a:rPr lang="en-US" sz="4400" i="1" dirty="0" smtClean="0"/>
              <a:t>     To learn/to search/to know…</a:t>
            </a:r>
          </a:p>
          <a:p>
            <a:endParaRPr lang="en-US" sz="4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en-US" dirty="0" smtClean="0"/>
          </a:p>
          <a:p>
            <a:endParaRPr lang="en-US" dirty="0" smtClean="0"/>
          </a:p>
          <a:p>
            <a:r>
              <a:rPr lang="en-US" sz="4000" dirty="0" smtClean="0"/>
              <a:t>To learn new words</a:t>
            </a:r>
          </a:p>
          <a:p>
            <a:r>
              <a:rPr lang="en-US" sz="4000" dirty="0" smtClean="0"/>
              <a:t>To collect some information</a:t>
            </a:r>
          </a:p>
          <a:p>
            <a:r>
              <a:rPr lang="en-US" sz="4000" dirty="0" smtClean="0"/>
              <a:t>To learn some information</a:t>
            </a:r>
          </a:p>
          <a:p>
            <a:r>
              <a:rPr lang="en-US" sz="4000" dirty="0" smtClean="0"/>
              <a:t>To present some information to the class</a:t>
            </a:r>
            <a:endParaRPr lang="ru-RU" sz="4000" dirty="0"/>
          </a:p>
        </p:txBody>
      </p:sp>
      <p:sp>
        <p:nvSpPr>
          <p:cNvPr id="3" name="Заголовок 2"/>
          <p:cNvSpPr>
            <a:spLocks noGrp="1"/>
          </p:cNvSpPr>
          <p:nvPr>
            <p:ph type="title"/>
          </p:nvPr>
        </p:nvSpPr>
        <p:spPr>
          <a:xfrm>
            <a:off x="285720" y="1285860"/>
            <a:ext cx="8229600" cy="1219200"/>
          </a:xfrm>
        </p:spPr>
        <p:txBody>
          <a:bodyPr>
            <a:normAutofit fontScale="90000"/>
          </a:bodyPr>
          <a:lstStyle/>
          <a:p>
            <a:pPr algn="ctr"/>
            <a:r>
              <a:rPr sz="5300" smtClean="0"/>
              <a:t>What are the tasks of the lesson?</a:t>
            </a:r>
            <a:r>
              <a:rPr sz="4000" smtClean="0"/>
              <a:t/>
            </a:r>
            <a:br>
              <a:rPr sz="400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142984"/>
            <a:ext cx="5400684" cy="4572000"/>
          </a:xfrm>
        </p:spPr>
        <p:txBody>
          <a:bodyPr>
            <a:normAutofit/>
          </a:bodyPr>
          <a:lstStyle/>
          <a:p>
            <a:pPr lvl="0"/>
            <a:r>
              <a:rPr lang="en-US" sz="3200" dirty="0" smtClean="0"/>
              <a:t>p</a:t>
            </a:r>
            <a:r>
              <a:rPr lang="ru-RU" sz="3200" dirty="0" smtClean="0"/>
              <a:t>.51, </a:t>
            </a:r>
            <a:r>
              <a:rPr lang="en-US" sz="3200" dirty="0" smtClean="0"/>
              <a:t>ex</a:t>
            </a:r>
            <a:r>
              <a:rPr lang="ru-RU" sz="3200" dirty="0" smtClean="0"/>
              <a:t>.2</a:t>
            </a:r>
          </a:p>
          <a:p>
            <a:pPr>
              <a:buNone/>
            </a:pPr>
            <a:r>
              <a:rPr lang="ru-RU" sz="3200" dirty="0" smtClean="0"/>
              <a:t>   </a:t>
            </a:r>
            <a:r>
              <a:rPr lang="en-US" sz="3200" dirty="0" smtClean="0"/>
              <a:t>Could you name the festivals in Russia like the Highland games? </a:t>
            </a:r>
          </a:p>
          <a:p>
            <a:pPr>
              <a:buNone/>
            </a:pPr>
            <a:r>
              <a:rPr lang="en-US" sz="3200" dirty="0" smtClean="0"/>
              <a:t>   What do people do on these days?</a:t>
            </a:r>
            <a:endParaRPr lang="ru-RU" sz="3200" dirty="0"/>
          </a:p>
        </p:txBody>
      </p:sp>
      <p:sp>
        <p:nvSpPr>
          <p:cNvPr id="3" name="Заголовок 2"/>
          <p:cNvSpPr>
            <a:spLocks noGrp="1"/>
          </p:cNvSpPr>
          <p:nvPr>
            <p:ph type="title"/>
          </p:nvPr>
        </p:nvSpPr>
        <p:spPr>
          <a:xfrm>
            <a:off x="571472" y="0"/>
            <a:ext cx="8229600" cy="1219200"/>
          </a:xfrm>
        </p:spPr>
        <p:txBody>
          <a:bodyPr/>
          <a:lstStyle/>
          <a:p>
            <a:pPr algn="ctr"/>
            <a:r>
              <a:rPr smtClean="0">
                <a:solidFill>
                  <a:srgbClr val="FFFF00"/>
                </a:solidFill>
              </a:rPr>
              <a:t>II. </a:t>
            </a:r>
            <a:r>
              <a:rPr lang="ru-RU" dirty="0" smtClean="0">
                <a:solidFill>
                  <a:srgbClr val="FFFF00"/>
                </a:solidFill>
              </a:rPr>
              <a:t>Основной этап</a:t>
            </a:r>
            <a:endParaRPr lang="ru-RU" dirty="0">
              <a:solidFill>
                <a:srgbClr val="FFFF00"/>
              </a:solidFill>
            </a:endParaRPr>
          </a:p>
        </p:txBody>
      </p:sp>
      <p:pic>
        <p:nvPicPr>
          <p:cNvPr id="18434" name="Picture 2" descr="https://photolium.net/uploads/posts/2014-06/1402323151_holy-festival-colors-moscow-8.jpg"/>
          <p:cNvPicPr>
            <a:picLocks noChangeAspect="1" noChangeArrowheads="1"/>
          </p:cNvPicPr>
          <p:nvPr/>
        </p:nvPicPr>
        <p:blipFill>
          <a:blip r:embed="rId2"/>
          <a:srcRect/>
          <a:stretch>
            <a:fillRect/>
          </a:stretch>
        </p:blipFill>
        <p:spPr bwMode="auto">
          <a:xfrm>
            <a:off x="857224" y="4290666"/>
            <a:ext cx="3857652" cy="2567334"/>
          </a:xfrm>
          <a:prstGeom prst="rect">
            <a:avLst/>
          </a:prstGeom>
          <a:noFill/>
        </p:spPr>
      </p:pic>
      <p:pic>
        <p:nvPicPr>
          <p:cNvPr id="18436" name="Picture 4" descr="http://www.worldfestivaldirectory.com/wp-content/uploads/2012/06/Maslenitsa-Festival-Pancake-Festival-in-Moscow-Russia-1024x650.jpg"/>
          <p:cNvPicPr>
            <a:picLocks noChangeAspect="1" noChangeArrowheads="1"/>
          </p:cNvPicPr>
          <p:nvPr/>
        </p:nvPicPr>
        <p:blipFill>
          <a:blip r:embed="rId3"/>
          <a:srcRect/>
          <a:stretch>
            <a:fillRect/>
          </a:stretch>
        </p:blipFill>
        <p:spPr bwMode="auto">
          <a:xfrm>
            <a:off x="5175784" y="4339113"/>
            <a:ext cx="3968216" cy="2518887"/>
          </a:xfrm>
          <a:prstGeom prst="rect">
            <a:avLst/>
          </a:prstGeom>
          <a:noFill/>
        </p:spPr>
      </p:pic>
      <p:pic>
        <p:nvPicPr>
          <p:cNvPr id="18438" name="Picture 6" descr="http://imenno.ru/wp-content/uploads/2016/06/1m2014msk-19.jpg"/>
          <p:cNvPicPr>
            <a:picLocks noChangeAspect="1" noChangeArrowheads="1"/>
          </p:cNvPicPr>
          <p:nvPr/>
        </p:nvPicPr>
        <p:blipFill>
          <a:blip r:embed="rId4" cstate="print"/>
          <a:srcRect/>
          <a:stretch>
            <a:fillRect/>
          </a:stretch>
        </p:blipFill>
        <p:spPr bwMode="auto">
          <a:xfrm>
            <a:off x="5715008" y="1357298"/>
            <a:ext cx="3286148" cy="24288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en-US" sz="3200" dirty="0" smtClean="0"/>
              <a:t>We are in Scotland now. But first we should do the exercise.</a:t>
            </a:r>
          </a:p>
          <a:p>
            <a:r>
              <a:rPr lang="en-US" sz="3200" dirty="0" smtClean="0"/>
              <a:t>Look at the text. What are the people in the pictures doing? What is the text about?</a:t>
            </a:r>
            <a:endParaRPr lang="ru-RU" sz="3200" dirty="0" smtClean="0"/>
          </a:p>
          <a:p>
            <a:r>
              <a:rPr lang="en-US" sz="3200" dirty="0" smtClean="0"/>
              <a:t>Listen and read</a:t>
            </a:r>
            <a:r>
              <a:rPr lang="ru-RU" sz="3200" dirty="0" smtClean="0"/>
              <a:t>.</a:t>
            </a:r>
            <a:endParaRPr lang="en-US" sz="3200" dirty="0" smtClean="0"/>
          </a:p>
          <a:p>
            <a:r>
              <a:rPr lang="en-US" sz="3200" dirty="0" smtClean="0"/>
              <a:t>Work in pairs. Read the text again and translate</a:t>
            </a:r>
            <a:endParaRPr lang="ru-RU" sz="3200" dirty="0"/>
          </a:p>
        </p:txBody>
      </p:sp>
      <p:sp>
        <p:nvSpPr>
          <p:cNvPr id="3" name="Заголовок 2"/>
          <p:cNvSpPr>
            <a:spLocks noGrp="1"/>
          </p:cNvSpPr>
          <p:nvPr>
            <p:ph type="title"/>
          </p:nvPr>
        </p:nvSpPr>
        <p:spPr/>
        <p:txBody>
          <a:bodyPr/>
          <a:lstStyle/>
          <a:p>
            <a:r>
              <a:rPr smtClean="0"/>
              <a:t>    p.51</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6072230"/>
          </a:xfrm>
        </p:spPr>
        <p:txBody>
          <a:bodyPr>
            <a:normAutofit fontScale="92500" lnSpcReduction="10000"/>
          </a:bodyPr>
          <a:lstStyle/>
          <a:p>
            <a:r>
              <a:rPr lang="en-US" sz="3600" dirty="0" smtClean="0"/>
              <a:t>You’ve read that the Highland games take place every year. But what do you call an event that takes place every:</a:t>
            </a:r>
          </a:p>
          <a:p>
            <a:pPr algn="ctr"/>
            <a:r>
              <a:rPr lang="en-US" sz="4000" dirty="0" smtClean="0"/>
              <a:t>Hour- hour</a:t>
            </a:r>
            <a:r>
              <a:rPr lang="en-US" sz="4400" b="1" dirty="0" smtClean="0">
                <a:solidFill>
                  <a:schemeClr val="tx2">
                    <a:lumMod val="75000"/>
                  </a:schemeClr>
                </a:solidFill>
              </a:rPr>
              <a:t>ly</a:t>
            </a:r>
            <a:endParaRPr lang="en-US" sz="4000" b="1" dirty="0" smtClean="0">
              <a:solidFill>
                <a:schemeClr val="tx2">
                  <a:lumMod val="75000"/>
                </a:schemeClr>
              </a:solidFill>
            </a:endParaRPr>
          </a:p>
          <a:p>
            <a:pPr algn="ctr"/>
            <a:r>
              <a:rPr lang="en-US" sz="4000" dirty="0" smtClean="0"/>
              <a:t>Day –</a:t>
            </a:r>
          </a:p>
          <a:p>
            <a:pPr algn="ctr"/>
            <a:r>
              <a:rPr lang="en-US" sz="4000" dirty="0" smtClean="0"/>
              <a:t>Week –</a:t>
            </a:r>
          </a:p>
          <a:p>
            <a:pPr algn="ctr"/>
            <a:r>
              <a:rPr lang="en-US" sz="4000" dirty="0" smtClean="0"/>
              <a:t>Month –</a:t>
            </a:r>
          </a:p>
          <a:p>
            <a:pPr algn="ctr"/>
            <a:r>
              <a:rPr lang="en-US" sz="4000" dirty="0" smtClean="0"/>
              <a:t>Year – </a:t>
            </a:r>
            <a:r>
              <a:rPr lang="en-US" sz="4000" dirty="0" smtClean="0">
                <a:solidFill>
                  <a:srgbClr val="FFFF00"/>
                </a:solidFill>
              </a:rPr>
              <a:t>Annual</a:t>
            </a:r>
            <a:r>
              <a:rPr lang="en-US" sz="4000" dirty="0" smtClean="0"/>
              <a:t> </a:t>
            </a:r>
          </a:p>
          <a:p>
            <a:pPr>
              <a:buNone/>
            </a:pPr>
            <a:r>
              <a:rPr lang="en-US" dirty="0" smtClean="0"/>
              <a:t>  </a:t>
            </a:r>
          </a:p>
          <a:p>
            <a:pPr>
              <a:buNone/>
            </a:pPr>
            <a:r>
              <a:rPr lang="en-US" dirty="0" smtClean="0"/>
              <a:t>  What suffix do we use to form the words?</a:t>
            </a:r>
            <a:endParaRPr lang="ru-RU" dirty="0" smtClean="0"/>
          </a:p>
          <a:p>
            <a:pPr>
              <a:buNone/>
            </a:pPr>
            <a:r>
              <a:rPr lang="en-US" dirty="0" smtClean="0"/>
              <a:t>  </a:t>
            </a:r>
            <a:r>
              <a:rPr lang="en-US" sz="2800" dirty="0" smtClean="0"/>
              <a:t>Which word forms in another way?</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327</TotalTime>
  <Words>513</Words>
  <Application>Microsoft Office PowerPoint</Application>
  <PresentationFormat>Экран (4:3)</PresentationFormat>
  <Paragraphs>83</Paragraphs>
  <Slides>24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Разработчик презентации: Чувашова Анна Александровна учитель английского языка МБОУ СОШ №42 г. Ижевск</vt:lpstr>
      <vt:lpstr>Слайд 2</vt:lpstr>
      <vt:lpstr>Слайд 3</vt:lpstr>
      <vt:lpstr>THE HIGHLAND GAMES</vt:lpstr>
      <vt:lpstr>Слайд 5</vt:lpstr>
      <vt:lpstr>What are the tasks of the lesson? </vt:lpstr>
      <vt:lpstr>II. Основной этап</vt:lpstr>
      <vt:lpstr>    p.51</vt:lpstr>
      <vt:lpstr>Слайд 9</vt:lpstr>
      <vt:lpstr>Слайд 10</vt:lpstr>
      <vt:lpstr>take part in meeting marching bands tree trunk sell out upright compete  </vt:lpstr>
      <vt:lpstr>In this text we’ve met different games. The task is to guess their translations. And then we'll compare your translation with the pictures Hammer flow shot put tossing the caber tug of war hill run</vt:lpstr>
      <vt:lpstr>Hammer throw</vt:lpstr>
      <vt:lpstr>Shot put</vt:lpstr>
      <vt:lpstr>Tossing the caber</vt:lpstr>
      <vt:lpstr>Tug of war</vt:lpstr>
      <vt:lpstr>Hill run</vt:lpstr>
      <vt:lpstr>Физкультминутка </vt:lpstr>
      <vt:lpstr>Imagine you are journalists now</vt:lpstr>
      <vt:lpstr>III. Заключительный этап</vt:lpstr>
      <vt:lpstr>Слайд 21</vt:lpstr>
      <vt:lpstr>Благодарю Вас за активность и инициативность на уроке.  И в заключение хочу посвятить Вашей работе на уроке синквейн. </vt:lpstr>
      <vt:lpstr>Homework </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 the questions </dc:title>
  <cp:lastModifiedBy>Анна</cp:lastModifiedBy>
  <cp:revision>51</cp:revision>
  <dcterms:modified xsi:type="dcterms:W3CDTF">2017-12-25T19:23:10Z</dcterms:modified>
</cp:coreProperties>
</file>