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0"/>
  </p:notesMasterIdLst>
  <p:sldIdLst>
    <p:sldId id="261" r:id="rId2"/>
    <p:sldId id="266" r:id="rId3"/>
    <p:sldId id="269" r:id="rId4"/>
    <p:sldId id="267" r:id="rId5"/>
    <p:sldId id="265" r:id="rId6"/>
    <p:sldId id="270" r:id="rId7"/>
    <p:sldId id="271" r:id="rId8"/>
    <p:sldId id="274" r:id="rId9"/>
    <p:sldId id="273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60" r:id="rId19"/>
  </p:sldIdLst>
  <p:sldSz cx="9144000" cy="6858000" type="screen4x3"/>
  <p:notesSz cx="6858000" cy="9144000"/>
  <p:embeddedFontLst>
    <p:embeddedFont>
      <p:font typeface="Comic Sans MS" panose="030F0702030302020204" pitchFamily="66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B1B2"/>
    <a:srgbClr val="215968"/>
    <a:srgbClr val="3D8B9D"/>
    <a:srgbClr val="F6E4B5"/>
    <a:srgbClr val="4BA5B8"/>
    <a:srgbClr val="660066"/>
    <a:srgbClr val="990099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6" d="100"/>
          <a:sy n="66" d="100"/>
        </p:scale>
        <p:origin x="128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DCCF8-ACC8-46D6-BAF3-CFFCEA26FA7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CEADF-214B-4D80-8239-FFC3103A8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5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CEADF-214B-4D80-8239-FFC3103A84E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266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CEADF-214B-4D80-8239-FFC3103A84E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298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CEADF-214B-4D80-8239-FFC3103A84E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83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1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6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6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1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16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16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>
              <a:defRPr sz="28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2pPr>
            <a:lvl3pPr>
              <a:defRPr sz="2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3pPr>
            <a:lvl4pPr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4pPr>
            <a:lvl5pPr>
              <a:defRPr sz="20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10.10.2021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0%BD-225" TargetMode="External"/><Relationship Id="rId3" Type="http://schemas.openxmlformats.org/officeDocument/2006/relationships/hyperlink" Target="https://kopilkaurokov.ru/nachalniyeKlassi/uroki/urok_po_okruzhaiushchiemu_miru_zachiem_nuzhny_avtomobili_1_klass" TargetMode="External"/><Relationship Id="rId7" Type="http://schemas.openxmlformats.org/officeDocument/2006/relationships/hyperlink" Target="http://oruzhie.info/grazhdanskie-samolety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pngegg.com/ru/png-zfnbm" TargetMode="External"/><Relationship Id="rId11" Type="http://schemas.openxmlformats.org/officeDocument/2006/relationships/hyperlink" Target="https://kartinki-dlya-srisovki.ru/risunok-samoleta-dlya-detey/" TargetMode="External"/><Relationship Id="rId5" Type="http://schemas.openxmlformats.org/officeDocument/2006/relationships/hyperlink" Target="https://ru.depositphotos.com/vector-images/%D0%B2%D0%B5%D1%80%D1%82%D0%BE%D0%BB%D0%B5%D1%82.html" TargetMode="External"/><Relationship Id="rId10" Type="http://schemas.openxmlformats.org/officeDocument/2006/relationships/hyperlink" Target="http://&#1072;&#1074;&#1080;&#1072;&#1088;&#1091;.&#1088;&#1092;/aviamuseum/aviatsiya/russkij-imperatorskij-voenno-vozdushnyj-flot/samolety-razvedchiki/monoplan-orel/" TargetMode="External"/><Relationship Id="rId4" Type="http://schemas.openxmlformats.org/officeDocument/2006/relationships/hyperlink" Target="https://bipbap.ru/kartinki-dlya-srisovki/risunki-dlya-srisovki-samolety-21-foto.html" TargetMode="External"/><Relationship Id="rId9" Type="http://schemas.openxmlformats.org/officeDocument/2006/relationships/hyperlink" Target="https://ru.wikipedia.org/wiki/%D0%91%D0%B8%D0%BF%D0%BB%D0%B0%D0%B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440963" y="1574790"/>
            <a:ext cx="7091477" cy="4339650"/>
            <a:chOff x="838408" y="2887810"/>
            <a:chExt cx="7840767" cy="541568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38408" y="2887810"/>
              <a:ext cx="7802408" cy="3572047"/>
            </a:xfrm>
            <a:prstGeom prst="rect">
              <a:avLst/>
            </a:prstGeom>
            <a:noFill/>
            <a:ln w="76200">
              <a:solidFill>
                <a:srgbClr val="FFC000"/>
              </a:solidFill>
              <a:prstDash val="sysDash"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215968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«Презентация к уроку по учебному предмету «Окружающий мир» в 1-ом классе на тему </a:t>
              </a:r>
              <a:endParaRPr lang="ru-RU" sz="36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21596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215968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«Зачем строят самолеты?». </a:t>
              </a:r>
              <a:endParaRPr lang="ru-RU" sz="36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21596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220656" y="6459857"/>
              <a:ext cx="4458519" cy="1843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82B1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Подготовила: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>
                  <a:solidFill>
                    <a:srgbClr val="82B1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у</a:t>
              </a:r>
              <a:r>
                <a:rPr lang="ru-RU" dirty="0" smtClean="0">
                  <a:solidFill>
                    <a:srgbClr val="82B1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читель начальных классов 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82B1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МБОУ «Гимназия №13» 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err="1" smtClean="0">
                  <a:solidFill>
                    <a:srgbClr val="82B1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г.Новомосковска</a:t>
              </a:r>
              <a:endParaRPr lang="ru-RU" dirty="0" smtClean="0">
                <a:solidFill>
                  <a:srgbClr val="82B1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rgbClr val="82B1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Володина Светлана Васильевна</a:t>
              </a:r>
              <a:endParaRPr lang="ru-RU" dirty="0">
                <a:solidFill>
                  <a:srgbClr val="82B1B2"/>
                </a:solidFill>
                <a:latin typeface="Comic Sans MS" pitchFamily="66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352929" cy="5976664"/>
          </a:xfrm>
          <a:prstGeom prst="rect">
            <a:avLst/>
          </a:prstGeom>
          <a:solidFill>
            <a:schemeClr val="bg1"/>
          </a:solidFill>
          <a:ln>
            <a:solidFill>
              <a:srgbClr val="3D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Дальние рейсы совершают самолеты Ил-86, Ту-154.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0794" y="4968750"/>
            <a:ext cx="8352929" cy="1384995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Лайнеры Ту-204, Ил-96-300, Ил-114 и Ан-225 за короткое время могут доставить пассажиров и груз в любую точку Земли.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9250" y="5661248"/>
            <a:ext cx="126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ЯК-40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147" y="680189"/>
            <a:ext cx="2443977" cy="1625993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99" y="2563914"/>
            <a:ext cx="3007723" cy="1978860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3155328" y="914861"/>
            <a:ext cx="5397933" cy="954107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Дальние рейсы совершают самолеты Ил-86, Ту-154.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20008" y="172771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ИЛ-86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4081109"/>
            <a:ext cx="1629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Ту-154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9250" y="2056546"/>
            <a:ext cx="4089276" cy="2724626"/>
          </a:xfrm>
          <a:prstGeom prst="rect">
            <a:avLst/>
          </a:prstGeom>
          <a:ln w="76200">
            <a:solidFill>
              <a:srgbClr val="3D8B9D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7126721" y="4311941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АН-225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4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76673"/>
            <a:ext cx="8352928" cy="5976664"/>
          </a:xfrm>
          <a:prstGeom prst="rect">
            <a:avLst/>
          </a:prstGeom>
          <a:solidFill>
            <a:schemeClr val="bg1"/>
          </a:solidFill>
          <a:ln>
            <a:solidFill>
              <a:srgbClr val="3D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620688"/>
            <a:ext cx="7992888" cy="1815882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Веками люди мечтали подняться в небо. </a:t>
            </a:r>
            <a:r>
              <a:rPr lang="ru-RU" sz="2800" dirty="0" smtClean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Первые </a:t>
            </a:r>
            <a:r>
              <a:rPr lang="ru-RU" sz="28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самолеты появились в начале ХХ века. Они были двух видов: монопланы и бипланы.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9250" y="5661248"/>
            <a:ext cx="126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ЯК-40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26721" y="4311941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АН-225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07" y="3570037"/>
            <a:ext cx="3585682" cy="2111986"/>
          </a:xfrm>
          <a:prstGeom prst="rect">
            <a:avLst/>
          </a:prstGeom>
          <a:ln w="76200">
            <a:solidFill>
              <a:srgbClr val="3D8B9D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656" y="3324448"/>
            <a:ext cx="3951041" cy="2671897"/>
          </a:xfrm>
          <a:prstGeom prst="rect">
            <a:avLst/>
          </a:prstGeom>
          <a:ln w="76200">
            <a:solidFill>
              <a:srgbClr val="3D8B9D"/>
            </a:solidFill>
          </a:ln>
        </p:spPr>
      </p:pic>
    </p:spTree>
    <p:extLst>
      <p:ext uri="{BB962C8B-B14F-4D97-AF65-F5344CB8AC3E}">
        <p14:creationId xmlns:p14="http://schemas.microsoft.com/office/powerpoint/2010/main" val="22501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76673"/>
            <a:ext cx="8352928" cy="5976664"/>
          </a:xfrm>
          <a:prstGeom prst="rect">
            <a:avLst/>
          </a:prstGeom>
          <a:solidFill>
            <a:schemeClr val="bg1"/>
          </a:solidFill>
          <a:ln>
            <a:solidFill>
              <a:srgbClr val="3D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620688"/>
            <a:ext cx="7992888" cy="1938992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Главная часть самолета – крыло.</a:t>
            </a:r>
            <a:br>
              <a:rPr lang="ru-RU" sz="24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</a:br>
            <a:r>
              <a:rPr lang="ru-RU" sz="24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Благодаря ему самолет держится в воздухе. Сильный поток подныривает под крыло и давит на него снизу. Так создается подъемная сила, которая отрывает самолет от земли.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9250" y="5661248"/>
            <a:ext cx="126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ЯК-40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26721" y="4311941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АН-225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996952"/>
            <a:ext cx="5565807" cy="3295237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7956376" y="4773606"/>
            <a:ext cx="576065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600" y="4560447"/>
            <a:ext cx="816935" cy="4816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61114">
            <a:off x="5792287" y="5071634"/>
            <a:ext cx="816935" cy="4816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841" y="4532793"/>
            <a:ext cx="816935" cy="4816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170" y="4553806"/>
            <a:ext cx="816935" cy="4816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46310">
            <a:off x="5174965" y="5298431"/>
            <a:ext cx="816935" cy="4816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613" y="4532793"/>
            <a:ext cx="816935" cy="481626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 flipV="1">
            <a:off x="5364088" y="5763323"/>
            <a:ext cx="0" cy="52886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889" y="5517930"/>
            <a:ext cx="481626" cy="77425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9647" y="5833051"/>
            <a:ext cx="481626" cy="45913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260" y="4553806"/>
            <a:ext cx="816935" cy="48162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6"/>
          <a:srcRect l="7513" t="21940" r="-7513" b="-4137"/>
          <a:stretch/>
        </p:blipFill>
        <p:spPr>
          <a:xfrm>
            <a:off x="459924" y="4636140"/>
            <a:ext cx="1733427" cy="188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9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3717032"/>
            <a:ext cx="6840759" cy="1938992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Рассмотрите рисунок на с. 67. Познакомьтесь с устройством самолета.</a:t>
            </a:r>
            <a:endParaRPr lang="ru-RU" sz="4000" dirty="0">
              <a:solidFill>
                <a:srgbClr val="3D8B9D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980728"/>
            <a:ext cx="3475021" cy="1963082"/>
          </a:xfrm>
          <a:prstGeom prst="rect">
            <a:avLst/>
          </a:prstGeom>
          <a:ln w="76200">
            <a:solidFill>
              <a:srgbClr val="3D8B9D"/>
            </a:solidFill>
            <a:prstDash val="dash"/>
          </a:ln>
        </p:spPr>
      </p:pic>
      <p:sp>
        <p:nvSpPr>
          <p:cNvPr id="3" name="TextBox 2"/>
          <p:cNvSpPr txBox="1"/>
          <p:nvPr/>
        </p:nvSpPr>
        <p:spPr>
          <a:xfrm>
            <a:off x="6228184" y="332656"/>
            <a:ext cx="1224136" cy="315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ln w="76200">
                  <a:solidFill>
                    <a:srgbClr val="3D8B9D"/>
                  </a:solidFill>
                  <a:prstDash val="solid"/>
                </a:ln>
                <a:solidFill>
                  <a:srgbClr val="82B1B2"/>
                </a:solidFill>
                <a:latin typeface="+mj-lt"/>
              </a:rPr>
              <a:t>!</a:t>
            </a:r>
            <a:endParaRPr lang="ru-RU" sz="19900" b="1" dirty="0">
              <a:ln w="76200">
                <a:solidFill>
                  <a:srgbClr val="3D8B9D"/>
                </a:solidFill>
                <a:prstDash val="solid"/>
              </a:ln>
              <a:solidFill>
                <a:srgbClr val="82B1B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85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3477" y="692696"/>
            <a:ext cx="6840759" cy="707886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Назовите части самолета.</a:t>
            </a:r>
            <a:endParaRPr lang="ru-RU" sz="4000" dirty="0">
              <a:solidFill>
                <a:srgbClr val="3D8B9D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501" y="1628800"/>
            <a:ext cx="6408712" cy="4703781"/>
          </a:xfrm>
          <a:prstGeom prst="rect">
            <a:avLst/>
          </a:prstGeom>
          <a:ln w="76200">
            <a:solidFill>
              <a:srgbClr val="3D8B9D"/>
            </a:solidFill>
          </a:ln>
        </p:spPr>
      </p:pic>
    </p:spTree>
    <p:extLst>
      <p:ext uri="{BB962C8B-B14F-4D97-AF65-F5344CB8AC3E}">
        <p14:creationId xmlns:p14="http://schemas.microsoft.com/office/powerpoint/2010/main" val="93400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76841"/>
            <a:ext cx="6912768" cy="767339"/>
          </a:xfrm>
          <a:ln w="76200">
            <a:solidFill>
              <a:srgbClr val="4BA5B8"/>
            </a:solidFill>
            <a:prstDash val="dash"/>
          </a:ln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Ответьте на вопросы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75656" y="2348880"/>
            <a:ext cx="7056784" cy="2592288"/>
          </a:xfrm>
          <a:prstGeom prst="rect">
            <a:avLst/>
          </a:prstGeom>
          <a:ln w="76200">
            <a:solidFill>
              <a:srgbClr val="F6E4B5"/>
            </a:solidFill>
            <a:prstDash val="dash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742950" indent="-742950" algn="l">
              <a:buFont typeface="+mj-lt"/>
              <a:buAutoNum type="arabicPeriod"/>
            </a:pPr>
            <a:r>
              <a:rPr lang="ru-RU" sz="3600" dirty="0" smtClean="0">
                <a:solidFill>
                  <a:srgbClr val="3D8B9D"/>
                </a:solidFill>
              </a:rPr>
              <a:t>Зачем </a:t>
            </a:r>
            <a:r>
              <a:rPr lang="ru-RU" sz="3600" dirty="0">
                <a:solidFill>
                  <a:srgbClr val="3D8B9D"/>
                </a:solidFill>
              </a:rPr>
              <a:t>люди строят самолеты</a:t>
            </a:r>
            <a:r>
              <a:rPr lang="ru-RU" sz="3600" dirty="0" smtClean="0">
                <a:solidFill>
                  <a:srgbClr val="3D8B9D"/>
                </a:solidFill>
              </a:rPr>
              <a:t>?</a:t>
            </a:r>
          </a:p>
          <a:p>
            <a:pPr marL="742950" indent="-742950" algn="l">
              <a:buFont typeface="+mj-lt"/>
              <a:buAutoNum type="arabicPeriod"/>
            </a:pPr>
            <a:r>
              <a:rPr lang="ru-RU" sz="3600" dirty="0" smtClean="0">
                <a:solidFill>
                  <a:srgbClr val="3D8B9D"/>
                </a:solidFill>
              </a:rPr>
              <a:t>Какие </a:t>
            </a:r>
            <a:r>
              <a:rPr lang="ru-RU" sz="3600" dirty="0">
                <a:solidFill>
                  <a:srgbClr val="3D8B9D"/>
                </a:solidFill>
              </a:rPr>
              <a:t>бывают </a:t>
            </a:r>
            <a:r>
              <a:rPr lang="ru-RU" sz="3600" dirty="0" smtClean="0">
                <a:solidFill>
                  <a:srgbClr val="3D8B9D"/>
                </a:solidFill>
              </a:rPr>
              <a:t>самолеты?</a:t>
            </a:r>
          </a:p>
          <a:p>
            <a:pPr marL="742950" indent="-742950" algn="l">
              <a:buFont typeface="+mj-lt"/>
              <a:buAutoNum type="arabicPeriod"/>
            </a:pPr>
            <a:r>
              <a:rPr lang="ru-RU" sz="3600" dirty="0" smtClean="0">
                <a:solidFill>
                  <a:srgbClr val="3D8B9D"/>
                </a:solidFill>
              </a:rPr>
              <a:t>Как </a:t>
            </a:r>
            <a:r>
              <a:rPr lang="ru-RU" sz="3600" dirty="0">
                <a:solidFill>
                  <a:srgbClr val="3D8B9D"/>
                </a:solidFill>
              </a:rPr>
              <a:t>устроен самолет?</a:t>
            </a:r>
          </a:p>
        </p:txBody>
      </p:sp>
    </p:spTree>
    <p:extLst>
      <p:ext uri="{BB962C8B-B14F-4D97-AF65-F5344CB8AC3E}">
        <p14:creationId xmlns:p14="http://schemas.microsoft.com/office/powerpoint/2010/main" val="177829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76841"/>
            <a:ext cx="6912768" cy="1472039"/>
          </a:xfrm>
          <a:ln w="76200">
            <a:solidFill>
              <a:srgbClr val="4BA5B8"/>
            </a:solidFill>
            <a:prstDash val="dash"/>
          </a:ln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Оцените свои достижения на уроке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2780928"/>
            <a:ext cx="47053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9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412776"/>
            <a:ext cx="5976664" cy="1472039"/>
          </a:xfrm>
          <a:ln w="76200">
            <a:solidFill>
              <a:srgbClr val="4BA5B8"/>
            </a:solidFill>
            <a:prstDash val="dash"/>
          </a:ln>
        </p:spPr>
        <p:txBody>
          <a:bodyPr/>
          <a:lstStyle/>
          <a:p>
            <a:r>
              <a:rPr lang="ru-RU" sz="7200" b="1" dirty="0" smtClean="0">
                <a:solidFill>
                  <a:srgbClr val="FFC000"/>
                </a:solidFill>
              </a:rPr>
              <a:t>Спасибо!</a:t>
            </a:r>
            <a:endParaRPr lang="ru-RU" sz="7200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3212976"/>
            <a:ext cx="2304488" cy="30543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506" y="3145914"/>
            <a:ext cx="1822862" cy="318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7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352928" cy="5976664"/>
          </a:xfrm>
          <a:prstGeom prst="rect">
            <a:avLst/>
          </a:prstGeom>
          <a:solidFill>
            <a:schemeClr val="bg1"/>
          </a:solidFill>
          <a:ln>
            <a:solidFill>
              <a:srgbClr val="3D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539552" y="1268760"/>
            <a:ext cx="78488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hlinkClick r:id="rId2"/>
              </a:rPr>
              <a:t>http://linda6035.ucoz.ru/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3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3"/>
              </a:rPr>
              <a:t>://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3"/>
              </a:rPr>
              <a:t>kopilkaurokov.ru/nachalniyeKlassi/uroki/urok_po_okruzhaiushchiemu_miru_zachiem_nuzhny_avtomobili_1_klass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4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4"/>
              </a:rPr>
              <a:t>://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4"/>
              </a:rPr>
              <a:t>bipbap.ru/kartinki-dlya-srisovki/risunki-dlya-srisovki-samolety-21-foto.html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5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5"/>
              </a:rPr>
              <a:t>://ru.depositphotos.com/vector-images/%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5"/>
              </a:rPr>
              <a:t>D0%B2%D0%B5%D1%80%D1%82%D0%BE%D0%BB%D0%B5%D1%82.html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6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6"/>
              </a:rPr>
              <a:t>://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6"/>
              </a:rPr>
              <a:t>www.pngegg.com/ru/png-zfnbm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7"/>
              </a:rPr>
              <a:t>http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7"/>
              </a:rPr>
              <a:t>://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7"/>
              </a:rPr>
              <a:t>oruzhie.info/grazhdanskie-samolety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8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8"/>
              </a:rPr>
              <a:t>://ru.wikipedia.org/wiki/%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8"/>
              </a:rPr>
              <a:t>D0%90%D0%BD-225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9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9"/>
              </a:rPr>
              <a:t>://ru.wikipedia.org/wiki/%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9"/>
              </a:rPr>
              <a:t>D0%91%D0%B8%D0%BF%D0%BB%D0%B0%D0%BD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10"/>
              </a:rPr>
              <a:t>http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10"/>
              </a:rPr>
              <a:t>://xn--80aafy5bs.xn--p1ai/aviamuseum/aviatsiya/russkij-imperatorskij-voenno-vozdushnyj-flot/samolety-razvedchiki/monoplan-orel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10"/>
              </a:rPr>
              <a:t>/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11"/>
              </a:rPr>
              <a:t>https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11"/>
              </a:rPr>
              <a:t>://kartinki-dlya-srisovki.ru/risunok-samoleta-dlya-detey</a:t>
            </a:r>
            <a:r>
              <a:rPr lang="en-US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  <a:hlinkClick r:id="rId11"/>
              </a:rPr>
              <a:t>/</a:t>
            </a:r>
            <a:endParaRPr lang="ru-RU" sz="1600" dirty="0" smtClean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Максимова Т.Н./ Поурочные разработки по курсу «Окружающий мир». 1 класс.- 3-е изд. – М.:ВАКО, 2017. – 95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с.:ил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. –(Школа России)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Плешаков А.А./ Окружающий мир. 1 класс.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Учеб.для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общеобразоват.учреждений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. В 2ч. Ч. 2/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А.А.Плешаков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.-М.: Просвещение, 2017. – 368с. – (В помощь школьному учителю)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691680" y="620688"/>
            <a:ext cx="5976664" cy="648072"/>
          </a:xfrm>
          <a:prstGeom prst="rect">
            <a:avLst/>
          </a:prstGeom>
          <a:ln w="76200">
            <a:solidFill>
              <a:srgbClr val="4BA5B8"/>
            </a:solidFill>
            <a:prstDash val="dash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200" b="1" dirty="0" smtClean="0">
                <a:solidFill>
                  <a:srgbClr val="FFC000"/>
                </a:solidFill>
              </a:rPr>
              <a:t>Источники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475656" y="1124744"/>
            <a:ext cx="6840760" cy="4252540"/>
            <a:chOff x="797150" y="2236310"/>
            <a:chExt cx="7563559" cy="530697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797150" y="2236310"/>
              <a:ext cx="7563559" cy="1037046"/>
            </a:xfrm>
            <a:prstGeom prst="rect">
              <a:avLst/>
            </a:prstGeom>
            <a:noFill/>
            <a:ln w="76200">
              <a:solidFill>
                <a:srgbClr val="3D8B9D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800" b="1" dirty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Отгадайте загадку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96191" y="4662603"/>
              <a:ext cx="7165477" cy="2880683"/>
            </a:xfrm>
            <a:prstGeom prst="rect">
              <a:avLst/>
            </a:prstGeom>
            <a:ln w="76200">
              <a:solidFill>
                <a:srgbClr val="F6E4B5"/>
              </a:solidFill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Он в безбрежном океане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Туч касается крылом.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Развернется – под лучами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charset="0"/>
                </a:rPr>
                <a:t>Отливает серебром</a:t>
              </a:r>
              <a:endParaRPr lang="ru-RU" sz="36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792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31840" y="836712"/>
            <a:ext cx="3312368" cy="864096"/>
          </a:xfrm>
          <a:prstGeom prst="rect">
            <a:avLst/>
          </a:prstGeom>
          <a:noFill/>
          <a:ln w="76200">
            <a:solidFill>
              <a:srgbClr val="3D8B9D"/>
            </a:solidFill>
            <a:prstDash val="dash"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Самолёт</a:t>
            </a:r>
            <a:endParaRPr lang="ru-RU" sz="48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mic Sans MS" pitchFamily="66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583" y="1797196"/>
            <a:ext cx="5956882" cy="242276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4509120"/>
            <a:ext cx="8136904" cy="1815882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3D8B9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Самолет - это воздушный транспорт. Их строят для перевозки пассажиров и грузов. Военные самолеты нужны для защиты страны и ее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171954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619672" y="2403879"/>
            <a:ext cx="6480720" cy="2401986"/>
            <a:chOff x="1115616" y="2955212"/>
            <a:chExt cx="7165477" cy="196400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8304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4441071"/>
              <a:ext cx="4219670" cy="47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3200" dirty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0152" y="3140968"/>
            <a:ext cx="1792122" cy="3157312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3" name="Прямоугольник 2"/>
          <p:cNvSpPr/>
          <p:nvPr/>
        </p:nvSpPr>
        <p:spPr>
          <a:xfrm>
            <a:off x="1444255" y="754989"/>
            <a:ext cx="6984776" cy="2062103"/>
          </a:xfrm>
          <a:prstGeom prst="rect">
            <a:avLst/>
          </a:prstGeom>
          <a:ln w="76200">
            <a:solidFill>
              <a:srgbClr val="F6E4B5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Сегодня </a:t>
            </a:r>
            <a:r>
              <a:rPr lang="ru-RU" sz="3200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Муравьишка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и Черепаха приглашают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нас в воздушное путешествие. Вспомните, какой воздушный транспорт вы знаете?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903" r="3723" b="8319"/>
          <a:stretch/>
        </p:blipFill>
        <p:spPr>
          <a:xfrm flipH="1">
            <a:off x="1691678" y="2968407"/>
            <a:ext cx="2304257" cy="30528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10028" y="2888627"/>
            <a:ext cx="1224136" cy="315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ln w="76200">
                  <a:solidFill>
                    <a:srgbClr val="3D8B9D"/>
                  </a:solidFill>
                  <a:prstDash val="solid"/>
                </a:ln>
                <a:solidFill>
                  <a:srgbClr val="82B1B2"/>
                </a:solidFill>
                <a:latin typeface="+mj-lt"/>
              </a:rPr>
              <a:t>?</a:t>
            </a:r>
            <a:endParaRPr lang="ru-RU" sz="19900" b="1" dirty="0">
              <a:ln w="76200">
                <a:solidFill>
                  <a:srgbClr val="3D8B9D"/>
                </a:solidFill>
                <a:prstDash val="solid"/>
              </a:ln>
              <a:solidFill>
                <a:srgbClr val="82B1B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06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68576"/>
            <a:ext cx="8208912" cy="5267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912768" cy="792088"/>
          </a:xfrm>
          <a:ln w="76200">
            <a:solidFill>
              <a:srgbClr val="4BA5B8"/>
            </a:solidFill>
            <a:prstDash val="dash"/>
          </a:ln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Воздушный транспорт</a:t>
            </a:r>
            <a:endParaRPr lang="ru-RU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28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033" y="645437"/>
            <a:ext cx="6912768" cy="1512168"/>
          </a:xfrm>
          <a:ln w="76200">
            <a:solidFill>
              <a:srgbClr val="4BA5B8"/>
            </a:solidFill>
            <a:prstDash val="dash"/>
          </a:ln>
        </p:spPr>
        <p:txBody>
          <a:bodyPr/>
          <a:lstStyle/>
          <a:p>
            <a:r>
              <a:rPr lang="ru-RU" dirty="0">
                <a:solidFill>
                  <a:srgbClr val="FFC000"/>
                </a:solidFill>
              </a:rPr>
              <a:t>Чем похожи самолет и вертолет?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420888"/>
            <a:ext cx="3498157" cy="1944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805" y="2517645"/>
            <a:ext cx="3602423" cy="187220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45421" y="4653136"/>
            <a:ext cx="6912768" cy="1512168"/>
          </a:xfrm>
          <a:prstGeom prst="rect">
            <a:avLst/>
          </a:prstGeom>
          <a:ln w="76200">
            <a:solidFill>
              <a:srgbClr val="F6E4B5"/>
            </a:solidFill>
            <a:prstDash val="dash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>
                <a:solidFill>
                  <a:srgbClr val="3D8B9D"/>
                </a:solidFill>
              </a:rPr>
              <a:t>Это воздушный транспорт</a:t>
            </a:r>
          </a:p>
        </p:txBody>
      </p:sp>
    </p:spTree>
    <p:extLst>
      <p:ext uri="{BB962C8B-B14F-4D97-AF65-F5344CB8AC3E}">
        <p14:creationId xmlns:p14="http://schemas.microsoft.com/office/powerpoint/2010/main" val="98595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76841"/>
            <a:ext cx="6912768" cy="767339"/>
          </a:xfrm>
          <a:ln w="76200">
            <a:solidFill>
              <a:srgbClr val="4BA5B8"/>
            </a:solidFill>
            <a:prstDash val="dash"/>
          </a:ln>
        </p:spPr>
        <p:txBody>
          <a:bodyPr/>
          <a:lstStyle/>
          <a:p>
            <a:r>
              <a:rPr lang="ru-RU" dirty="0">
                <a:solidFill>
                  <a:srgbClr val="FFC000"/>
                </a:solidFill>
              </a:rPr>
              <a:t>Чем они </a:t>
            </a:r>
            <a:r>
              <a:rPr lang="ru-RU" dirty="0" smtClean="0">
                <a:solidFill>
                  <a:srgbClr val="FFC000"/>
                </a:solidFill>
              </a:rPr>
              <a:t>различаются</a:t>
            </a:r>
            <a:r>
              <a:rPr lang="ru-RU" dirty="0">
                <a:solidFill>
                  <a:srgbClr val="FFC000"/>
                </a:solidFill>
              </a:rPr>
              <a:t>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073223"/>
            <a:ext cx="3498157" cy="1944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805" y="2109227"/>
            <a:ext cx="3602423" cy="187220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4245837"/>
            <a:ext cx="7056784" cy="2016224"/>
          </a:xfrm>
          <a:prstGeom prst="rect">
            <a:avLst/>
          </a:prstGeom>
          <a:ln w="76200">
            <a:solidFill>
              <a:srgbClr val="F6E4B5"/>
            </a:solidFill>
            <a:prstDash val="dash"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3200" dirty="0">
                <a:solidFill>
                  <a:srgbClr val="3D8B9D"/>
                </a:solidFill>
              </a:rPr>
              <a:t>Самолет может перевезти больше пассажиров и груза, чем вертолет. Самолету нужна площадка для разгона перед взлетом.</a:t>
            </a:r>
          </a:p>
        </p:txBody>
      </p:sp>
    </p:spTree>
    <p:extLst>
      <p:ext uri="{BB962C8B-B14F-4D97-AF65-F5344CB8AC3E}">
        <p14:creationId xmlns:p14="http://schemas.microsoft.com/office/powerpoint/2010/main" val="21256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26323" y="3356992"/>
            <a:ext cx="6840759" cy="2592288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 smtClean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Рассмотрите </a:t>
            </a:r>
            <a:r>
              <a:rPr lang="ru-RU" sz="40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рисунки на с.66. Прочитайте названия самолетов. Расскажите о их назначении</a:t>
            </a:r>
            <a:r>
              <a:rPr lang="ru-RU" sz="4000" dirty="0" smtClean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.</a:t>
            </a:r>
            <a:endParaRPr lang="ru-RU" sz="4000" dirty="0">
              <a:solidFill>
                <a:srgbClr val="3D8B9D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980728"/>
            <a:ext cx="3475021" cy="1963082"/>
          </a:xfrm>
          <a:prstGeom prst="rect">
            <a:avLst/>
          </a:prstGeom>
          <a:ln w="76200">
            <a:solidFill>
              <a:srgbClr val="3D8B9D"/>
            </a:solidFill>
            <a:prstDash val="dash"/>
          </a:ln>
        </p:spPr>
      </p:pic>
      <p:sp>
        <p:nvSpPr>
          <p:cNvPr id="3" name="TextBox 2"/>
          <p:cNvSpPr txBox="1"/>
          <p:nvPr/>
        </p:nvSpPr>
        <p:spPr>
          <a:xfrm>
            <a:off x="6228184" y="332656"/>
            <a:ext cx="1224136" cy="315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ln w="76200">
                  <a:solidFill>
                    <a:srgbClr val="3D8B9D"/>
                  </a:solidFill>
                  <a:prstDash val="solid"/>
                </a:ln>
                <a:solidFill>
                  <a:srgbClr val="82B1B2"/>
                </a:solidFill>
                <a:latin typeface="+mj-lt"/>
              </a:rPr>
              <a:t>!</a:t>
            </a:r>
            <a:endParaRPr lang="ru-RU" sz="19900" b="1" dirty="0">
              <a:ln w="76200">
                <a:solidFill>
                  <a:srgbClr val="3D8B9D"/>
                </a:solidFill>
                <a:prstDash val="solid"/>
              </a:ln>
              <a:solidFill>
                <a:srgbClr val="82B1B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783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352929" cy="5976664"/>
          </a:xfrm>
          <a:prstGeom prst="rect">
            <a:avLst/>
          </a:prstGeom>
          <a:solidFill>
            <a:schemeClr val="bg1"/>
          </a:solidFill>
          <a:ln>
            <a:solidFill>
              <a:srgbClr val="3D8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620688"/>
            <a:ext cx="7776863" cy="1569660"/>
          </a:xfrm>
          <a:prstGeom prst="rect">
            <a:avLst/>
          </a:prstGeom>
          <a:noFill/>
          <a:ln w="76200">
            <a:solidFill>
              <a:srgbClr val="FFC000"/>
            </a:solidFill>
            <a:prstDash val="dash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>
                <a:solidFill>
                  <a:srgbClr val="3D8B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Пассажирские самолеты Ан-24 и Як-40 летают на небольшие расстояния, Ту-134 – на средние.</a:t>
            </a:r>
            <a:endParaRPr lang="ru-RU" sz="3200" dirty="0">
              <a:solidFill>
                <a:srgbClr val="3D8B9D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420888"/>
            <a:ext cx="3048264" cy="2024047"/>
          </a:xfrm>
          <a:prstGeom prst="rect">
            <a:avLst/>
          </a:prstGeom>
          <a:ln w="76200">
            <a:solidFill>
              <a:srgbClr val="3D8B9D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985" y="2389061"/>
            <a:ext cx="3466508" cy="2254204"/>
          </a:xfrm>
          <a:prstGeom prst="rect">
            <a:avLst/>
          </a:prstGeom>
          <a:ln w="76200">
            <a:solidFill>
              <a:srgbClr val="3D8B9D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32063" y="3934509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АН-24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9250" y="5661248"/>
            <a:ext cx="1266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ЯК-40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85523" y="4214102"/>
            <a:ext cx="13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ТУ-134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5232" y="4134564"/>
            <a:ext cx="3113199" cy="2065875"/>
          </a:xfrm>
          <a:prstGeom prst="rect">
            <a:avLst/>
          </a:prstGeom>
          <a:ln w="76200">
            <a:solidFill>
              <a:srgbClr val="82B1B2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55976" y="573877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ЯК-40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44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397</Words>
  <Application>Microsoft Office PowerPoint</Application>
  <PresentationFormat>Экран (4:3)</PresentationFormat>
  <Paragraphs>66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Comic Sans MS</vt:lpstr>
      <vt:lpstr>Calibri</vt:lpstr>
      <vt:lpstr>Arial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Воздушный транспорт</vt:lpstr>
      <vt:lpstr>Чем похожи самолет и вертолет?</vt:lpstr>
      <vt:lpstr>Чем они различаются?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Ответьте на вопросы</vt:lpstr>
      <vt:lpstr>Оцените свои достижения на уроке</vt:lpstr>
      <vt:lpstr>Спасибо!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фантазии</dc:title>
  <dc:creator>Фокина Лидия Петровна</dc:creator>
  <cp:keywords>Шаблон презентации</cp:keywords>
  <cp:lastModifiedBy>Пользователь</cp:lastModifiedBy>
  <cp:revision>97</cp:revision>
  <dcterms:created xsi:type="dcterms:W3CDTF">2014-07-06T18:18:01Z</dcterms:created>
  <dcterms:modified xsi:type="dcterms:W3CDTF">2021-10-10T12:24:18Z</dcterms:modified>
</cp:coreProperties>
</file>