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73" r:id="rId4"/>
    <p:sldId id="275" r:id="rId5"/>
    <p:sldId id="274" r:id="rId6"/>
    <p:sldId id="277" r:id="rId7"/>
    <p:sldId id="276" r:id="rId8"/>
    <p:sldId id="269" r:id="rId9"/>
    <p:sldId id="267" r:id="rId10"/>
    <p:sldId id="266" r:id="rId11"/>
    <p:sldId id="259" r:id="rId12"/>
    <p:sldId id="257" r:id="rId13"/>
    <p:sldId id="261" r:id="rId14"/>
    <p:sldId id="262" r:id="rId15"/>
    <p:sldId id="263" r:id="rId16"/>
    <p:sldId id="270" r:id="rId17"/>
    <p:sldId id="278" r:id="rId18"/>
    <p:sldId id="265" r:id="rId19"/>
    <p:sldId id="264" r:id="rId20"/>
    <p:sldId id="287" r:id="rId21"/>
    <p:sldId id="281" r:id="rId22"/>
    <p:sldId id="282" r:id="rId23"/>
    <p:sldId id="285" r:id="rId24"/>
    <p:sldId id="286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50E42-2C60-422D-9322-A7D7FF5AD9F6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64133-0169-4AAB-8DBE-A18F4B739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094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16632"/>
            <a:ext cx="7772400" cy="4680520"/>
          </a:xfrm>
        </p:spPr>
        <p:txBody>
          <a:bodyPr>
            <a:noAutofit/>
          </a:bodyPr>
          <a:lstStyle/>
          <a:p>
            <a:r>
              <a:rPr lang="ru-RU" sz="5400" i="1" dirty="0" smtClean="0"/>
              <a:t/>
            </a:r>
            <a:br>
              <a:rPr lang="ru-RU" sz="5400" i="1" dirty="0" smtClean="0"/>
            </a:br>
            <a:r>
              <a:rPr lang="ru-RU" sz="5400" i="1" dirty="0"/>
              <a:t/>
            </a:r>
            <a:br>
              <a:rPr lang="ru-RU" sz="5400" i="1" dirty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>«</a:t>
            </a:r>
            <a:r>
              <a:rPr lang="ru-RU" i="1" dirty="0"/>
              <a:t>Презентация к уроку по учебному предмету </a:t>
            </a:r>
            <a:r>
              <a:rPr lang="ru-RU" i="1" dirty="0" smtClean="0"/>
              <a:t>«Русский язык» </a:t>
            </a:r>
            <a:r>
              <a:rPr lang="ru-RU" i="1" dirty="0"/>
              <a:t>в </a:t>
            </a:r>
            <a:r>
              <a:rPr lang="ru-RU" i="1" dirty="0" smtClean="0"/>
              <a:t>5-ом </a:t>
            </a:r>
            <a:r>
              <a:rPr lang="ru-RU" i="1" dirty="0"/>
              <a:t>классе на тему </a:t>
            </a:r>
            <a:r>
              <a:rPr lang="ru-RU" i="1" dirty="0" smtClean="0"/>
              <a:t>«Синтаксис и пунктуация»</a:t>
            </a:r>
            <a:br>
              <a:rPr lang="ru-RU" i="1" dirty="0" smtClean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2800" i="1" dirty="0" smtClean="0"/>
              <a:t>разработчик: КОРОЛЕВА ЕЛЕНА ВАСИЛЬЕВНА, учитель русского языка и литературы</a:t>
            </a:r>
            <a:br>
              <a:rPr lang="ru-RU" sz="2800" i="1" dirty="0" smtClean="0"/>
            </a:br>
            <a:r>
              <a:rPr lang="ru-RU" sz="2800" i="1" dirty="0" smtClean="0"/>
              <a:t>ГБОУ школы № 297 Пушкинского района </a:t>
            </a:r>
            <a:br>
              <a:rPr lang="ru-RU" sz="2800" i="1" dirty="0" smtClean="0"/>
            </a:br>
            <a:r>
              <a:rPr lang="ru-RU" sz="2800" i="1" dirty="0" smtClean="0"/>
              <a:t>Санкт-Петербурга</a:t>
            </a:r>
            <a:endParaRPr lang="ru-RU" sz="28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abazavr.ru/prezentaciya-uchenik-u-doski/uchenik-u-doski_0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451" y="928670"/>
            <a:ext cx="8734549" cy="56436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2000240"/>
            <a:ext cx="7000892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ia One" pitchFamily="2" charset="0"/>
              </a:rPr>
              <a:t>Восемнадцатое сентября</a:t>
            </a:r>
            <a:r>
              <a:rPr lang="ru-RU" sz="6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ia One" pitchFamily="2" charset="0"/>
              </a:rPr>
              <a:t/>
            </a:r>
            <a:br>
              <a:rPr lang="ru-RU" sz="6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ia One" pitchFamily="2" charset="0"/>
              </a:rPr>
            </a:br>
            <a:r>
              <a:rPr lang="ru-RU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ligraphia One" pitchFamily="2" charset="0"/>
              </a:rPr>
              <a:t>Классная работа</a:t>
            </a:r>
            <a:endParaRPr lang="ru-RU" sz="7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ligraphia On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1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/>
          <a:lstStyle/>
          <a:p>
            <a:r>
              <a:rPr lang="ru-RU" u="sng" dirty="0" smtClean="0"/>
              <a:t>Ответьте на вопросы: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515352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050" b="1" dirty="0" smtClean="0"/>
              <a:t>			1. Из чего состоит грамматическая основа предложения?</a:t>
            </a:r>
          </a:p>
          <a:p>
            <a:pPr>
              <a:buNone/>
            </a:pPr>
            <a:r>
              <a:rPr lang="ru-RU" sz="1050" dirty="0" smtClean="0"/>
              <a:t>			а) подлежащее и сказуемое;</a:t>
            </a:r>
          </a:p>
          <a:p>
            <a:pPr>
              <a:buNone/>
            </a:pPr>
            <a:r>
              <a:rPr lang="ru-RU" sz="1050" dirty="0" smtClean="0"/>
              <a:t>			б) </a:t>
            </a:r>
            <a:r>
              <a:rPr lang="ru-RU" sz="1200" dirty="0" smtClean="0"/>
              <a:t>определение:</a:t>
            </a:r>
          </a:p>
          <a:p>
            <a:pPr>
              <a:buNone/>
            </a:pPr>
            <a:r>
              <a:rPr lang="ru-RU" sz="1200" dirty="0" smtClean="0"/>
              <a:t>			в) сказуемое;</a:t>
            </a:r>
          </a:p>
          <a:p>
            <a:pPr>
              <a:buNone/>
            </a:pPr>
            <a:r>
              <a:rPr lang="ru-RU" sz="1200" dirty="0" smtClean="0"/>
              <a:t>			г) подлежащее. </a:t>
            </a:r>
          </a:p>
          <a:p>
            <a:pPr>
              <a:buNone/>
            </a:pPr>
            <a:r>
              <a:rPr lang="ru-RU" sz="1200" b="1" dirty="0" smtClean="0"/>
              <a:t>			2. Выберите второстепенные члены предложения:</a:t>
            </a:r>
          </a:p>
          <a:p>
            <a:pPr>
              <a:buNone/>
            </a:pPr>
            <a:r>
              <a:rPr lang="ru-RU" sz="1200" dirty="0" smtClean="0"/>
              <a:t>			а) дополнение;</a:t>
            </a:r>
          </a:p>
          <a:p>
            <a:pPr>
              <a:buNone/>
            </a:pPr>
            <a:r>
              <a:rPr lang="ru-RU" sz="1200" dirty="0" smtClean="0"/>
              <a:t>			б) подлежащее;</a:t>
            </a:r>
          </a:p>
          <a:p>
            <a:pPr>
              <a:buNone/>
            </a:pPr>
            <a:r>
              <a:rPr lang="ru-RU" sz="1200" dirty="0" smtClean="0"/>
              <a:t>			в) определение;</a:t>
            </a:r>
          </a:p>
          <a:p>
            <a:pPr>
              <a:buNone/>
            </a:pPr>
            <a:r>
              <a:rPr lang="ru-RU" sz="1200" dirty="0" smtClean="0"/>
              <a:t>			г) обстоятельство.</a:t>
            </a:r>
          </a:p>
          <a:p>
            <a:pPr>
              <a:buNone/>
            </a:pPr>
            <a:r>
              <a:rPr lang="ru-RU" sz="1200" b="1" dirty="0" smtClean="0"/>
              <a:t>		                       3. Найдите предложение с однородными членами предложения (знаки препинания не расставлены): 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а) Мой прадедушка был солдат</a:t>
            </a:r>
            <a:r>
              <a:rPr lang="ru-RU" sz="1200" u="sng" dirty="0" smtClean="0"/>
              <a:t>.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		                          б)</a:t>
            </a:r>
            <a:r>
              <a:rPr lang="ru-RU" sz="1200" i="1" dirty="0" smtClean="0"/>
              <a:t> </a:t>
            </a:r>
            <a:r>
              <a:rPr lang="ru-RU" sz="1200" dirty="0" smtClean="0"/>
              <a:t>Моя прабабушка трудилась в тылу она работала в поле.  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в) Мой прадед награжден орденами и медалями.</a:t>
            </a:r>
          </a:p>
          <a:p>
            <a:pPr>
              <a:buNone/>
            </a:pPr>
            <a:r>
              <a:rPr lang="ru-RU" sz="1200" dirty="0" smtClean="0"/>
              <a:t>                                                    г) 9 мая мы отмечаем юбилей Великой Победы. </a:t>
            </a:r>
          </a:p>
          <a:p>
            <a:pPr>
              <a:buNone/>
            </a:pPr>
            <a:r>
              <a:rPr lang="ru-RU" sz="1200" b="1" dirty="0" smtClean="0"/>
              <a:t>                                                  4.Какими бывают предложения по цели высказывания?</a:t>
            </a:r>
          </a:p>
          <a:p>
            <a:pPr>
              <a:buNone/>
            </a:pPr>
            <a:r>
              <a:rPr lang="ru-RU" sz="1200" dirty="0" smtClean="0"/>
              <a:t>		     	а) побудительными;	</a:t>
            </a:r>
          </a:p>
          <a:p>
            <a:pPr>
              <a:buNone/>
            </a:pPr>
            <a:r>
              <a:rPr lang="ru-RU" sz="1200" dirty="0" smtClean="0"/>
              <a:t>			б) повествовательными;</a:t>
            </a:r>
          </a:p>
          <a:p>
            <a:pPr>
              <a:buNone/>
            </a:pPr>
            <a:r>
              <a:rPr lang="ru-RU" sz="1200" dirty="0" smtClean="0"/>
              <a:t>			в) вопросительными;</a:t>
            </a:r>
          </a:p>
          <a:p>
            <a:pPr>
              <a:buNone/>
            </a:pPr>
            <a:r>
              <a:rPr lang="ru-RU" sz="1200" dirty="0" smtClean="0"/>
              <a:t>			г) восклицательными.</a:t>
            </a:r>
          </a:p>
          <a:p>
            <a:pPr>
              <a:buNone/>
            </a:pPr>
            <a:r>
              <a:rPr lang="ru-RU" sz="1200" b="1" dirty="0" smtClean="0"/>
              <a:t>			5. Найдите сложное предложение (знаки препинания не расставлены)</a:t>
            </a:r>
          </a:p>
          <a:p>
            <a:pPr>
              <a:buNone/>
            </a:pPr>
            <a:r>
              <a:rPr lang="ru-RU" sz="1200" dirty="0" smtClean="0"/>
              <a:t>			а) В День Победы мы поздравляем ветеранов Великой Отечественной войны с праздником.</a:t>
            </a:r>
          </a:p>
          <a:p>
            <a:pPr>
              <a:buNone/>
            </a:pPr>
            <a:r>
              <a:rPr lang="ru-RU" sz="1200" dirty="0" smtClean="0"/>
              <a:t>			б) Жди меня и я вернусь…</a:t>
            </a:r>
          </a:p>
          <a:p>
            <a:pPr>
              <a:buNone/>
            </a:pPr>
            <a:r>
              <a:rPr lang="ru-RU" sz="1200" dirty="0" smtClean="0"/>
              <a:t>			в) </a:t>
            </a:r>
            <a:r>
              <a:rPr lang="ru-RU" sz="1200" dirty="0" err="1" smtClean="0"/>
              <a:t>Татищевский</a:t>
            </a:r>
            <a:r>
              <a:rPr lang="ru-RU" sz="1200" dirty="0" smtClean="0"/>
              <a:t> район дал Родине десять Героев Советского Союза.  </a:t>
            </a:r>
          </a:p>
          <a:p>
            <a:pPr lvl="1">
              <a:buNone/>
            </a:pPr>
            <a:r>
              <a:rPr lang="ru-RU" sz="800" dirty="0" smtClean="0"/>
              <a:t>			</a:t>
            </a:r>
            <a:r>
              <a:rPr lang="ru-RU" sz="1100" dirty="0" smtClean="0"/>
              <a:t>г</a:t>
            </a:r>
            <a:r>
              <a:rPr lang="ru-RU" sz="1200" dirty="0" smtClean="0"/>
              <a:t>)  В День Победы ветеранам войны дарят цветы и открытки</a:t>
            </a:r>
            <a:r>
              <a:rPr lang="ru-RU" sz="800" dirty="0" smtClean="0"/>
              <a:t>.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Проверь себя: 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		</a:t>
            </a:r>
            <a:r>
              <a:rPr lang="ru-RU" b="1" dirty="0" smtClean="0"/>
              <a:t>1- а</a:t>
            </a:r>
          </a:p>
          <a:p>
            <a:pPr>
              <a:buNone/>
            </a:pPr>
            <a:r>
              <a:rPr lang="ru-RU" b="1" dirty="0" smtClean="0"/>
              <a:t>				2- а, в, г</a:t>
            </a:r>
          </a:p>
          <a:p>
            <a:pPr>
              <a:buNone/>
            </a:pPr>
            <a:r>
              <a:rPr lang="ru-RU" b="1" dirty="0" smtClean="0"/>
              <a:t>				3 – в</a:t>
            </a:r>
          </a:p>
          <a:p>
            <a:pPr>
              <a:buNone/>
            </a:pPr>
            <a:r>
              <a:rPr lang="ru-RU" b="1" dirty="0" smtClean="0"/>
              <a:t>				4 – а, б, в</a:t>
            </a:r>
          </a:p>
          <a:p>
            <a:pPr>
              <a:buNone/>
            </a:pPr>
            <a:r>
              <a:rPr lang="ru-RU" b="1" dirty="0" smtClean="0"/>
              <a:t>				5 - б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82594"/>
          </a:xfrm>
        </p:spPr>
        <p:txBody>
          <a:bodyPr>
            <a:noAutofit/>
          </a:bodyPr>
          <a:lstStyle/>
          <a:p>
            <a:r>
              <a:rPr lang="ru-RU" sz="3200" b="1" u="sng" dirty="0" smtClean="0"/>
              <a:t>Составьте предложение из данных слов</a:t>
            </a:r>
            <a:endParaRPr lang="ru-RU" sz="32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85926"/>
            <a:ext cx="7658096" cy="30718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/>
              <a:t>Победа,      страна,    трудна,    но</a:t>
            </a:r>
            <a:r>
              <a:rPr lang="kk-KZ" sz="5400" b="1" dirty="0" smtClean="0"/>
              <a:t>,       </a:t>
            </a:r>
            <a:br>
              <a:rPr lang="kk-KZ" sz="5400" b="1" dirty="0" smtClean="0"/>
            </a:br>
            <a:r>
              <a:rPr lang="kk-KZ" sz="5400" b="1" dirty="0" smtClean="0"/>
              <a:t>   </a:t>
            </a:r>
            <a:r>
              <a:rPr lang="ru-RU" sz="5400" b="1" dirty="0" smtClean="0"/>
              <a:t>выстояла,   родная</a:t>
            </a:r>
            <a:r>
              <a:rPr lang="ru-RU" sz="5400" dirty="0" smtClean="0"/>
              <a:t>.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332899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1. Запишите предложение в тетрадь. </a:t>
            </a:r>
          </a:p>
          <a:p>
            <a:pPr>
              <a:buNone/>
            </a:pPr>
            <a:r>
              <a:rPr lang="ru-RU" dirty="0" smtClean="0"/>
              <a:t>   2. Выполните синтаксический разбор этого предложения  </a:t>
            </a:r>
          </a:p>
          <a:p>
            <a:pPr>
              <a:buNone/>
            </a:pPr>
            <a:r>
              <a:rPr lang="kk-KZ" dirty="0" smtClean="0"/>
              <a:t>   3. Составьте схему предложения.  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285728"/>
            <a:ext cx="88582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l" fontAlgn="base">
              <a:spcAft>
                <a:spcPct val="0"/>
              </a:spcAft>
              <a:tabLst>
                <a:tab pos="1020763" algn="l"/>
              </a:tabLst>
            </a:pPr>
            <a:r>
              <a:rPr lang="ru-RU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Трудна победа, но родная страна    </a:t>
            </a:r>
            <a:br>
              <a:rPr lang="ru-RU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выстояла</a:t>
            </a:r>
            <a: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kk-KZ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kk-KZ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Победа трудна, но родная страна выстояла.</a:t>
            </a:r>
            <a:br>
              <a:rPr kumimoji="0" lang="kk-KZ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lang="kk-KZ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36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kk-K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329642" cy="44116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(</a:t>
            </a:r>
            <a:r>
              <a:rPr lang="ru-RU" sz="4000" dirty="0" err="1" smtClean="0"/>
              <a:t>повеств</a:t>
            </a:r>
            <a:r>
              <a:rPr lang="ru-RU" sz="4000" dirty="0" smtClean="0"/>
              <a:t>., </a:t>
            </a:r>
            <a:r>
              <a:rPr lang="ru-RU" sz="4000" dirty="0" err="1" smtClean="0"/>
              <a:t>невоскл</a:t>
            </a:r>
            <a:r>
              <a:rPr lang="ru-RU" sz="4000" dirty="0" smtClean="0"/>
              <a:t>., сложное, 1-е </a:t>
            </a:r>
            <a:r>
              <a:rPr lang="ru-RU" sz="4000" dirty="0" err="1" smtClean="0"/>
              <a:t>предл</a:t>
            </a:r>
            <a:r>
              <a:rPr lang="ru-RU" sz="4000" dirty="0" smtClean="0"/>
              <a:t>. - </a:t>
            </a:r>
            <a:r>
              <a:rPr lang="ru-RU" sz="4000" dirty="0" err="1" smtClean="0"/>
              <a:t>нераспр</a:t>
            </a:r>
            <a:r>
              <a:rPr lang="ru-RU" sz="4000" dirty="0" smtClean="0"/>
              <a:t>., 2-е  - распр., соединены сочинит. </a:t>
            </a:r>
            <a:r>
              <a:rPr lang="ru-RU" sz="4000" dirty="0" err="1" smtClean="0"/>
              <a:t>противит</a:t>
            </a:r>
            <a:r>
              <a:rPr lang="ru-RU" sz="4000" dirty="0" smtClean="0"/>
              <a:t>. союзом НО). </a:t>
            </a:r>
          </a:p>
          <a:p>
            <a:pPr>
              <a:buNone/>
            </a:pPr>
            <a:r>
              <a:rPr lang="ru-RU" sz="4000" dirty="0" smtClean="0"/>
              <a:t>                    , но</a:t>
            </a:r>
          </a:p>
          <a:p>
            <a:pPr>
              <a:buNone/>
            </a:pPr>
            <a:r>
              <a:rPr lang="ru-RU" dirty="0" smtClean="0"/>
              <a:t>                    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3071810"/>
            <a:ext cx="150019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1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3071810"/>
            <a:ext cx="150019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2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почтальону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Памятник почтальону в г. Курган</a:t>
            </a:r>
            <a:endParaRPr lang="ru-RU" dirty="0"/>
          </a:p>
        </p:txBody>
      </p:sp>
      <p:pic>
        <p:nvPicPr>
          <p:cNvPr id="9" name="Содержимое 8" descr="В Кургане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" y="2709518"/>
            <a:ext cx="4040188" cy="2882001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857752" y="4429132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Памятник военному почтальону в г. Воронеж</a:t>
            </a:r>
            <a:endParaRPr lang="ru-RU" dirty="0"/>
          </a:p>
        </p:txBody>
      </p:sp>
      <p:pic>
        <p:nvPicPr>
          <p:cNvPr id="10" name="Содержимое 9" descr="военному почтальону в воронеже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572000" y="1214422"/>
            <a:ext cx="4041775" cy="29819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roduc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Полевая почта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b="1" dirty="0" err="1" smtClean="0"/>
              <a:t>Полева́я</a:t>
            </a:r>
            <a:r>
              <a:rPr lang="ru-RU" b="1" dirty="0" smtClean="0"/>
              <a:t> </a:t>
            </a:r>
            <a:r>
              <a:rPr lang="ru-RU" b="1" dirty="0" err="1" smtClean="0"/>
              <a:t>по́чта</a:t>
            </a:r>
            <a:r>
              <a:rPr lang="ru-RU" dirty="0" smtClean="0"/>
              <a:t> — вид почтового обслуживания в воинских частях в мирное время, организованного вместо почтовой связи через обычные государственные почтовые ведомства. </a:t>
            </a:r>
          </a:p>
          <a:p>
            <a:pPr algn="just"/>
            <a:r>
              <a:rPr lang="ru-RU" dirty="0" smtClean="0"/>
              <a:t>Разновидностью полевой почты является </a:t>
            </a:r>
            <a:r>
              <a:rPr lang="ru-RU" b="1" dirty="0" err="1" smtClean="0"/>
              <a:t>вое́нно-полева́я</a:t>
            </a:r>
            <a:r>
              <a:rPr lang="ru-RU" b="1" dirty="0" smtClean="0"/>
              <a:t> </a:t>
            </a:r>
            <a:r>
              <a:rPr lang="ru-RU" b="1" dirty="0" err="1" smtClean="0"/>
              <a:t>по́чта</a:t>
            </a:r>
            <a:r>
              <a:rPr lang="ru-RU" dirty="0" smtClean="0"/>
              <a:t> — почтовая связь, устанавливаемая в действующей армии в условиях ведения боевых действий.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Работа в группах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429288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7000" dirty="0" smtClean="0"/>
              <a:t>1. Шла война. </a:t>
            </a:r>
          </a:p>
          <a:p>
            <a:pPr>
              <a:buNone/>
            </a:pPr>
            <a:r>
              <a:rPr lang="ru-RU" sz="7000" dirty="0" smtClean="0"/>
              <a:t>    2. Враги окружали деревню со всех сторон. </a:t>
            </a:r>
            <a:br>
              <a:rPr lang="ru-RU" sz="7000" dirty="0" smtClean="0"/>
            </a:br>
            <a:r>
              <a:rPr lang="ru-RU" sz="7000" dirty="0" smtClean="0"/>
              <a:t>3. Здесь служил юный барабанщик. </a:t>
            </a:r>
            <a:br>
              <a:rPr lang="ru-RU" sz="7000" dirty="0" smtClean="0"/>
            </a:br>
            <a:r>
              <a:rPr lang="ru-RU" sz="7000" dirty="0" smtClean="0"/>
              <a:t>4. На пост он встал ночью. </a:t>
            </a:r>
            <a:br>
              <a:rPr lang="ru-RU" sz="7000" dirty="0" smtClean="0"/>
            </a:br>
            <a:r>
              <a:rPr lang="ru-RU" sz="7000" dirty="0" smtClean="0"/>
              <a:t>5. Показались тени. </a:t>
            </a:r>
            <a:br>
              <a:rPr lang="ru-RU" sz="7000" dirty="0" smtClean="0"/>
            </a:br>
            <a:r>
              <a:rPr lang="ru-RU" sz="7000" dirty="0" smtClean="0"/>
              <a:t>6.Все бойцы крепко спали. </a:t>
            </a:r>
            <a:br>
              <a:rPr lang="ru-RU" sz="7000" dirty="0" smtClean="0"/>
            </a:br>
            <a:r>
              <a:rPr lang="ru-RU" sz="7000" dirty="0" smtClean="0"/>
              <a:t>7. Ударил барабанщик изо всех сил. </a:t>
            </a:r>
            <a:br>
              <a:rPr lang="ru-RU" sz="7000" dirty="0" smtClean="0"/>
            </a:br>
            <a:r>
              <a:rPr lang="ru-RU" sz="7000" dirty="0" smtClean="0"/>
              <a:t>8. Бойцы быстро вскочили, схватили оружие и отбили врага.</a:t>
            </a:r>
          </a:p>
          <a:p>
            <a:pPr algn="ctr">
              <a:buNone/>
            </a:pP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9000" u="sng" dirty="0" smtClean="0"/>
              <a:t>Задание:</a:t>
            </a:r>
            <a:endParaRPr lang="ru-RU" sz="5000" u="sng" dirty="0" smtClean="0"/>
          </a:p>
          <a:p>
            <a:pPr>
              <a:buNone/>
            </a:pPr>
            <a:r>
              <a:rPr lang="ru-RU" sz="5000" dirty="0" smtClean="0"/>
              <a:t>	</a:t>
            </a:r>
            <a:r>
              <a:rPr lang="ru-RU" sz="5000" u="sng" dirty="0" smtClean="0"/>
              <a:t>1 группа</a:t>
            </a:r>
            <a:r>
              <a:rPr lang="ru-RU" sz="5000" dirty="0" smtClean="0"/>
              <a:t>: подчеркнуть грамматическую основу в предложения 2,7.</a:t>
            </a:r>
          </a:p>
          <a:p>
            <a:pPr>
              <a:buNone/>
            </a:pPr>
            <a:r>
              <a:rPr lang="ru-RU" sz="5000" dirty="0" smtClean="0"/>
              <a:t>	</a:t>
            </a:r>
            <a:r>
              <a:rPr lang="ru-RU" sz="5000" u="sng" dirty="0" smtClean="0"/>
              <a:t>2 группа</a:t>
            </a:r>
            <a:r>
              <a:rPr lang="ru-RU" sz="5000" dirty="0" smtClean="0"/>
              <a:t>: найти и подчеркнуть нераспространенные предложения.</a:t>
            </a:r>
          </a:p>
          <a:p>
            <a:pPr>
              <a:buNone/>
            </a:pPr>
            <a:r>
              <a:rPr lang="ru-RU" sz="5000" dirty="0" smtClean="0"/>
              <a:t>	</a:t>
            </a:r>
            <a:r>
              <a:rPr lang="ru-RU" sz="5000" u="sng" dirty="0" smtClean="0"/>
              <a:t>3  группа</a:t>
            </a:r>
            <a:r>
              <a:rPr lang="ru-RU" sz="5000" dirty="0" smtClean="0"/>
              <a:t>: найти и подчеркнуть распространенные предложения.</a:t>
            </a:r>
          </a:p>
          <a:p>
            <a:pPr>
              <a:buNone/>
            </a:pPr>
            <a:r>
              <a:rPr lang="ru-RU" sz="5000" dirty="0" smtClean="0"/>
              <a:t>	</a:t>
            </a:r>
            <a:r>
              <a:rPr lang="ru-RU" sz="5000" u="sng" dirty="0" smtClean="0"/>
              <a:t>4 группа</a:t>
            </a:r>
            <a:r>
              <a:rPr lang="ru-RU" sz="5000" dirty="0" smtClean="0"/>
              <a:t>: подчеркнуть грамматическую основу в предложениях 1,3.</a:t>
            </a:r>
          </a:p>
          <a:p>
            <a:endParaRPr lang="ru-RU" sz="5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728" y="4214818"/>
          <a:ext cx="3985359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428728" y="528638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286124"/>
          <a:ext cx="357186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Запишите предложение с прямой речью: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42928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000" dirty="0" smtClean="0"/>
              <a:t/>
            </a:r>
            <a:br>
              <a:rPr lang="ru-RU" sz="5000" dirty="0" smtClean="0"/>
            </a:br>
            <a:endParaRPr lang="ru-RU" sz="5400" dirty="0" smtClean="0"/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в обращении к советскому народу диктор Юрий Левитан </a:t>
            </a:r>
            <a:br>
              <a:rPr lang="ru-RU" sz="4000" dirty="0" smtClean="0"/>
            </a:br>
            <a:r>
              <a:rPr lang="ru-RU" sz="4000" dirty="0" smtClean="0"/>
              <a:t>произнес</a:t>
            </a:r>
            <a:endParaRPr lang="ru-RU" sz="5400" dirty="0" smtClean="0"/>
          </a:p>
          <a:p>
            <a:pPr algn="ctr">
              <a:buNone/>
            </a:pPr>
            <a:r>
              <a:rPr lang="ru-RU" sz="4000" dirty="0" smtClean="0"/>
              <a:t>Наше дело правое! Враг будет разбит! Победа будет за нами! </a:t>
            </a:r>
          </a:p>
          <a:p>
            <a:pPr algn="ctr">
              <a:buNone/>
            </a:pPr>
            <a:endParaRPr lang="ru-RU" sz="5000" dirty="0" smtClean="0"/>
          </a:p>
          <a:p>
            <a:endParaRPr lang="ru-RU" dirty="0"/>
          </a:p>
        </p:txBody>
      </p:sp>
      <p:pic>
        <p:nvPicPr>
          <p:cNvPr id="5" name="Наше дело право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2420" y="242886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Проверь себя</a:t>
            </a:r>
            <a:br>
              <a:rPr lang="ru-RU" b="1" u="sng" dirty="0" smtClean="0"/>
            </a:b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endParaRPr lang="ru-RU" sz="5000" dirty="0" smtClean="0"/>
          </a:p>
          <a:p>
            <a:pPr algn="ctr">
              <a:buNone/>
            </a:pPr>
            <a:r>
              <a:rPr lang="ru-RU" dirty="0" smtClean="0"/>
              <a:t>1. В обращении к советскому народу диктор Юрий Левитан произнес: «Наше дело правое! Победа будет за нами!»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2.    «Наше дело правое! Победа будет за нами!» - произнес в обращении к советскому народу диктор Юрий Левитан.</a:t>
            </a:r>
            <a:endParaRPr lang="ru-RU" sz="4400" dirty="0" smtClean="0"/>
          </a:p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Проверь себя</a:t>
            </a:r>
            <a:br>
              <a:rPr lang="ru-RU" b="1" u="sng" dirty="0" smtClean="0"/>
            </a:b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endParaRPr lang="ru-RU" sz="5000" dirty="0" smtClean="0"/>
          </a:p>
          <a:p>
            <a:pPr algn="ctr">
              <a:buNone/>
            </a:pPr>
            <a:r>
              <a:rPr lang="ru-RU" dirty="0" smtClean="0"/>
              <a:t>1. В обращении к советскому народу диктор Юрий Левитан произнес: «Наше дело правое! Враг будет разбит! Победа будет за нами!» </a:t>
            </a:r>
          </a:p>
          <a:p>
            <a:pPr algn="ctr">
              <a:buNone/>
            </a:pPr>
            <a:r>
              <a:rPr lang="ru-RU" b="1" dirty="0" smtClean="0"/>
              <a:t>А: «П!».</a:t>
            </a:r>
          </a:p>
          <a:p>
            <a:pPr algn="ctr">
              <a:buNone/>
            </a:pPr>
            <a:r>
              <a:rPr lang="ru-RU" dirty="0" smtClean="0"/>
              <a:t>2.    «Наше дело правое! Враг будет разбит! Победа будет за нами!» - произнес в обращении к советскому народу диктор Юрий Левитан.</a:t>
            </a:r>
            <a:endParaRPr lang="ru-RU" sz="4400" dirty="0" smtClean="0"/>
          </a:p>
          <a:p>
            <a:pPr algn="ctr">
              <a:buNone/>
            </a:pPr>
            <a:r>
              <a:rPr lang="ru-RU" b="1" dirty="0" smtClean="0"/>
              <a:t>«П!» - 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96908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Творческая работа</a:t>
            </a:r>
            <a:r>
              <a:rPr lang="kk-KZ" sz="10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kk-KZ" sz="107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285860"/>
            <a:ext cx="7686700" cy="335758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   Написать письмо-пожелание, поздравительную открытку или поздравление со словами благодарности ветерану Великой Отечественной войны (родственнику, знакомому, постороннему человеку) к юбилею Победы.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Подведем итог урока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14618"/>
          </a:xfrm>
        </p:spPr>
        <p:txBody>
          <a:bodyPr/>
          <a:lstStyle/>
          <a:p>
            <a:r>
              <a:rPr lang="ru-RU" dirty="0" smtClean="0"/>
              <a:t>- Какой теме был посвящен урок? </a:t>
            </a:r>
          </a:p>
          <a:p>
            <a:r>
              <a:rPr lang="ru-RU" dirty="0" smtClean="0"/>
              <a:t>- Был ли вам он полезен? </a:t>
            </a:r>
          </a:p>
          <a:p>
            <a:r>
              <a:rPr lang="ru-RU" dirty="0" smtClean="0"/>
              <a:t>- Понравилось ли вам сегодня на уроке? </a:t>
            </a:r>
          </a:p>
          <a:p>
            <a:r>
              <a:rPr lang="ru-RU" dirty="0" smtClean="0"/>
              <a:t>-Какое у вас сейчас настроение? </a:t>
            </a:r>
            <a:endParaRPr lang="ru-RU" dirty="0"/>
          </a:p>
        </p:txBody>
      </p:sp>
      <p:pic>
        <p:nvPicPr>
          <p:cNvPr id="40962" name="Picture 2" descr="C:\Users\Натулька\Desktop\УК уроку открытому\hello_html_531e49e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929066"/>
            <a:ext cx="7078326" cy="20717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6072206"/>
            <a:ext cx="2618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Я спокоен.  </a:t>
            </a:r>
            <a:br>
              <a:rPr lang="ru-RU" dirty="0" smtClean="0"/>
            </a:br>
            <a:r>
              <a:rPr lang="ru-RU" dirty="0" smtClean="0"/>
              <a:t>Урок эмоций не вызвал..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6000769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Настроение отличное, </a:t>
            </a:r>
            <a:br>
              <a:rPr lang="ru-RU" i="1" dirty="0" smtClean="0"/>
            </a:br>
            <a:r>
              <a:rPr lang="ru-RU" i="1" dirty="0" smtClean="0"/>
              <a:t>все понял, все получилось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5929330"/>
            <a:ext cx="1863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Я  огорчен. </a:t>
            </a:r>
            <a:br>
              <a:rPr lang="ru-RU" i="1" dirty="0" smtClean="0"/>
            </a:br>
            <a:r>
              <a:rPr lang="ru-RU" i="1" dirty="0" smtClean="0"/>
              <a:t>Ничего не понял.</a:t>
            </a:r>
            <a:endParaRPr lang="ru-RU" i="1" dirty="0"/>
          </a:p>
        </p:txBody>
      </p:sp>
      <p:pic>
        <p:nvPicPr>
          <p:cNvPr id="1026" name="Picture 2" descr="D:\К открытому уроку\син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857628"/>
            <a:ext cx="2143140" cy="2170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u="sng" dirty="0" smtClean="0"/>
              <a:t>Оцените свою работу на уроке</a:t>
            </a:r>
            <a:endParaRPr lang="ru-RU" b="1" i="1" u="sng" dirty="0"/>
          </a:p>
        </p:txBody>
      </p:sp>
      <p:pic>
        <p:nvPicPr>
          <p:cNvPr id="39937" name="Рисунок 1" descr="Звез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785794"/>
            <a:ext cx="777653" cy="642942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857232"/>
          <a:ext cx="4000528" cy="5678424"/>
        </p:xfrm>
        <a:graphic>
          <a:graphicData uri="http://schemas.openxmlformats.org/drawingml/2006/table">
            <a:tbl>
              <a:tblPr/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latin typeface="Calibri"/>
                          <a:ea typeface="Times New Roman"/>
                          <a:cs typeface="Times New Roman"/>
                        </a:rPr>
                        <a:t>Лист самооценки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(ведется на протяжении всего урока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4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Фамилия, имя ученика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Вид задания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Кроссворд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Тест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Работа с предложением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Работа в группах с текстом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  «Радисты»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0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«Щифровальщики»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Что вызвало затруднения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Что мне стало понятно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Что понравилось на уроке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80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Какую оценку себе поставлю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175" marR="65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4097" name="Рисунок 1" descr="Звез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785794"/>
            <a:ext cx="857256" cy="708755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429124" y="928670"/>
          <a:ext cx="4297776" cy="5698656"/>
        </p:xfrm>
        <a:graphic>
          <a:graphicData uri="http://schemas.openxmlformats.org/drawingml/2006/table">
            <a:tbl>
              <a:tblPr/>
              <a:tblGrid>
                <a:gridCol w="2148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577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latin typeface="Calibri"/>
                          <a:ea typeface="Times New Roman"/>
                          <a:cs typeface="Times New Roman"/>
                        </a:rPr>
                        <a:t>Критерии  оценки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Вид задания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7650" algn="l"/>
                          <a:tab pos="641350" algn="ctr"/>
                        </a:tabLs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Количество балов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335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1.Кроссворд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Без ошибок – 5 б.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 ошибка – 4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 ошибки – 3 б.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3 и более ошибок – 2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35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2. Тест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3.Работа с предложением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Без ошибок – 5 б.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 ошибка – 4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2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 ошибки – 3 б.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3 и более ошибок – 2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35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4.Работа в группах с текстом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Без ошибок – 5 б.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 ошибка – 4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2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 ошибки – 3 б.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3 и более ошибок – 2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335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5.«Радисты»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Без ошибок – 5 б.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Есть ошибки – 3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35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6.«Шифроваль-щики»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Без ошибок – 5 б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Есть ошибки – 3 б.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«5»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27-30 баллов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«4»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21-26 - балла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«3»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13-20 баллов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3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«2»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Менее 13 баллов</a:t>
                      </a:r>
                    </a:p>
                  </a:txBody>
                  <a:tcPr marL="64383" marR="64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Ф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Ц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Ф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Ц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Б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Т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Л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Ь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Ф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Ц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Б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Т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Л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Ь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С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Н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А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Й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П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Е</a:t>
                      </a:r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Р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Ф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Ц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Б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Т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Л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Ь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С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Н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А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Й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П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Е</a:t>
                      </a:r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Р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357166"/>
          <a:ext cx="6262707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Г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Ч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К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71736" y="1428736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Ф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Ц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2500306"/>
          <a:ext cx="5715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П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Б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Т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Е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Л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Ь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357290" y="4572008"/>
          <a:ext cx="3416022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Р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О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Д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И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5643578"/>
          <a:ext cx="3300016" cy="103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186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З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Н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А</a:t>
                      </a:r>
                      <a:endParaRPr lang="ru-RU" sz="6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М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Я</a:t>
                      </a:r>
                      <a:endParaRPr lang="ru-RU" sz="6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44" y="3571876"/>
          <a:ext cx="35718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С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Н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А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Й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П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Е</a:t>
                      </a:r>
                      <a:endParaRPr lang="ru-RU" sz="5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Р</a:t>
                      </a:r>
                      <a:endParaRPr lang="ru-RU" sz="5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86808" cy="4643470"/>
          </a:xfrm>
        </p:spPr>
        <p:txBody>
          <a:bodyPr>
            <a:normAutofit fontScale="90000"/>
          </a:bodyPr>
          <a:lstStyle/>
          <a:p>
            <a:pPr algn="r"/>
            <a:r>
              <a:rPr lang="ru-RU" sz="4900" b="1" dirty="0" smtClean="0"/>
              <a:t>    Кто говорит, что на войне </a:t>
            </a:r>
            <a:br>
              <a:rPr lang="ru-RU" sz="4900" b="1" dirty="0" smtClean="0"/>
            </a:br>
            <a:r>
              <a:rPr lang="ru-RU" sz="4900" b="1" dirty="0" smtClean="0"/>
              <a:t>                                   не страшно,              </a:t>
            </a:r>
            <a:br>
              <a:rPr lang="ru-RU" sz="4900" b="1" dirty="0" smtClean="0"/>
            </a:br>
            <a:r>
              <a:rPr lang="ru-RU" sz="4900" b="1" dirty="0" smtClean="0"/>
              <a:t>     Тот ничего не знает о войне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dirty="0" smtClean="0"/>
              <a:t>                                                                                        Ю. </a:t>
            </a:r>
            <a:r>
              <a:rPr lang="ru-RU" dirty="0" err="1" smtClean="0"/>
              <a:t>Друнина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endParaRPr lang="ru-RU" dirty="0"/>
          </a:p>
        </p:txBody>
      </p:sp>
      <p:pic>
        <p:nvPicPr>
          <p:cNvPr id="4" name="Левита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2780928"/>
            <a:ext cx="4104456" cy="2308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695</Words>
  <Application>Microsoft Office PowerPoint</Application>
  <PresentationFormat>Экран (4:3)</PresentationFormat>
  <Paragraphs>311</Paragraphs>
  <Slides>25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Calligraphia One</vt:lpstr>
      <vt:lpstr>Times New Roman</vt:lpstr>
      <vt:lpstr>Тема Office</vt:lpstr>
      <vt:lpstr>   «Презентация к уроку по учебному предмету «Русский язык» в 5-ом классе на тему «Синтаксис и пунктуация»  разработчик: КОРОЛЕВА ЕЛЕНА ВАСИЛЬЕВНА, учитель русского языка и литературы ГБОУ школы № 297 Пушкинского района 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Кто говорит, что на войне                                     не страшно,                    Тот ничего не знает о войне.                                                                                         Ю. Друнина  </vt:lpstr>
      <vt:lpstr>Восемнадцатое сентября Классная работа</vt:lpstr>
      <vt:lpstr>Ответьте на вопросы:</vt:lpstr>
      <vt:lpstr>Проверь себя: </vt:lpstr>
      <vt:lpstr>Составьте предложение из данных слов</vt:lpstr>
      <vt:lpstr>  Трудна победа, но родная страна        выстояла.           Победа трудна, но родная страна выстояла.               </vt:lpstr>
      <vt:lpstr>Презентация PowerPoint</vt:lpstr>
      <vt:lpstr>Памятник почтальону</vt:lpstr>
      <vt:lpstr>Презентация PowerPoint</vt:lpstr>
      <vt:lpstr>Полевая почта</vt:lpstr>
      <vt:lpstr>Работа в группах : </vt:lpstr>
      <vt:lpstr>Запишите предложение с прямой речью: </vt:lpstr>
      <vt:lpstr>Проверь себя </vt:lpstr>
      <vt:lpstr>Проверь себя </vt:lpstr>
      <vt:lpstr> Творческая работа </vt:lpstr>
      <vt:lpstr>Подведем итог урока</vt:lpstr>
      <vt:lpstr>Оцените свою работу на уроке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максим максимов</cp:lastModifiedBy>
  <cp:revision>100</cp:revision>
  <dcterms:created xsi:type="dcterms:W3CDTF">2020-02-29T10:54:26Z</dcterms:created>
  <dcterms:modified xsi:type="dcterms:W3CDTF">2023-06-14T03:55:37Z</dcterms:modified>
</cp:coreProperties>
</file>