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74" r:id="rId2"/>
    <p:sldId id="257" r:id="rId3"/>
    <p:sldId id="258" r:id="rId4"/>
    <p:sldId id="256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  <p:sldId id="272" r:id="rId18"/>
    <p:sldId id="273" r:id="rId19"/>
  </p:sldIdLst>
  <p:sldSz cx="12192000" cy="6858000"/>
  <p:notesSz cx="6858000" cy="9144000"/>
  <p:custDataLst>
    <p:tags r:id="rId2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FF78"/>
    <a:srgbClr val="8DFD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30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7258BAA-9151-404D-9220-3374126BDC84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9D9BA34D-ED36-43F0-9EB9-A565B0073CCC}" type="parTrans" cxnId="{9BAF981E-FA78-45EA-BD45-A5211491FB68}">
      <dgm:prSet/>
      <dgm:spPr/>
      <dgm:t>
        <a:bodyPr/>
        <a:lstStyle/>
        <a:p>
          <a:endParaRPr lang="ru-RU"/>
        </a:p>
      </dgm:t>
    </dgm:pt>
    <dgm:pt modelId="{C569A5FE-24B5-4165-8C3E-BCAD82BEA89E}">
      <dgm:prSet/>
      <dgm:spPr/>
      <dgm:t>
        <a:bodyPr/>
        <a:lstStyle/>
        <a:p>
          <a:pPr rtl="0"/>
          <a:r>
            <a:rPr lang="ru-RU" b="1" baseline="0" smtClean="0">
              <a:latin typeface="Candara Light" panose="020E0502030303020204" pitchFamily="34" charset="0"/>
            </a:rPr>
            <a:t>Продуценты</a:t>
          </a:r>
          <a:r>
            <a:rPr lang="ru-RU" baseline="0" smtClean="0">
              <a:latin typeface="Candara Light" panose="020E0502030303020204" pitchFamily="34" charset="0"/>
            </a:rPr>
            <a:t> (от лат. producens — «создающий») — организмы, способные производить органические вещества из неорганических, то есть все автотрофы.</a:t>
          </a:r>
          <a:endParaRPr lang="ru-RU">
            <a:latin typeface="Candara Light" panose="020E0502030303020204" pitchFamily="34" charset="0"/>
          </a:endParaRPr>
        </a:p>
      </dgm:t>
    </dgm:pt>
    <dgm:pt modelId="{EAF0D2DE-5A5F-4D59-9D11-E269C74C9B28}" type="sibTrans" cxnId="{9BAF981E-FA78-45EA-BD45-A5211491FB68}">
      <dgm:prSet/>
      <dgm:spPr/>
      <dgm:t>
        <a:bodyPr/>
        <a:lstStyle/>
        <a:p>
          <a:endParaRPr lang="ru-RU"/>
        </a:p>
      </dgm:t>
    </dgm:pt>
    <dgm:pt modelId="{9522CE0F-2DA9-46DC-B25B-99F5D88DD731}" type="pres">
      <dgm:prSet presAssocID="{77258BAA-9151-404D-9220-3374126BDC84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C47B83B-FF0E-40EF-9FAC-23F817FF7E91}" type="pres">
      <dgm:prSet presAssocID="{C569A5FE-24B5-4165-8C3E-BCAD82BEA89E}" presName="circle1" presStyleLbl="node1" presStyleIdx="0" presStyleCnt="1"/>
      <dgm:spPr/>
      <dgm:t>
        <a:bodyPr/>
        <a:lstStyle/>
        <a:p>
          <a:endParaRPr/>
        </a:p>
      </dgm:t>
    </dgm:pt>
    <dgm:pt modelId="{FFE1378E-D642-4F38-B486-5E0E36545227}" type="pres">
      <dgm:prSet presAssocID="{C569A5FE-24B5-4165-8C3E-BCAD82BEA89E}" presName="space" presStyleCnt="0"/>
      <dgm:spPr/>
      <dgm:t>
        <a:bodyPr/>
        <a:lstStyle/>
        <a:p>
          <a:endParaRPr/>
        </a:p>
      </dgm:t>
    </dgm:pt>
    <dgm:pt modelId="{FB444350-3B37-488B-B0DE-80B84554F5DB}" type="pres">
      <dgm:prSet presAssocID="{C569A5FE-24B5-4165-8C3E-BCAD82BEA89E}" presName="rect1" presStyleLbl="alignAcc1" presStyleIdx="0" presStyleCnt="1" custLinFactNeighborX="5627" custLinFactNeighborY="54679"/>
      <dgm:spPr/>
      <dgm:t>
        <a:bodyPr/>
        <a:lstStyle/>
        <a:p>
          <a:endParaRPr lang="ru-RU"/>
        </a:p>
      </dgm:t>
    </dgm:pt>
    <dgm:pt modelId="{9FF51E6A-7F24-453E-8FC3-7E99A6780E7F}" type="pres">
      <dgm:prSet presAssocID="{C569A5FE-24B5-4165-8C3E-BCAD82BEA89E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BAF981E-FA78-45EA-BD45-A5211491FB68}" srcId="{77258BAA-9151-404D-9220-3374126BDC84}" destId="{C569A5FE-24B5-4165-8C3E-BCAD82BEA89E}" srcOrd="0" destOrd="0" parTransId="{9D9BA34D-ED36-43F0-9EB9-A565B0073CCC}" sibTransId="{EAF0D2DE-5A5F-4D59-9D11-E269C74C9B28}"/>
    <dgm:cxn modelId="{5048F7FD-2BE4-4CD1-A597-C070239F7B37}" type="presOf" srcId="{C569A5FE-24B5-4165-8C3E-BCAD82BEA89E}" destId="{FB444350-3B37-488B-B0DE-80B84554F5DB}" srcOrd="0" destOrd="0" presId="urn:microsoft.com/office/officeart/2005/8/layout/target3"/>
    <dgm:cxn modelId="{FD4786F1-5024-488A-9162-808C53CD1D65}" type="presOf" srcId="{77258BAA-9151-404D-9220-3374126BDC84}" destId="{9522CE0F-2DA9-46DC-B25B-99F5D88DD731}" srcOrd="0" destOrd="0" presId="urn:microsoft.com/office/officeart/2005/8/layout/target3"/>
    <dgm:cxn modelId="{9FD5EF91-6973-4FCA-A0A3-486D6310E7FE}" type="presOf" srcId="{C569A5FE-24B5-4165-8C3E-BCAD82BEA89E}" destId="{9FF51E6A-7F24-453E-8FC3-7E99A6780E7F}" srcOrd="1" destOrd="0" presId="urn:microsoft.com/office/officeart/2005/8/layout/target3"/>
    <dgm:cxn modelId="{9595B429-E711-4779-9CE6-2A0025FDC4F7}" type="presParOf" srcId="{9522CE0F-2DA9-46DC-B25B-99F5D88DD731}" destId="{0C47B83B-FF0E-40EF-9FAC-23F817FF7E91}" srcOrd="0" destOrd="0" presId="urn:microsoft.com/office/officeart/2005/8/layout/target3"/>
    <dgm:cxn modelId="{6877F329-4F86-4896-B725-9B6DDBD984EE}" type="presParOf" srcId="{9522CE0F-2DA9-46DC-B25B-99F5D88DD731}" destId="{FFE1378E-D642-4F38-B486-5E0E36545227}" srcOrd="1" destOrd="0" presId="urn:microsoft.com/office/officeart/2005/8/layout/target3"/>
    <dgm:cxn modelId="{4CAFCB69-DC4F-4BB9-90DB-5DD4961F831C}" type="presParOf" srcId="{9522CE0F-2DA9-46DC-B25B-99F5D88DD731}" destId="{FB444350-3B37-488B-B0DE-80B84554F5DB}" srcOrd="2" destOrd="0" presId="urn:microsoft.com/office/officeart/2005/8/layout/target3"/>
    <dgm:cxn modelId="{4BAE00DA-26C1-4AE1-BA99-9B763C230254}" type="presParOf" srcId="{9522CE0F-2DA9-46DC-B25B-99F5D88DD731}" destId="{9FF51E6A-7F24-453E-8FC3-7E99A6780E7F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main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E24E852-A1CE-4736-BBA1-A6E09F6178C7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83249A8C-AFEC-4577-B0DF-1198AE2E0927}" type="parTrans" cxnId="{95BCC9F4-4F94-46E7-9270-8F272146FD08}">
      <dgm:prSet/>
      <dgm:spPr/>
      <dgm:t>
        <a:bodyPr/>
        <a:lstStyle/>
        <a:p>
          <a:endParaRPr lang="ru-RU"/>
        </a:p>
      </dgm:t>
    </dgm:pt>
    <dgm:pt modelId="{57DE4BB2-5761-4FEF-8AD1-B9C6A0CAD1EE}">
      <dgm:prSet/>
      <dgm:spPr/>
      <dgm:t>
        <a:bodyPr/>
        <a:lstStyle/>
        <a:p>
          <a:pPr rtl="0"/>
          <a:r>
            <a:rPr lang="ru-RU" smtClean="0">
              <a:latin typeface="Candara Light" panose="020E0502030303020204" pitchFamily="34" charset="0"/>
            </a:rPr>
            <a:t>Консументы I порядка — это живые организмы, которые поедают продуцентов (растительноядные: корова, заяц, бабочка и т. д.).</a:t>
          </a:r>
          <a:endParaRPr lang="ru-RU">
            <a:latin typeface="Candara Light" panose="020E0502030303020204" pitchFamily="34" charset="0"/>
          </a:endParaRPr>
        </a:p>
      </dgm:t>
    </dgm:pt>
    <dgm:pt modelId="{DFF58379-579E-4068-9B08-082B1D7ADF03}" type="sibTrans" cxnId="{95BCC9F4-4F94-46E7-9270-8F272146FD08}">
      <dgm:prSet/>
      <dgm:spPr/>
      <dgm:t>
        <a:bodyPr/>
        <a:lstStyle/>
        <a:p>
          <a:endParaRPr lang="ru-RU"/>
        </a:p>
      </dgm:t>
    </dgm:pt>
    <dgm:pt modelId="{755E6FAB-628B-408E-BD92-82B0A67286DB}" type="pres">
      <dgm:prSet presAssocID="{3E24E852-A1CE-4736-BBA1-A6E09F6178C7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A6E8990-511B-4B1E-9299-3ED586C359B8}" type="pres">
      <dgm:prSet presAssocID="{57DE4BB2-5761-4FEF-8AD1-B9C6A0CAD1EE}" presName="circle1" presStyleLbl="node1" presStyleIdx="0" presStyleCnt="1"/>
      <dgm:spPr/>
      <dgm:t>
        <a:bodyPr/>
        <a:lstStyle/>
        <a:p>
          <a:endParaRPr/>
        </a:p>
      </dgm:t>
    </dgm:pt>
    <dgm:pt modelId="{1D7FB1BC-E691-4C75-823B-43CC4A11A625}" type="pres">
      <dgm:prSet presAssocID="{57DE4BB2-5761-4FEF-8AD1-B9C6A0CAD1EE}" presName="space" presStyleCnt="0"/>
      <dgm:spPr/>
      <dgm:t>
        <a:bodyPr/>
        <a:lstStyle/>
        <a:p>
          <a:endParaRPr/>
        </a:p>
      </dgm:t>
    </dgm:pt>
    <dgm:pt modelId="{86DA3E33-2971-4589-8F03-70E96DFC4A9E}" type="pres">
      <dgm:prSet presAssocID="{57DE4BB2-5761-4FEF-8AD1-B9C6A0CAD1EE}" presName="rect1" presStyleLbl="alignAcc1" presStyleIdx="0" presStyleCnt="1" custLinFactNeighborX="-334" custLinFactNeighborY="-418"/>
      <dgm:spPr/>
      <dgm:t>
        <a:bodyPr/>
        <a:lstStyle/>
        <a:p>
          <a:endParaRPr lang="ru-RU"/>
        </a:p>
      </dgm:t>
    </dgm:pt>
    <dgm:pt modelId="{A4D7142B-AE57-4113-B947-A28E931EA25E}" type="pres">
      <dgm:prSet presAssocID="{57DE4BB2-5761-4FEF-8AD1-B9C6A0CAD1EE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6858874-889D-4AE4-8B91-35946FA997F4}" type="presOf" srcId="{3E24E852-A1CE-4736-BBA1-A6E09F6178C7}" destId="{755E6FAB-628B-408E-BD92-82B0A67286DB}" srcOrd="0" destOrd="0" presId="urn:microsoft.com/office/officeart/2005/8/layout/target3"/>
    <dgm:cxn modelId="{BA912D13-602F-41C5-89E6-29477C1BBB94}" type="presOf" srcId="{57DE4BB2-5761-4FEF-8AD1-B9C6A0CAD1EE}" destId="{A4D7142B-AE57-4113-B947-A28E931EA25E}" srcOrd="1" destOrd="0" presId="urn:microsoft.com/office/officeart/2005/8/layout/target3"/>
    <dgm:cxn modelId="{61DBD5DC-C917-48E0-B4D9-77406643AC3F}" type="presOf" srcId="{57DE4BB2-5761-4FEF-8AD1-B9C6A0CAD1EE}" destId="{86DA3E33-2971-4589-8F03-70E96DFC4A9E}" srcOrd="0" destOrd="0" presId="urn:microsoft.com/office/officeart/2005/8/layout/target3"/>
    <dgm:cxn modelId="{95BCC9F4-4F94-46E7-9270-8F272146FD08}" srcId="{3E24E852-A1CE-4736-BBA1-A6E09F6178C7}" destId="{57DE4BB2-5761-4FEF-8AD1-B9C6A0CAD1EE}" srcOrd="0" destOrd="0" parTransId="{83249A8C-AFEC-4577-B0DF-1198AE2E0927}" sibTransId="{DFF58379-579E-4068-9B08-082B1D7ADF03}"/>
    <dgm:cxn modelId="{4EA237DD-BA7B-4171-9D06-630EA3B90FD8}" type="presParOf" srcId="{755E6FAB-628B-408E-BD92-82B0A67286DB}" destId="{3A6E8990-511B-4B1E-9299-3ED586C359B8}" srcOrd="0" destOrd="0" presId="urn:microsoft.com/office/officeart/2005/8/layout/target3"/>
    <dgm:cxn modelId="{91BAFC43-6FCF-4D4A-94F2-69577C81A2A5}" type="presParOf" srcId="{755E6FAB-628B-408E-BD92-82B0A67286DB}" destId="{1D7FB1BC-E691-4C75-823B-43CC4A11A625}" srcOrd="1" destOrd="0" presId="urn:microsoft.com/office/officeart/2005/8/layout/target3"/>
    <dgm:cxn modelId="{9D5E0BB2-14B4-4AA2-ADCB-A9FF2257EF5A}" type="presParOf" srcId="{755E6FAB-628B-408E-BD92-82B0A67286DB}" destId="{86DA3E33-2971-4589-8F03-70E96DFC4A9E}" srcOrd="2" destOrd="0" presId="urn:microsoft.com/office/officeart/2005/8/layout/target3"/>
    <dgm:cxn modelId="{B2F6B68E-0D6E-4153-BB0E-5C13DDE443E9}" type="presParOf" srcId="{755E6FAB-628B-408E-BD92-82B0A67286DB}" destId="{A4D7142B-AE57-4113-B947-A28E931EA25E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main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E9770EC-B803-4F24-B042-2BD173EDA3C7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7E2C3F8-76C4-4BA6-815A-4954D0869BD6}" type="parTrans" cxnId="{9581D797-4CF6-4704-9715-FF8AADE7B523}">
      <dgm:prSet/>
      <dgm:spPr/>
      <dgm:t>
        <a:bodyPr/>
        <a:lstStyle/>
        <a:p>
          <a:endParaRPr lang="ru-RU"/>
        </a:p>
      </dgm:t>
    </dgm:pt>
    <dgm:pt modelId="{CE7B33E0-A080-42F9-B2E1-406F321B948E}">
      <dgm:prSet/>
      <dgm:spPr/>
      <dgm:t>
        <a:bodyPr/>
        <a:lstStyle/>
        <a:p>
          <a:pPr rtl="0"/>
          <a:r>
            <a:rPr lang="ru-RU" b="1" smtClean="0">
              <a:latin typeface="Candara Light" panose="020E0502030303020204" pitchFamily="34" charset="0"/>
            </a:rPr>
            <a:t>Консументы</a:t>
          </a:r>
          <a:r>
            <a:rPr lang="ru-RU" smtClean="0">
              <a:latin typeface="Candara Light" panose="020E0502030303020204" pitchFamily="34" charset="0"/>
            </a:rPr>
            <a:t> второго порядка — хищные гетеротрофы (хищники), питаются консументами первого порядка (мышь, ёж, лягушка и т.д.)</a:t>
          </a:r>
          <a:endParaRPr lang="ru-RU">
            <a:latin typeface="Candara Light" panose="020E0502030303020204" pitchFamily="34" charset="0"/>
          </a:endParaRPr>
        </a:p>
      </dgm:t>
    </dgm:pt>
    <dgm:pt modelId="{C33C300D-B2B1-49DE-A6CC-D0FD4B586039}" type="sibTrans" cxnId="{9581D797-4CF6-4704-9715-FF8AADE7B523}">
      <dgm:prSet/>
      <dgm:spPr/>
      <dgm:t>
        <a:bodyPr/>
        <a:lstStyle/>
        <a:p>
          <a:endParaRPr lang="ru-RU"/>
        </a:p>
      </dgm:t>
    </dgm:pt>
    <dgm:pt modelId="{70E52D18-A0AC-47FF-90C4-96B64AC77DD6}" type="pres">
      <dgm:prSet presAssocID="{8E9770EC-B803-4F24-B042-2BD173EDA3C7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AD619F1-A00C-4C08-8125-8B05C2AF515C}" type="pres">
      <dgm:prSet presAssocID="{CE7B33E0-A080-42F9-B2E1-406F321B948E}" presName="circle1" presStyleLbl="node1" presStyleIdx="0" presStyleCnt="1"/>
      <dgm:spPr/>
      <dgm:t>
        <a:bodyPr/>
        <a:lstStyle/>
        <a:p>
          <a:endParaRPr/>
        </a:p>
      </dgm:t>
    </dgm:pt>
    <dgm:pt modelId="{30D55BD8-B313-4EA8-A673-AB653465C70B}" type="pres">
      <dgm:prSet presAssocID="{CE7B33E0-A080-42F9-B2E1-406F321B948E}" presName="space" presStyleCnt="0"/>
      <dgm:spPr/>
      <dgm:t>
        <a:bodyPr/>
        <a:lstStyle/>
        <a:p>
          <a:endParaRPr/>
        </a:p>
      </dgm:t>
    </dgm:pt>
    <dgm:pt modelId="{A786B857-D6C7-461E-A9D4-FB4756986411}" type="pres">
      <dgm:prSet presAssocID="{CE7B33E0-A080-42F9-B2E1-406F321B948E}" presName="rect1" presStyleLbl="alignAcc1" presStyleIdx="0" presStyleCnt="1"/>
      <dgm:spPr/>
      <dgm:t>
        <a:bodyPr/>
        <a:lstStyle/>
        <a:p>
          <a:endParaRPr lang="ru-RU"/>
        </a:p>
      </dgm:t>
    </dgm:pt>
    <dgm:pt modelId="{BE5474AE-57EE-4A65-B02A-3DCE6F716773}" type="pres">
      <dgm:prSet presAssocID="{CE7B33E0-A080-42F9-B2E1-406F321B948E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CB0C9EC-C59D-4D78-9E28-63C0F0ADA920}" type="presOf" srcId="{8E9770EC-B803-4F24-B042-2BD173EDA3C7}" destId="{70E52D18-A0AC-47FF-90C4-96B64AC77DD6}" srcOrd="0" destOrd="0" presId="urn:microsoft.com/office/officeart/2005/8/layout/target3"/>
    <dgm:cxn modelId="{D7DC7E88-F655-42BF-B89F-DBFC94E6C574}" type="presOf" srcId="{CE7B33E0-A080-42F9-B2E1-406F321B948E}" destId="{BE5474AE-57EE-4A65-B02A-3DCE6F716773}" srcOrd="1" destOrd="0" presId="urn:microsoft.com/office/officeart/2005/8/layout/target3"/>
    <dgm:cxn modelId="{14D722C6-C67C-48F8-B9E5-F28B97726BEB}" type="presOf" srcId="{CE7B33E0-A080-42F9-B2E1-406F321B948E}" destId="{A786B857-D6C7-461E-A9D4-FB4756986411}" srcOrd="0" destOrd="0" presId="urn:microsoft.com/office/officeart/2005/8/layout/target3"/>
    <dgm:cxn modelId="{9581D797-4CF6-4704-9715-FF8AADE7B523}" srcId="{8E9770EC-B803-4F24-B042-2BD173EDA3C7}" destId="{CE7B33E0-A080-42F9-B2E1-406F321B948E}" srcOrd="0" destOrd="0" parTransId="{37E2C3F8-76C4-4BA6-815A-4954D0869BD6}" sibTransId="{C33C300D-B2B1-49DE-A6CC-D0FD4B586039}"/>
    <dgm:cxn modelId="{6B6738BF-44EF-4243-958F-CB2608F468D9}" type="presParOf" srcId="{70E52D18-A0AC-47FF-90C4-96B64AC77DD6}" destId="{7AD619F1-A00C-4C08-8125-8B05C2AF515C}" srcOrd="0" destOrd="0" presId="urn:microsoft.com/office/officeart/2005/8/layout/target3"/>
    <dgm:cxn modelId="{F913DDEA-0C40-471F-ACE1-35BF9BEBA695}" type="presParOf" srcId="{70E52D18-A0AC-47FF-90C4-96B64AC77DD6}" destId="{30D55BD8-B313-4EA8-A673-AB653465C70B}" srcOrd="1" destOrd="0" presId="urn:microsoft.com/office/officeart/2005/8/layout/target3"/>
    <dgm:cxn modelId="{827D4B26-5610-4A1D-B88D-F1376ECF8C72}" type="presParOf" srcId="{70E52D18-A0AC-47FF-90C4-96B64AC77DD6}" destId="{A786B857-D6C7-461E-A9D4-FB4756986411}" srcOrd="2" destOrd="0" presId="urn:microsoft.com/office/officeart/2005/8/layout/target3"/>
    <dgm:cxn modelId="{5DB31B6B-4F67-4F41-B7C3-5F50ABD0F828}" type="presParOf" srcId="{70E52D18-A0AC-47FF-90C4-96B64AC77DD6}" destId="{BE5474AE-57EE-4A65-B02A-3DCE6F716773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main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6241C79-8CA4-4FBF-AA8A-416B27EBD956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88FA5454-E27F-42A7-8BAB-34F0E3907498}" type="parTrans" cxnId="{38D8332E-3C78-4AE5-B5C4-243E347507B9}">
      <dgm:prSet/>
      <dgm:spPr/>
      <dgm:t>
        <a:bodyPr/>
        <a:lstStyle/>
        <a:p>
          <a:endParaRPr lang="ru-RU"/>
        </a:p>
      </dgm:t>
    </dgm:pt>
    <dgm:pt modelId="{00207230-8E19-49D4-968E-376BFFF752C8}">
      <dgm:prSet/>
      <dgm:spPr/>
      <dgm:t>
        <a:bodyPr/>
        <a:lstStyle/>
        <a:p>
          <a:pPr rtl="0"/>
          <a:r>
            <a:rPr lang="ru-RU" b="1" smtClean="0">
              <a:latin typeface="Candara Light" panose="020E0502030303020204" pitchFamily="34" charset="0"/>
            </a:rPr>
            <a:t>Консументы</a:t>
          </a:r>
          <a:r>
            <a:rPr lang="ru-RU" smtClean="0">
              <a:latin typeface="Candara Light" panose="020E0502030303020204" pitchFamily="34" charset="0"/>
            </a:rPr>
            <a:t> третьего порядка - это хищники, питающиеся только плотоядными организмами.</a:t>
          </a:r>
          <a:endParaRPr lang="ru-RU">
            <a:latin typeface="Candara Light" panose="020E0502030303020204" pitchFamily="34" charset="0"/>
          </a:endParaRPr>
        </a:p>
      </dgm:t>
    </dgm:pt>
    <dgm:pt modelId="{30627DE0-387D-4FEE-B029-D568A51A7183}" type="sibTrans" cxnId="{38D8332E-3C78-4AE5-B5C4-243E347507B9}">
      <dgm:prSet/>
      <dgm:spPr/>
      <dgm:t>
        <a:bodyPr/>
        <a:lstStyle/>
        <a:p>
          <a:endParaRPr lang="ru-RU"/>
        </a:p>
      </dgm:t>
    </dgm:pt>
    <dgm:pt modelId="{2883930C-BCDB-4466-95FD-9CAEA3D08B5E}" type="pres">
      <dgm:prSet presAssocID="{06241C79-8CA4-4FBF-AA8A-416B27EBD956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8165335-1CBC-4DEF-A255-590EC89D3737}" type="pres">
      <dgm:prSet presAssocID="{00207230-8E19-49D4-968E-376BFFF752C8}" presName="circle1" presStyleLbl="node1" presStyleIdx="0" presStyleCnt="1"/>
      <dgm:spPr/>
      <dgm:t>
        <a:bodyPr/>
        <a:lstStyle/>
        <a:p>
          <a:endParaRPr/>
        </a:p>
      </dgm:t>
    </dgm:pt>
    <dgm:pt modelId="{3C3575E4-505B-4250-A39C-E1ABAEAC80D2}" type="pres">
      <dgm:prSet presAssocID="{00207230-8E19-49D4-968E-376BFFF752C8}" presName="space" presStyleCnt="0"/>
      <dgm:spPr/>
      <dgm:t>
        <a:bodyPr/>
        <a:lstStyle/>
        <a:p>
          <a:endParaRPr/>
        </a:p>
      </dgm:t>
    </dgm:pt>
    <dgm:pt modelId="{B7160489-8921-47DC-BE4B-FE4A84DBE5B6}" type="pres">
      <dgm:prSet presAssocID="{00207230-8E19-49D4-968E-376BFFF752C8}" presName="rect1" presStyleLbl="alignAcc1" presStyleIdx="0" presStyleCnt="1" custLinFactNeighborX="14141" custLinFactNeighborY="-56964"/>
      <dgm:spPr/>
      <dgm:t>
        <a:bodyPr/>
        <a:lstStyle/>
        <a:p>
          <a:endParaRPr lang="ru-RU"/>
        </a:p>
      </dgm:t>
    </dgm:pt>
    <dgm:pt modelId="{4D18F411-FD48-4B65-AF69-FD223A495906}" type="pres">
      <dgm:prSet presAssocID="{00207230-8E19-49D4-968E-376BFFF752C8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3DA5C2D-C739-40D8-9FE7-7F92182194B6}" type="presOf" srcId="{06241C79-8CA4-4FBF-AA8A-416B27EBD956}" destId="{2883930C-BCDB-4466-95FD-9CAEA3D08B5E}" srcOrd="0" destOrd="0" presId="urn:microsoft.com/office/officeart/2005/8/layout/target3"/>
    <dgm:cxn modelId="{72FAC797-BDDE-446D-AA99-D3833FA756E5}" type="presOf" srcId="{00207230-8E19-49D4-968E-376BFFF752C8}" destId="{4D18F411-FD48-4B65-AF69-FD223A495906}" srcOrd="1" destOrd="0" presId="urn:microsoft.com/office/officeart/2005/8/layout/target3"/>
    <dgm:cxn modelId="{38D8332E-3C78-4AE5-B5C4-243E347507B9}" srcId="{06241C79-8CA4-4FBF-AA8A-416B27EBD956}" destId="{00207230-8E19-49D4-968E-376BFFF752C8}" srcOrd="0" destOrd="0" parTransId="{88FA5454-E27F-42A7-8BAB-34F0E3907498}" sibTransId="{30627DE0-387D-4FEE-B029-D568A51A7183}"/>
    <dgm:cxn modelId="{1BE353C1-095F-40BD-A03C-5E0789B1078B}" type="presOf" srcId="{00207230-8E19-49D4-968E-376BFFF752C8}" destId="{B7160489-8921-47DC-BE4B-FE4A84DBE5B6}" srcOrd="0" destOrd="0" presId="urn:microsoft.com/office/officeart/2005/8/layout/target3"/>
    <dgm:cxn modelId="{12C6AAC6-1E47-4074-B9FE-B84833187344}" type="presParOf" srcId="{2883930C-BCDB-4466-95FD-9CAEA3D08B5E}" destId="{28165335-1CBC-4DEF-A255-590EC89D3737}" srcOrd="0" destOrd="0" presId="urn:microsoft.com/office/officeart/2005/8/layout/target3"/>
    <dgm:cxn modelId="{B74FC6B7-6057-43B9-8A64-E4096B9CF7D6}" type="presParOf" srcId="{2883930C-BCDB-4466-95FD-9CAEA3D08B5E}" destId="{3C3575E4-505B-4250-A39C-E1ABAEAC80D2}" srcOrd="1" destOrd="0" presId="urn:microsoft.com/office/officeart/2005/8/layout/target3"/>
    <dgm:cxn modelId="{BC75ED8F-1AAB-4463-B5B1-D9F01E20A928}" type="presParOf" srcId="{2883930C-BCDB-4466-95FD-9CAEA3D08B5E}" destId="{B7160489-8921-47DC-BE4B-FE4A84DBE5B6}" srcOrd="2" destOrd="0" presId="urn:microsoft.com/office/officeart/2005/8/layout/target3"/>
    <dgm:cxn modelId="{16CC30FA-12AC-4338-AC15-72B22EBA9A04}" type="presParOf" srcId="{2883930C-BCDB-4466-95FD-9CAEA3D08B5E}" destId="{4D18F411-FD48-4B65-AF69-FD223A495906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main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4AEDA97-432C-425F-AB27-7DA438793A8A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887BBC7-41B4-4DDE-9DFD-98370E5C9AD0}" type="parTrans" cxnId="{EAF11DAF-237E-44B3-9835-C250796ACEC8}">
      <dgm:prSet/>
      <dgm:spPr/>
      <dgm:t>
        <a:bodyPr/>
        <a:lstStyle/>
        <a:p>
          <a:endParaRPr lang="ru-RU"/>
        </a:p>
      </dgm:t>
    </dgm:pt>
    <dgm:pt modelId="{20FE5BEE-6F44-4B9A-80E4-019249D93CD4}">
      <dgm:prSet/>
      <dgm:spPr/>
      <dgm:t>
        <a:bodyPr/>
        <a:lstStyle/>
        <a:p>
          <a:pPr rtl="0"/>
          <a:r>
            <a:rPr lang="ru-RU" b="1" smtClean="0">
              <a:latin typeface="Candara Light" panose="020E0502030303020204" pitchFamily="34" charset="0"/>
            </a:rPr>
            <a:t>Редуценты</a:t>
          </a:r>
          <a:r>
            <a:rPr lang="ru-RU" smtClean="0">
              <a:latin typeface="Candara Light" panose="020E0502030303020204" pitchFamily="34" charset="0"/>
            </a:rPr>
            <a:t> — это организмы (в основном бактерии и грибы), которые разрушают отмершие останки живых существ, превращая их в неорганические и простейшие органические соединения.</a:t>
          </a:r>
          <a:endParaRPr lang="ru-RU">
            <a:latin typeface="Candara Light" panose="020E0502030303020204" pitchFamily="34" charset="0"/>
          </a:endParaRPr>
        </a:p>
      </dgm:t>
    </dgm:pt>
    <dgm:pt modelId="{747D1007-FCED-4434-9B5B-339EA9BD5066}" type="sibTrans" cxnId="{EAF11DAF-237E-44B3-9835-C250796ACEC8}">
      <dgm:prSet/>
      <dgm:spPr/>
      <dgm:t>
        <a:bodyPr/>
        <a:lstStyle/>
        <a:p>
          <a:endParaRPr lang="ru-RU"/>
        </a:p>
      </dgm:t>
    </dgm:pt>
    <dgm:pt modelId="{AB3EB523-84C3-4B66-8D5B-39ED5BF8A584}" type="pres">
      <dgm:prSet presAssocID="{D4AEDA97-432C-425F-AB27-7DA438793A8A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2F63281-9033-4B96-9571-F2E7B3578DE3}" type="pres">
      <dgm:prSet presAssocID="{20FE5BEE-6F44-4B9A-80E4-019249D93CD4}" presName="circle1" presStyleLbl="node1" presStyleIdx="0" presStyleCnt="1"/>
      <dgm:spPr/>
      <dgm:t>
        <a:bodyPr/>
        <a:lstStyle/>
        <a:p>
          <a:endParaRPr/>
        </a:p>
      </dgm:t>
    </dgm:pt>
    <dgm:pt modelId="{56379EF2-F07F-4B8D-A6C0-A2C5BA79BDBC}" type="pres">
      <dgm:prSet presAssocID="{20FE5BEE-6F44-4B9A-80E4-019249D93CD4}" presName="space" presStyleCnt="0"/>
      <dgm:spPr/>
      <dgm:t>
        <a:bodyPr/>
        <a:lstStyle/>
        <a:p>
          <a:endParaRPr/>
        </a:p>
      </dgm:t>
    </dgm:pt>
    <dgm:pt modelId="{FE6FAF92-572E-4D76-8701-9F2E271DC230}" type="pres">
      <dgm:prSet presAssocID="{20FE5BEE-6F44-4B9A-80E4-019249D93CD4}" presName="rect1" presStyleLbl="alignAcc1" presStyleIdx="0" presStyleCnt="1" custScaleX="100000" custLinFactNeighborX="-3758"/>
      <dgm:spPr/>
      <dgm:t>
        <a:bodyPr/>
        <a:lstStyle/>
        <a:p>
          <a:endParaRPr lang="ru-RU"/>
        </a:p>
      </dgm:t>
    </dgm:pt>
    <dgm:pt modelId="{E80E2FBF-A415-4572-A775-CDAF78CCC233}" type="pres">
      <dgm:prSet presAssocID="{20FE5BEE-6F44-4B9A-80E4-019249D93CD4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214DE98-41EF-4957-8AF1-86B5B96F967C}" type="presOf" srcId="{20FE5BEE-6F44-4B9A-80E4-019249D93CD4}" destId="{FE6FAF92-572E-4D76-8701-9F2E271DC230}" srcOrd="0" destOrd="0" presId="urn:microsoft.com/office/officeart/2005/8/layout/target3"/>
    <dgm:cxn modelId="{D465B1DF-90E2-47E6-A9EC-E0556FE747DF}" type="presOf" srcId="{D4AEDA97-432C-425F-AB27-7DA438793A8A}" destId="{AB3EB523-84C3-4B66-8D5B-39ED5BF8A584}" srcOrd="0" destOrd="0" presId="urn:microsoft.com/office/officeart/2005/8/layout/target3"/>
    <dgm:cxn modelId="{DD9D4CC9-A404-46C9-8D61-C680EF5608DB}" type="presOf" srcId="{20FE5BEE-6F44-4B9A-80E4-019249D93CD4}" destId="{E80E2FBF-A415-4572-A775-CDAF78CCC233}" srcOrd="1" destOrd="0" presId="urn:microsoft.com/office/officeart/2005/8/layout/target3"/>
    <dgm:cxn modelId="{EAF11DAF-237E-44B3-9835-C250796ACEC8}" srcId="{D4AEDA97-432C-425F-AB27-7DA438793A8A}" destId="{20FE5BEE-6F44-4B9A-80E4-019249D93CD4}" srcOrd="0" destOrd="0" parTransId="{0887BBC7-41B4-4DDE-9DFD-98370E5C9AD0}" sibTransId="{747D1007-FCED-4434-9B5B-339EA9BD5066}"/>
    <dgm:cxn modelId="{58CA666F-5DE7-416D-B267-86283562B37C}" type="presParOf" srcId="{AB3EB523-84C3-4B66-8D5B-39ED5BF8A584}" destId="{82F63281-9033-4B96-9571-F2E7B3578DE3}" srcOrd="0" destOrd="0" presId="urn:microsoft.com/office/officeart/2005/8/layout/target3"/>
    <dgm:cxn modelId="{306F1014-1D4B-4915-AB50-0E7287F107D7}" type="presParOf" srcId="{AB3EB523-84C3-4B66-8D5B-39ED5BF8A584}" destId="{56379EF2-F07F-4B8D-A6C0-A2C5BA79BDBC}" srcOrd="1" destOrd="0" presId="urn:microsoft.com/office/officeart/2005/8/layout/target3"/>
    <dgm:cxn modelId="{903550FB-174F-4E25-87E2-0F43EF0BF51F}" type="presParOf" srcId="{AB3EB523-84C3-4B66-8D5B-39ED5BF8A584}" destId="{FE6FAF92-572E-4D76-8701-9F2E271DC230}" srcOrd="2" destOrd="0" presId="urn:microsoft.com/office/officeart/2005/8/layout/target3"/>
    <dgm:cxn modelId="{ED8E0AA4-1C3F-4CFC-A8FD-63439DA88221}" type="presParOf" srcId="{AB3EB523-84C3-4B66-8D5B-39ED5BF8A584}" destId="{E80E2FBF-A415-4572-A775-CDAF78CCC233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main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47B83B-FF0E-40EF-9FAC-23F817FF7E91}">
      <dsp:nvSpPr>
        <dsp:cNvPr id="0" name=""/>
        <dsp:cNvSpPr/>
      </dsp:nvSpPr>
      <dsp:spPr>
        <a:xfrm>
          <a:off x="0" y="0"/>
          <a:ext cx="3075430" cy="3075430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444350-3B37-488B-B0DE-80B84554F5DB}">
      <dsp:nvSpPr>
        <dsp:cNvPr id="0" name=""/>
        <dsp:cNvSpPr/>
      </dsp:nvSpPr>
      <dsp:spPr>
        <a:xfrm>
          <a:off x="1537715" y="0"/>
          <a:ext cx="4875276" cy="307543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baseline="0" smtClean="0">
              <a:latin typeface="Candara Light" panose="020E0502030303020204" pitchFamily="34" charset="0"/>
            </a:rPr>
            <a:t>Продуценты</a:t>
          </a:r>
          <a:r>
            <a:rPr lang="ru-RU" sz="2900" kern="1200" baseline="0" smtClean="0">
              <a:latin typeface="Candara Light" panose="020E0502030303020204" pitchFamily="34" charset="0"/>
            </a:rPr>
            <a:t> (от лат. producens — «создающий») — организмы, способные производить органические вещества из неорганических, то есть все автотрофы.</a:t>
          </a:r>
          <a:endParaRPr lang="ru-RU" sz="2900" kern="1200">
            <a:latin typeface="Candara Light" panose="020E0502030303020204" pitchFamily="34" charset="0"/>
          </a:endParaRPr>
        </a:p>
      </dsp:txBody>
      <dsp:txXfrm>
        <a:off x="1537715" y="0"/>
        <a:ext cx="4875276" cy="307543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6E8990-511B-4B1E-9299-3ED586C359B8}">
      <dsp:nvSpPr>
        <dsp:cNvPr id="0" name=""/>
        <dsp:cNvSpPr/>
      </dsp:nvSpPr>
      <dsp:spPr>
        <a:xfrm>
          <a:off x="0" y="0"/>
          <a:ext cx="2904176" cy="2904176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6DA3E33-2971-4589-8F03-70E96DFC4A9E}">
      <dsp:nvSpPr>
        <dsp:cNvPr id="0" name=""/>
        <dsp:cNvSpPr/>
      </dsp:nvSpPr>
      <dsp:spPr>
        <a:xfrm>
          <a:off x="1424059" y="0"/>
          <a:ext cx="8391708" cy="290417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ctr" defTabSz="1822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100" kern="1200" smtClean="0">
              <a:latin typeface="Candara Light" panose="020E0502030303020204" pitchFamily="34" charset="0"/>
            </a:rPr>
            <a:t>Консументы I порядка — это живые организмы, которые поедают продуцентов (растительноядные: корова, заяц, бабочка и т. д.).</a:t>
          </a:r>
          <a:endParaRPr lang="ru-RU" sz="4100" kern="1200">
            <a:latin typeface="Candara Light" panose="020E0502030303020204" pitchFamily="34" charset="0"/>
          </a:endParaRPr>
        </a:p>
      </dsp:txBody>
      <dsp:txXfrm>
        <a:off x="1424059" y="0"/>
        <a:ext cx="8391708" cy="290417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D619F1-A00C-4C08-8125-8B05C2AF515C}">
      <dsp:nvSpPr>
        <dsp:cNvPr id="0" name=""/>
        <dsp:cNvSpPr/>
      </dsp:nvSpPr>
      <dsp:spPr>
        <a:xfrm>
          <a:off x="0" y="0"/>
          <a:ext cx="2538338" cy="2538338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86B857-D6C7-461E-A9D4-FB4756986411}">
      <dsp:nvSpPr>
        <dsp:cNvPr id="0" name=""/>
        <dsp:cNvSpPr/>
      </dsp:nvSpPr>
      <dsp:spPr>
        <a:xfrm>
          <a:off x="1269169" y="0"/>
          <a:ext cx="6706186" cy="253833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b="1" kern="1200" smtClean="0">
              <a:latin typeface="Candara Light" panose="020E0502030303020204" pitchFamily="34" charset="0"/>
            </a:rPr>
            <a:t>Консументы</a:t>
          </a:r>
          <a:r>
            <a:rPr lang="ru-RU" sz="3300" kern="1200" smtClean="0">
              <a:latin typeface="Candara Light" panose="020E0502030303020204" pitchFamily="34" charset="0"/>
            </a:rPr>
            <a:t> второго порядка — хищные гетеротрофы (хищники), питаются консументами первого порядка (мышь, ёж, лягушка и т.д.)</a:t>
          </a:r>
          <a:endParaRPr lang="ru-RU" sz="3300" kern="1200">
            <a:latin typeface="Candara Light" panose="020E0502030303020204" pitchFamily="34" charset="0"/>
          </a:endParaRPr>
        </a:p>
      </dsp:txBody>
      <dsp:txXfrm>
        <a:off x="1269169" y="0"/>
        <a:ext cx="6706186" cy="253833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165335-1CBC-4DEF-A255-590EC89D3737}">
      <dsp:nvSpPr>
        <dsp:cNvPr id="0" name=""/>
        <dsp:cNvSpPr/>
      </dsp:nvSpPr>
      <dsp:spPr>
        <a:xfrm>
          <a:off x="0" y="0"/>
          <a:ext cx="3081860" cy="3081860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160489-8921-47DC-BE4B-FE4A84DBE5B6}">
      <dsp:nvSpPr>
        <dsp:cNvPr id="0" name=""/>
        <dsp:cNvSpPr/>
      </dsp:nvSpPr>
      <dsp:spPr>
        <a:xfrm>
          <a:off x="1540930" y="0"/>
          <a:ext cx="7667541" cy="308186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ctr" defTabSz="2089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700" b="1" kern="1200" smtClean="0">
              <a:latin typeface="Candara Light" panose="020E0502030303020204" pitchFamily="34" charset="0"/>
            </a:rPr>
            <a:t>Консументы</a:t>
          </a:r>
          <a:r>
            <a:rPr lang="ru-RU" sz="4700" kern="1200" smtClean="0">
              <a:latin typeface="Candara Light" panose="020E0502030303020204" pitchFamily="34" charset="0"/>
            </a:rPr>
            <a:t> третьего порядка - это хищники, питающиеся только плотоядными организмами.</a:t>
          </a:r>
          <a:endParaRPr lang="ru-RU" sz="4700" kern="1200">
            <a:latin typeface="Candara Light" panose="020E0502030303020204" pitchFamily="34" charset="0"/>
          </a:endParaRPr>
        </a:p>
      </dsp:txBody>
      <dsp:txXfrm>
        <a:off x="1540930" y="0"/>
        <a:ext cx="7667541" cy="308186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F63281-9033-4B96-9571-F2E7B3578DE3}">
      <dsp:nvSpPr>
        <dsp:cNvPr id="0" name=""/>
        <dsp:cNvSpPr/>
      </dsp:nvSpPr>
      <dsp:spPr>
        <a:xfrm>
          <a:off x="0" y="0"/>
          <a:ext cx="3630168" cy="3630168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6FAF92-572E-4D76-8701-9F2E271DC230}">
      <dsp:nvSpPr>
        <dsp:cNvPr id="0" name=""/>
        <dsp:cNvSpPr/>
      </dsp:nvSpPr>
      <dsp:spPr>
        <a:xfrm>
          <a:off x="1552586" y="0"/>
          <a:ext cx="6985020" cy="363016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b="1" kern="1200" smtClean="0">
              <a:latin typeface="Candara Light" panose="020E0502030303020204" pitchFamily="34" charset="0"/>
            </a:rPr>
            <a:t>Редуценты</a:t>
          </a:r>
          <a:r>
            <a:rPr lang="ru-RU" sz="3400" kern="1200" smtClean="0">
              <a:latin typeface="Candara Light" panose="020E0502030303020204" pitchFamily="34" charset="0"/>
            </a:rPr>
            <a:t> — это организмы (в основном бактерии и грибы), которые разрушают отмершие останки живых существ, превращая их в неорганические и простейшие органические соединения.</a:t>
          </a:r>
          <a:endParaRPr lang="ru-RU" sz="3400" kern="1200">
            <a:latin typeface="Candara Light" panose="020E0502030303020204" pitchFamily="34" charset="0"/>
          </a:endParaRPr>
        </a:p>
      </dsp:txBody>
      <dsp:txXfrm>
        <a:off x="1552586" y="0"/>
        <a:ext cx="6985020" cy="36301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310279-544A-442B-A9F8-E811C7B13808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B19989-C324-48E5-8542-E3107F371F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50632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Белеет яблоневый цвет —</a:t>
            </a:r>
            <a:br>
              <a:rPr lang="ru-RU" smtClean="0"/>
            </a:br>
            <a:r>
              <a:rPr lang="ru-RU" smtClean="0"/>
              <a:t>Унынья нет.</a:t>
            </a:r>
            <a:br>
              <a:rPr lang="ru-RU" smtClean="0"/>
            </a:br>
            <a:r>
              <a:rPr lang="ru-RU" smtClean="0"/>
              <a:t>Ласкают взгляд леса, луга,</a:t>
            </a:r>
            <a:br>
              <a:rPr lang="ru-RU" smtClean="0"/>
            </a:br>
            <a:r>
              <a:rPr lang="ru-RU" smtClean="0"/>
              <a:t>А не снега.</a:t>
            </a:r>
            <a:br>
              <a:rPr lang="ru-RU" smtClean="0"/>
            </a:br>
            <a:r>
              <a:rPr lang="ru-RU" smtClean="0"/>
              <a:t>Течет веселая река —</a:t>
            </a:r>
            <a:br>
              <a:rPr lang="ru-RU" smtClean="0"/>
            </a:br>
            <a:r>
              <a:rPr lang="ru-RU" smtClean="0"/>
              <a:t>И берега</a:t>
            </a:r>
            <a:br>
              <a:rPr lang="ru-RU" smtClean="0"/>
            </a:br>
            <a:r>
              <a:rPr lang="ru-RU" smtClean="0"/>
              <a:t>Как будто водят хоровод</a:t>
            </a:r>
            <a:br>
              <a:rPr lang="ru-RU" smtClean="0"/>
            </a:br>
            <a:r>
              <a:rPr lang="ru-RU" smtClean="0"/>
              <a:t>У милых вод.</a:t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Отлично может всякий люд</a:t>
            </a:r>
            <a:br>
              <a:rPr lang="ru-RU" smtClean="0"/>
            </a:br>
            <a:r>
              <a:rPr lang="ru-RU" smtClean="0"/>
              <a:t>Купаться тут.</a:t>
            </a:r>
            <a:br>
              <a:rPr lang="ru-RU" smtClean="0"/>
            </a:br>
            <a:r>
              <a:rPr lang="ru-RU" smtClean="0"/>
              <a:t>Улыбка солнца в добрый час</a:t>
            </a:r>
            <a:br>
              <a:rPr lang="ru-RU" smtClean="0"/>
            </a:br>
            <a:r>
              <a:rPr lang="ru-RU" smtClean="0"/>
              <a:t>Дойдет до нас.</a:t>
            </a:r>
            <a:br>
              <a:rPr lang="ru-RU" smtClean="0"/>
            </a:br>
            <a:r>
              <a:rPr lang="ru-RU" smtClean="0"/>
              <a:t>Жара прекрасна в летний день,</a:t>
            </a:r>
            <a:br>
              <a:rPr lang="ru-RU" smtClean="0"/>
            </a:br>
            <a:r>
              <a:rPr lang="ru-RU" smtClean="0"/>
              <a:t>А рядом тень.</a:t>
            </a:r>
            <a:br>
              <a:rPr lang="ru-RU" smtClean="0"/>
            </a:br>
            <a:r>
              <a:rPr lang="ru-RU" smtClean="0"/>
              <a:t>Вот так и просится в мой стих</a:t>
            </a:r>
            <a:br>
              <a:rPr lang="ru-RU" smtClean="0"/>
            </a:br>
            <a:r>
              <a:rPr lang="ru-RU" smtClean="0"/>
              <a:t>Единство их.</a:t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Николай Глазков.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B19989-C324-48E5-8542-E3107F371F6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6673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0397E-BD97-4F29-AB68-5AD350A681A8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D7CE7-9E4F-47CD-9F01-6D7C40C56C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993009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0397E-BD97-4F29-AB68-5AD350A681A8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D7CE7-9E4F-47CD-9F01-6D7C40C56C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857253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EAD0397E-BD97-4F29-AB68-5AD350A681A8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51FD7CE7-9E4F-47CD-9F01-6D7C40C56C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1544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ransition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Relationship Id="rId9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jpeg"/><Relationship Id="rId5" Type="http://schemas.openxmlformats.org/officeDocument/2006/relationships/image" Target="../media/image4.jpeg"/><Relationship Id="rId4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latin typeface="Candara Light" panose="020E0502030303020204" pitchFamily="34" charset="0"/>
              </a:rPr>
              <a:t>Презентация к уроку по учебному предмету «биология» в 5-ом классе на тему «пищевые связи в природных сообществах»</a:t>
            </a:r>
            <a:endParaRPr lang="ru-RU">
              <a:latin typeface="Candara Light" panose="020E0502030303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95144" y="3108960"/>
            <a:ext cx="807415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>
                <a:latin typeface="Candara Light" panose="020E0502030303020204" pitchFamily="34" charset="0"/>
              </a:rPr>
              <a:t>МАОУ «СОШ №3» ИМ. ГЕРОЯ СОВЕТСКОГО СОЮЗА И.А.АКИМОВА г. Сорочинск, </a:t>
            </a:r>
            <a:r>
              <a:rPr lang="ru-RU" sz="2800" smtClean="0">
                <a:latin typeface="Candara Light" panose="020E0502030303020204" pitchFamily="34" charset="0"/>
              </a:rPr>
              <a:t>Оренбургская </a:t>
            </a:r>
            <a:r>
              <a:rPr lang="ru-RU" sz="2800">
                <a:latin typeface="Candara Light" panose="020E0502030303020204" pitchFamily="34" charset="0"/>
              </a:rPr>
              <a:t>область.</a:t>
            </a:r>
          </a:p>
          <a:p>
            <a:r>
              <a:rPr lang="ru-RU" sz="2800" smtClean="0">
                <a:latin typeface="Candara Light" panose="020E0502030303020204" pitchFamily="34" charset="0"/>
              </a:rPr>
              <a:t>Разработчик: </a:t>
            </a:r>
            <a:r>
              <a:rPr lang="ru-RU" sz="2800">
                <a:latin typeface="Candara Light" panose="020E0502030303020204" pitchFamily="34" charset="0"/>
              </a:rPr>
              <a:t>Ажеева Олеся Владимировна,</a:t>
            </a:r>
          </a:p>
          <a:p>
            <a:r>
              <a:rPr lang="ru-RU" sz="2800">
                <a:latin typeface="Candara Light" panose="020E0502030303020204" pitchFamily="34" charset="0"/>
              </a:rPr>
              <a:t>Учитель биологии</a:t>
            </a:r>
          </a:p>
        </p:txBody>
      </p:sp>
    </p:spTree>
    <p:extLst>
      <p:ext uri="{BB962C8B-B14F-4D97-AF65-F5344CB8AC3E}">
        <p14:creationId xmlns:p14="http://schemas.microsoft.com/office/powerpoint/2010/main" val="30833085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137161"/>
            <a:ext cx="10364451" cy="2077534"/>
          </a:xfrm>
        </p:spPr>
        <p:txBody>
          <a:bodyPr>
            <a:normAutofit/>
          </a:bodyPr>
          <a:lstStyle/>
          <a:p>
            <a:r>
              <a:rPr lang="ru-RU" sz="4400">
                <a:solidFill>
                  <a:srgbClr val="00B050"/>
                </a:solidFill>
                <a:latin typeface="Candara Light" panose="020E0502030303020204" pitchFamily="34" charset="0"/>
              </a:rPr>
              <a:t>Первое звено пищевой цепи — растения.</a:t>
            </a: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156516514"/>
              </p:ext>
            </p:extLst>
          </p:nvPr>
        </p:nvGraphicFramePr>
        <p:xfrm>
          <a:off x="5780065" y="2633472"/>
          <a:ext cx="6412992" cy="30754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257" y="2568589"/>
            <a:ext cx="5473152" cy="3936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0103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22506" y="618517"/>
            <a:ext cx="6155720" cy="1596177"/>
          </a:xfrm>
        </p:spPr>
        <p:txBody>
          <a:bodyPr/>
          <a:lstStyle/>
          <a:p>
            <a:r>
              <a:rPr lang="ru-RU" dirty="0" smtClean="0">
                <a:solidFill>
                  <a:schemeClr val="accent3"/>
                </a:solidFill>
                <a:latin typeface="Candara Light" panose="020E0502030303020204" pitchFamily="34" charset="0"/>
              </a:rPr>
              <a:t>Второе звено – травоядные животные.</a:t>
            </a:r>
            <a:endParaRPr lang="ru-RU" dirty="0">
              <a:solidFill>
                <a:schemeClr val="accent3"/>
              </a:solidFill>
              <a:latin typeface="Candara Light" panose="020E0502030303020204" pitchFamily="34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4063549266"/>
              </p:ext>
            </p:extLst>
          </p:nvPr>
        </p:nvGraphicFramePr>
        <p:xfrm>
          <a:off x="2276669" y="3032449"/>
          <a:ext cx="9843796" cy="29041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8535" y="485559"/>
            <a:ext cx="5680711" cy="5260339"/>
          </a:xfrm>
        </p:spPr>
      </p:pic>
    </p:spTree>
    <p:extLst>
      <p:ext uri="{BB962C8B-B14F-4D97-AF65-F5344CB8AC3E}">
        <p14:creationId xmlns:p14="http://schemas.microsoft.com/office/powerpoint/2010/main" val="6956683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566767338"/>
              </p:ext>
            </p:extLst>
          </p:nvPr>
        </p:nvGraphicFramePr>
        <p:xfrm>
          <a:off x="2211355" y="484780"/>
          <a:ext cx="7975355" cy="2538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1355" y="2227968"/>
            <a:ext cx="6473951" cy="4365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9591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262207042"/>
              </p:ext>
            </p:extLst>
          </p:nvPr>
        </p:nvGraphicFramePr>
        <p:xfrm>
          <a:off x="2706624" y="200836"/>
          <a:ext cx="9208471" cy="30818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906" y="2076908"/>
            <a:ext cx="6559296" cy="4919472"/>
          </a:xfrm>
        </p:spPr>
      </p:pic>
    </p:spTree>
    <p:extLst>
      <p:ext uri="{BB962C8B-B14F-4D97-AF65-F5344CB8AC3E}">
        <p14:creationId xmlns:p14="http://schemas.microsoft.com/office/powerpoint/2010/main" val="30699957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4030585645"/>
              </p:ext>
            </p:extLst>
          </p:nvPr>
        </p:nvGraphicFramePr>
        <p:xfrm>
          <a:off x="3392424" y="0"/>
          <a:ext cx="8800104" cy="3630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2" name="Объект 11"/>
          <p:cNvPicPr>
            <a:picLocks noGrp="1" noChangeAspect="1"/>
          </p:cNvPicPr>
          <p:nvPr>
            <p:ph sz="quarter" idx="13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4190" y="3630168"/>
            <a:ext cx="4173203" cy="2980363"/>
          </a:xfr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4825" y="1968758"/>
            <a:ext cx="8019015" cy="5508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8047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81679"/>
            <a:ext cx="2601524" cy="1733266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612" y="3343698"/>
            <a:ext cx="4031160" cy="280461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330" y="4379725"/>
            <a:ext cx="3543109" cy="247827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82162">
            <a:off x="7982781" y="3462733"/>
            <a:ext cx="3684386" cy="300651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699" y="645811"/>
            <a:ext cx="3754319" cy="329441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1236" y="-221575"/>
            <a:ext cx="3500334" cy="2514593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5835" y="1884784"/>
            <a:ext cx="3376460" cy="242760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7409" y="-322792"/>
            <a:ext cx="4589748" cy="4868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9725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8" y="0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2413" y="1295458"/>
            <a:ext cx="369434" cy="310896"/>
          </a:xfrm>
        </p:spPr>
        <p:txBody>
          <a:bodyPr>
            <a:normAutofit fontScale="90000"/>
          </a:bodyPr>
          <a:lstStyle/>
          <a:p>
            <a:r>
              <a:rPr lang="ru-RU" sz="1800">
                <a:solidFill>
                  <a:srgbClr val="FF0000"/>
                </a:solidFill>
              </a:rPr>
              <a:t>4</a:t>
            </a:r>
            <a:r>
              <a:rPr lang="ru-RU"/>
              <a:t/>
            </a:r>
            <a:br>
              <a:rPr lang="ru-RU"/>
            </a:br>
            <a:endParaRPr lang="ru-RU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642652315"/>
              </p:ext>
            </p:extLst>
          </p:nvPr>
        </p:nvGraphicFramePr>
        <p:xfrm>
          <a:off x="5033394" y="1416605"/>
          <a:ext cx="347472" cy="4745736"/>
        </p:xfrm>
        <a:graphic>
          <a:graphicData uri="http://schemas.openxmlformats.org/drawingml/2006/table">
            <a:tbl>
              <a:tblPr/>
              <a:tblGrid>
                <a:gridCol w="347472">
                  <a:extLst>
                    <a:ext uri="{9D8B030D-6E8A-4147-A177-3AD203B41FA5}">
                      <a16:colId xmlns:a16="http://schemas.microsoft.com/office/drawing/2014/main" val="3903072558"/>
                    </a:ext>
                  </a:extLst>
                </a:gridCol>
              </a:tblGrid>
              <a:tr h="356616">
                <a:tc>
                  <a:txBody>
                    <a:bodyPr/>
                    <a:lstStyle/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8144196"/>
                  </a:ext>
                </a:extLst>
              </a:tr>
              <a:tr h="36437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0800704"/>
                  </a:ext>
                </a:extLst>
              </a:tr>
              <a:tr h="36437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406947"/>
                  </a:ext>
                </a:extLst>
              </a:tr>
              <a:tr h="36437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1518131"/>
                  </a:ext>
                </a:extLst>
              </a:tr>
              <a:tr h="36437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108531"/>
                  </a:ext>
                </a:extLst>
              </a:tr>
              <a:tr h="36437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8480395"/>
                  </a:ext>
                </a:extLst>
              </a:tr>
              <a:tr h="36437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500090"/>
                  </a:ext>
                </a:extLst>
              </a:tr>
              <a:tr h="36437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4413658"/>
                  </a:ext>
                </a:extLst>
              </a:tr>
              <a:tr h="36437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5580070"/>
                  </a:ext>
                </a:extLst>
              </a:tr>
              <a:tr h="36437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100989"/>
                  </a:ext>
                </a:extLst>
              </a:tr>
              <a:tr h="36437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8768094"/>
                  </a:ext>
                </a:extLst>
              </a:tr>
              <a:tr h="36437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2075660"/>
                  </a:ext>
                </a:extLst>
              </a:tr>
              <a:tr h="36437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5593638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1292" y="3230863"/>
            <a:ext cx="4889416" cy="39627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23224" y="5055534"/>
            <a:ext cx="3121423" cy="39017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50763" y="3222082"/>
            <a:ext cx="4889416" cy="493819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352289" y="3236849"/>
            <a:ext cx="311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1</a:t>
            </a: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0066874"/>
              </p:ext>
            </p:extLst>
          </p:nvPr>
        </p:nvGraphicFramePr>
        <p:xfrm>
          <a:off x="5741026" y="3955610"/>
          <a:ext cx="2441450" cy="374904"/>
        </p:xfrm>
        <a:graphic>
          <a:graphicData uri="http://schemas.openxmlformats.org/drawingml/2006/table">
            <a:tbl>
              <a:tblPr/>
              <a:tblGrid>
                <a:gridCol w="348779">
                  <a:extLst>
                    <a:ext uri="{9D8B030D-6E8A-4147-A177-3AD203B41FA5}">
                      <a16:colId xmlns:a16="http://schemas.microsoft.com/office/drawing/2014/main" val="4005627390"/>
                    </a:ext>
                  </a:extLst>
                </a:gridCol>
                <a:gridCol w="348778">
                  <a:extLst>
                    <a:ext uri="{9D8B030D-6E8A-4147-A177-3AD203B41FA5}">
                      <a16:colId xmlns:a16="http://schemas.microsoft.com/office/drawing/2014/main" val="4047796854"/>
                    </a:ext>
                  </a:extLst>
                </a:gridCol>
                <a:gridCol w="348779">
                  <a:extLst>
                    <a:ext uri="{9D8B030D-6E8A-4147-A177-3AD203B41FA5}">
                      <a16:colId xmlns:a16="http://schemas.microsoft.com/office/drawing/2014/main" val="2856446443"/>
                    </a:ext>
                  </a:extLst>
                </a:gridCol>
                <a:gridCol w="348778">
                  <a:extLst>
                    <a:ext uri="{9D8B030D-6E8A-4147-A177-3AD203B41FA5}">
                      <a16:colId xmlns:a16="http://schemas.microsoft.com/office/drawing/2014/main" val="3684249914"/>
                    </a:ext>
                  </a:extLst>
                </a:gridCol>
                <a:gridCol w="348779">
                  <a:extLst>
                    <a:ext uri="{9D8B030D-6E8A-4147-A177-3AD203B41FA5}">
                      <a16:colId xmlns:a16="http://schemas.microsoft.com/office/drawing/2014/main" val="2026429911"/>
                    </a:ext>
                  </a:extLst>
                </a:gridCol>
                <a:gridCol w="348778">
                  <a:extLst>
                    <a:ext uri="{9D8B030D-6E8A-4147-A177-3AD203B41FA5}">
                      <a16:colId xmlns:a16="http://schemas.microsoft.com/office/drawing/2014/main" val="3346258324"/>
                    </a:ext>
                  </a:extLst>
                </a:gridCol>
                <a:gridCol w="348779">
                  <a:extLst>
                    <a:ext uri="{9D8B030D-6E8A-4147-A177-3AD203B41FA5}">
                      <a16:colId xmlns:a16="http://schemas.microsoft.com/office/drawing/2014/main" val="2631312798"/>
                    </a:ext>
                  </a:extLst>
                </a:gridCol>
              </a:tblGrid>
              <a:tr h="374904">
                <a:tc>
                  <a:txBody>
                    <a:bodyPr/>
                    <a:lstStyle/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0753301"/>
                  </a:ext>
                </a:extLst>
              </a:tr>
            </a:tbl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5461783" y="3961182"/>
            <a:ext cx="311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2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42005" y="3936633"/>
            <a:ext cx="2469094" cy="49381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23224" y="5034937"/>
            <a:ext cx="3121423" cy="493819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3690980" y="5074721"/>
            <a:ext cx="311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3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36662" y="1388458"/>
            <a:ext cx="371888" cy="4884326"/>
          </a:xfrm>
          <a:prstGeom prst="rect">
            <a:avLst/>
          </a:prstGeom>
        </p:spPr>
      </p:pic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6843076"/>
              </p:ext>
            </p:extLst>
          </p:nvPr>
        </p:nvGraphicFramePr>
        <p:xfrm>
          <a:off x="7853291" y="1416605"/>
          <a:ext cx="329185" cy="2188464"/>
        </p:xfrm>
        <a:graphic>
          <a:graphicData uri="http://schemas.openxmlformats.org/drawingml/2006/table">
            <a:tbl>
              <a:tblPr/>
              <a:tblGrid>
                <a:gridCol w="329185">
                  <a:extLst>
                    <a:ext uri="{9D8B030D-6E8A-4147-A177-3AD203B41FA5}">
                      <a16:colId xmlns:a16="http://schemas.microsoft.com/office/drawing/2014/main" val="4244313408"/>
                    </a:ext>
                  </a:extLst>
                </a:gridCol>
              </a:tblGrid>
              <a:tr h="359664">
                <a:tc>
                  <a:txBody>
                    <a:bodyPr/>
                    <a:lstStyle/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113277"/>
                  </a:ext>
                </a:extLst>
              </a:tr>
              <a:tr h="35966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6615971"/>
                  </a:ext>
                </a:extLst>
              </a:tr>
              <a:tr h="35966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614783"/>
                  </a:ext>
                </a:extLst>
              </a:tr>
              <a:tr h="35966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952775"/>
                  </a:ext>
                </a:extLst>
              </a:tr>
              <a:tr h="35966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7215962"/>
                  </a:ext>
                </a:extLst>
              </a:tr>
              <a:tr h="35966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4050162"/>
                  </a:ext>
                </a:extLst>
              </a:tr>
            </a:tbl>
          </a:graphicData>
        </a:graphic>
      </p:graphicFrame>
      <p:pic>
        <p:nvPicPr>
          <p:cNvPr id="19" name="Рисунок 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25264" y="1388458"/>
            <a:ext cx="371034" cy="2243522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7853291" y="1087266"/>
            <a:ext cx="311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5</a:t>
            </a:r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974809"/>
              </p:ext>
            </p:extLst>
          </p:nvPr>
        </p:nvGraphicFramePr>
        <p:xfrm>
          <a:off x="6793876" y="2229552"/>
          <a:ext cx="338328" cy="2487947"/>
        </p:xfrm>
        <a:graphic>
          <a:graphicData uri="http://schemas.openxmlformats.org/drawingml/2006/table">
            <a:tbl>
              <a:tblPr/>
              <a:tblGrid>
                <a:gridCol w="338328">
                  <a:extLst>
                    <a:ext uri="{9D8B030D-6E8A-4147-A177-3AD203B41FA5}">
                      <a16:colId xmlns:a16="http://schemas.microsoft.com/office/drawing/2014/main" val="451525142"/>
                    </a:ext>
                  </a:extLst>
                </a:gridCol>
              </a:tblGrid>
              <a:tr h="293387">
                <a:tc>
                  <a:txBody>
                    <a:bodyPr/>
                    <a:lstStyle/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681551"/>
                  </a:ext>
                </a:extLst>
              </a:tr>
              <a:tr h="36437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8674248"/>
                  </a:ext>
                </a:extLst>
              </a:tr>
              <a:tr h="36437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7485461"/>
                  </a:ext>
                </a:extLst>
              </a:tr>
              <a:tr h="36437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6045149"/>
                  </a:ext>
                </a:extLst>
              </a:tr>
              <a:tr h="36437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8192099"/>
                  </a:ext>
                </a:extLst>
              </a:tr>
              <a:tr h="36437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8535744"/>
                  </a:ext>
                </a:extLst>
              </a:tr>
              <a:tr h="36437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6333167"/>
                  </a:ext>
                </a:extLst>
              </a:tr>
            </a:tbl>
          </a:graphicData>
        </a:graphic>
      </p:graphicFrame>
      <p:sp>
        <p:nvSpPr>
          <p:cNvPr id="22" name="Прямоугольник 21"/>
          <p:cNvSpPr/>
          <p:nvPr/>
        </p:nvSpPr>
        <p:spPr>
          <a:xfrm>
            <a:off x="6820900" y="1860220"/>
            <a:ext cx="311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6</a:t>
            </a: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8600258"/>
              </p:ext>
            </p:extLst>
          </p:nvPr>
        </p:nvGraphicFramePr>
        <p:xfrm>
          <a:off x="6778821" y="2176771"/>
          <a:ext cx="338328" cy="2584440"/>
        </p:xfrm>
        <a:graphic>
          <a:graphicData uri="http://schemas.openxmlformats.org/drawingml/2006/table">
            <a:tbl>
              <a:tblPr/>
              <a:tblGrid>
                <a:gridCol w="338328">
                  <a:extLst>
                    <a:ext uri="{9D8B030D-6E8A-4147-A177-3AD203B41FA5}">
                      <a16:colId xmlns:a16="http://schemas.microsoft.com/office/drawing/2014/main" val="3622181389"/>
                    </a:ext>
                  </a:extLst>
                </a:gridCol>
              </a:tblGrid>
              <a:tr h="321624">
                <a:tc>
                  <a:txBody>
                    <a:bodyPr/>
                    <a:lstStyle/>
                    <a:p>
                      <a:r>
                        <a:rPr lang="ru-RU" sz="1800" smtClean="0"/>
                        <a:t>п</a:t>
                      </a:r>
                      <a:endParaRPr lang="ru-RU" sz="180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6311467"/>
                  </a:ext>
                </a:extLst>
              </a:tr>
              <a:tr h="369780">
                <a:tc>
                  <a:txBody>
                    <a:bodyPr/>
                    <a:lstStyle/>
                    <a:p>
                      <a:r>
                        <a:rPr lang="ru-RU" smtClean="0"/>
                        <a:t>и</a:t>
                      </a:r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3535273"/>
                  </a:ext>
                </a:extLst>
              </a:tr>
              <a:tr h="369780">
                <a:tc>
                  <a:txBody>
                    <a:bodyPr/>
                    <a:lstStyle/>
                    <a:p>
                      <a:r>
                        <a:rPr lang="ru-RU" smtClean="0"/>
                        <a:t>щ</a:t>
                      </a:r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586287"/>
                  </a:ext>
                </a:extLst>
              </a:tr>
              <a:tr h="36978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0412760"/>
                  </a:ext>
                </a:extLst>
              </a:tr>
              <a:tr h="369780">
                <a:tc>
                  <a:txBody>
                    <a:bodyPr/>
                    <a:lstStyle/>
                    <a:p>
                      <a:r>
                        <a:rPr lang="ru-RU" smtClean="0"/>
                        <a:t>в</a:t>
                      </a:r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7627082"/>
                  </a:ext>
                </a:extLst>
              </a:tr>
              <a:tr h="36978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102056"/>
                  </a:ext>
                </a:extLst>
              </a:tr>
              <a:tr h="369780">
                <a:tc>
                  <a:txBody>
                    <a:bodyPr/>
                    <a:lstStyle/>
                    <a:p>
                      <a:r>
                        <a:rPr lang="ru-RU" smtClean="0"/>
                        <a:t>я</a:t>
                      </a:r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4935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10122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349" y="1614196"/>
            <a:ext cx="3177924" cy="5244101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1234" y="-1683731"/>
            <a:ext cx="6386093" cy="743649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7125" y="2273655"/>
            <a:ext cx="2399538" cy="4639991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89704" y="223935"/>
            <a:ext cx="4368908" cy="109399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">
              <a:avLst/>
            </a:prstTxWarp>
            <a:spAutoFit/>
          </a:bodyPr>
          <a:lstStyle/>
          <a:p>
            <a:pPr algn="ctr"/>
            <a:r>
              <a:rPr lang="ru-RU" sz="5400" b="1" cap="none" spc="0" smtClean="0">
                <a:ln w="22225">
                  <a:solidFill>
                    <a:schemeClr val="accent2"/>
                  </a:solidFill>
                  <a:prstDash val="solid"/>
                </a:ln>
                <a:effectLst/>
              </a:rPr>
              <a:t>Все понятно, </a:t>
            </a:r>
          </a:p>
          <a:p>
            <a:pPr algn="ctr"/>
            <a:r>
              <a:rPr lang="ru-RU" sz="5400" b="1" cap="none" spc="0" smtClean="0">
                <a:ln w="22225">
                  <a:solidFill>
                    <a:schemeClr val="accent2"/>
                  </a:solidFill>
                  <a:prstDash val="solid"/>
                </a:ln>
                <a:effectLst/>
              </a:rPr>
              <a:t>урок был очень интересным</a:t>
            </a:r>
            <a:endParaRPr lang="ru-RU" sz="5400" b="1" cap="none" spc="0">
              <a:ln w="22225">
                <a:solidFill>
                  <a:schemeClr val="accent2"/>
                </a:solidFill>
                <a:prstDash val="solid"/>
              </a:ln>
              <a:effectLst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314154" y="4384307"/>
            <a:ext cx="539486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InflateBottom">
              <a:avLst/>
            </a:prstTxWarp>
            <a:spAutoFit/>
          </a:bodyPr>
          <a:lstStyle/>
          <a:p>
            <a:pPr algn="ctr"/>
            <a:r>
              <a:rPr lang="ru-RU" sz="5400" b="1" cap="none" spc="0" smtClean="0">
                <a:ln w="12700">
                  <a:solidFill>
                    <a:schemeClr val="accent1"/>
                  </a:solidFill>
                  <a:prstDash val="solid"/>
                </a:ln>
                <a:effectLst>
                  <a:outerShdw dist="38100" dir="2640000" algn="bl" rotWithShape="0">
                    <a:schemeClr val="accent1"/>
                  </a:outerShdw>
                </a:effectLst>
              </a:rPr>
              <a:t>Понятно, но не очень, давайте повторим</a:t>
            </a:r>
            <a:endParaRPr lang="ru-RU" sz="5400" b="1" cap="none" spc="0">
              <a:ln w="12700">
                <a:solidFill>
                  <a:schemeClr val="accent1"/>
                </a:solidFill>
                <a:prstDash val="solid"/>
              </a:ln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004469" y="573520"/>
            <a:ext cx="4258425" cy="161079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Triangle">
              <a:avLst/>
            </a:prstTxWarp>
            <a:spAutoFit/>
          </a:bodyPr>
          <a:lstStyle/>
          <a:p>
            <a:pPr algn="ctr"/>
            <a:r>
              <a:rPr lang="ru-RU" sz="5400" b="1" cap="none" spc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Я не понял ничего, </a:t>
            </a:r>
          </a:p>
          <a:p>
            <a:pPr algn="ctr"/>
            <a:r>
              <a:rPr lang="ru-RU" sz="5400" b="1" cap="none" spc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начинаем сначала</a:t>
            </a:r>
            <a:endParaRPr lang="ru-RU" sz="5400" b="1" cap="none" spc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813893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0469" y="2833508"/>
            <a:ext cx="4349523" cy="4041289"/>
          </a:xfrm>
        </p:spPr>
      </p:pic>
      <p:sp>
        <p:nvSpPr>
          <p:cNvPr id="5" name="Прямоугольник 4"/>
          <p:cNvSpPr/>
          <p:nvPr/>
        </p:nvSpPr>
        <p:spPr>
          <a:xfrm>
            <a:off x="456311" y="-16797"/>
            <a:ext cx="10008637" cy="388333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Plain">
              <a:avLst/>
            </a:prstTxWarp>
            <a:spAutoFit/>
            <a:scene3d>
              <a:camera prst="perspectiveRelaxedModerately"/>
              <a:lightRig rig="threePt" dir="t"/>
            </a:scene3d>
          </a:bodyPr>
          <a:lstStyle/>
          <a:p>
            <a:pPr algn="ctr"/>
            <a:r>
              <a:rPr lang="ru-RU" sz="540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75000"/>
                  </a:schemeClr>
                </a:solidFill>
                <a:latin typeface="Candara Light" panose="020E0502030303020204" pitchFamily="34" charset="0"/>
              </a:rPr>
              <a:t>Спасибо за урок!</a:t>
            </a:r>
          </a:p>
          <a:p>
            <a:pPr algn="ctr"/>
            <a:r>
              <a:rPr lang="ru-RU" sz="540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75000"/>
                  </a:schemeClr>
                </a:solidFill>
                <a:latin typeface="Candara Light" panose="020E0502030303020204" pitchFamily="34" charset="0"/>
              </a:rPr>
              <a:t>До новых встреч!</a:t>
            </a:r>
            <a:endParaRPr lang="ru-RU" sz="5400">
              <a:ln>
                <a:solidFill>
                  <a:schemeClr val="tx1"/>
                </a:solidFill>
              </a:ln>
              <a:solidFill>
                <a:schemeClr val="accent1">
                  <a:lumMod val="75000"/>
                </a:schemeClr>
              </a:solidFill>
              <a:latin typeface="Candara Light" panose="020E0502030303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03634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881124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5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2064" y="335053"/>
            <a:ext cx="6464808" cy="4566131"/>
          </a:xfrm>
        </p:spPr>
        <p:txBody>
          <a:bodyPr>
            <a:normAutofit/>
          </a:bodyPr>
          <a:lstStyle/>
          <a:p>
            <a:r>
              <a:rPr lang="ru-RU" sz="7200" smtClean="0">
                <a:latin typeface="Candara Light" panose="020E0502030303020204" pitchFamily="34" charset="0"/>
              </a:rPr>
              <a:t>Добро пожаловать на урок!</a:t>
            </a:r>
            <a:endParaRPr lang="ru-RU" sz="7200">
              <a:latin typeface="Candara Light" panose="020E0502030303020204" pitchFamily="34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5584" y="-595"/>
            <a:ext cx="6537959" cy="6537959"/>
          </a:xfrm>
        </p:spPr>
      </p:pic>
    </p:spTree>
    <p:extLst>
      <p:ext uri="{BB962C8B-B14F-4D97-AF65-F5344CB8AC3E}">
        <p14:creationId xmlns:p14="http://schemas.microsoft.com/office/powerpoint/2010/main" val="12825948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64308" y="-73152"/>
            <a:ext cx="3387690" cy="6364223"/>
          </a:xfrm>
        </p:spPr>
        <p:txBody>
          <a:bodyPr>
            <a:normAutofit/>
          </a:bodyPr>
          <a:lstStyle/>
          <a:p>
            <a:pPr algn="l"/>
            <a:endParaRPr lang="ru-RU" sz="2000" b="1">
              <a:latin typeface="Candara Light" panose="020E0502030303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1525" y="0"/>
            <a:ext cx="10287891" cy="6858594"/>
          </a:xfrm>
          <a:prstGeom prst="rect">
            <a:avLst/>
          </a:prstGeom>
        </p:spPr>
      </p:pic>
      <p:pic>
        <p:nvPicPr>
          <p:cNvPr id="5" name="les-jivoy-letniy-utrenni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841480" y="5426684"/>
            <a:ext cx="350520" cy="35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9723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4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576" y="1453896"/>
            <a:ext cx="7001683" cy="518503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432381"/>
            <a:ext cx="6120163" cy="3453819"/>
          </a:xfrm>
        </p:spPr>
        <p:txBody>
          <a:bodyPr>
            <a:noAutofit/>
          </a:bodyPr>
          <a:lstStyle/>
          <a:p>
            <a:r>
              <a:rPr lang="ru-RU" sz="6600">
                <a:latin typeface="Candara Light" panose="020E0502030303020204" pitchFamily="34" charset="0"/>
                <a:cs typeface="Times New Roman" panose="02020603050405020304" pitchFamily="18" charset="0"/>
              </a:rPr>
              <a:t>Пищевые связи в природных сообществах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6152" y="4576763"/>
            <a:ext cx="3903028" cy="1371599"/>
          </a:xfrm>
        </p:spPr>
        <p:txBody>
          <a:bodyPr>
            <a:normAutofit fontScale="55000" lnSpcReduction="20000"/>
          </a:bodyPr>
          <a:lstStyle/>
          <a:p>
            <a:r>
              <a:rPr lang="ru-RU" smtClean="0">
                <a:solidFill>
                  <a:schemeClr val="tx1"/>
                </a:solidFill>
              </a:rPr>
              <a:t>МАОУ «СОШ №3» ИМ. ГЕРОЯ СОВЕТСКОГО СОЮЗА И.А.АКИМОВА г. Сорочинск, оренбургская область.</a:t>
            </a:r>
          </a:p>
          <a:p>
            <a:r>
              <a:rPr lang="ru-RU" smtClean="0">
                <a:solidFill>
                  <a:schemeClr val="tx1"/>
                </a:solidFill>
              </a:rPr>
              <a:t>Составитель: Ажеева Олеся Владимировна,</a:t>
            </a:r>
          </a:p>
          <a:p>
            <a:r>
              <a:rPr lang="ru-RU" smtClean="0">
                <a:solidFill>
                  <a:schemeClr val="tx1"/>
                </a:solidFill>
              </a:rPr>
              <a:t>Учитель биологии</a:t>
            </a:r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0389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3746" y="36254"/>
            <a:ext cx="2587243" cy="4704080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298"/>
            <a:ext cx="5142652" cy="420840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62672" y="2329595"/>
            <a:ext cx="4528702" cy="452870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6003634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-622417" y="4422894"/>
            <a:ext cx="839419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isometricOffAxis2Left"/>
              <a:lightRig rig="threePt" dir="t"/>
            </a:scene3d>
          </a:bodyPr>
          <a:lstStyle/>
          <a:p>
            <a:pPr algn="ctr"/>
            <a:r>
              <a:rPr lang="ru-RU" sz="9600" b="1" cap="none" spc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andara Light" panose="020E0502030303020204" pitchFamily="34" charset="0"/>
              </a:rPr>
              <a:t>симбиоз</a:t>
            </a:r>
            <a:endParaRPr lang="ru-RU" sz="9600" b="1" cap="none" spc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andara Light" panose="020E0502030303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003634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000439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6076189" cy="40507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6188" y="3035618"/>
            <a:ext cx="6115812" cy="382238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0394" y="173420"/>
            <a:ext cx="1817637" cy="330479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913775" y="4669309"/>
            <a:ext cx="4221027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cap="none" spc="0" smtClean="0">
                <a:solidFill>
                  <a:schemeClr val="accent4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Хищничество</a:t>
            </a:r>
            <a:endParaRPr lang="ru-RU" sz="5400" b="1" cap="none" spc="0">
              <a:solidFill>
                <a:schemeClr val="accent4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962399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5550" y="-100882"/>
            <a:ext cx="1877401" cy="341345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298"/>
            <a:ext cx="5925758" cy="395050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5758" y="2784943"/>
            <a:ext cx="6266242" cy="407305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94902" y="4480773"/>
            <a:ext cx="4718929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ru-RU" sz="5400" b="1" cap="none" spc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8DFDC2"/>
                </a:solidFill>
                <a:effectLst/>
              </a:rPr>
              <a:t>Конкуренция</a:t>
            </a:r>
            <a:endParaRPr lang="ru-RU" sz="5400" b="1" cap="none" spc="0">
              <a:ln w="22225">
                <a:solidFill>
                  <a:schemeClr val="accent2"/>
                </a:solidFill>
                <a:prstDash val="solid"/>
              </a:ln>
              <a:solidFill>
                <a:srgbClr val="8DFDC2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1431089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1848" y="1996632"/>
            <a:ext cx="6550055" cy="486136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747" y="-298"/>
            <a:ext cx="5643003" cy="4733069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362" y="-859834"/>
            <a:ext cx="1883330" cy="3424237"/>
          </a:xfrm>
        </p:spPr>
      </p:pic>
      <p:sp>
        <p:nvSpPr>
          <p:cNvPr id="8" name="Прямоугольник 7"/>
          <p:cNvSpPr/>
          <p:nvPr/>
        </p:nvSpPr>
        <p:spPr>
          <a:xfrm>
            <a:off x="1179564" y="4979015"/>
            <a:ext cx="3797835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ru-RU" sz="5400" b="1" cap="none" spc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Паразитизм</a:t>
            </a:r>
            <a:endParaRPr lang="ru-RU" sz="5400" b="1" cap="none" spc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5496356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0123" y="3307672"/>
            <a:ext cx="6976357" cy="4929959"/>
          </a:xfrm>
        </p:spPr>
      </p:pic>
      <p:sp>
        <p:nvSpPr>
          <p:cNvPr id="5" name="Прямоугольник 4"/>
          <p:cNvSpPr/>
          <p:nvPr/>
        </p:nvSpPr>
        <p:spPr>
          <a:xfrm>
            <a:off x="173736" y="137202"/>
            <a:ext cx="950976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>
                <a:latin typeface="Candara Light" panose="020E0502030303020204" pitchFamily="34" charset="0"/>
              </a:rPr>
              <a:t>Пищевая </a:t>
            </a:r>
            <a:r>
              <a:rPr lang="ru-RU" sz="4400" b="1" smtClean="0">
                <a:latin typeface="Candara Light" panose="020E0502030303020204" pitchFamily="34" charset="0"/>
              </a:rPr>
              <a:t>цепь </a:t>
            </a:r>
            <a:r>
              <a:rPr lang="ru-RU" sz="4400">
                <a:latin typeface="Candara Light" panose="020E0502030303020204" pitchFamily="34" charset="0"/>
              </a:rPr>
              <a:t>— это ряд организмов, связанных друг с другом пищевыми отношениями. Пищевая цепь показывает последовательность переноса веществ и энергии от одного организма к другому.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8266" y="4314024"/>
            <a:ext cx="2882782" cy="2522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8686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10.0.14393.0"/>
  <p:tag name="AS_RELEASE_DATE" val="2019.12.14"/>
  <p:tag name="AS_TITLE" val="Aspose.Slides for .NET 4.0 Client Profile"/>
  <p:tag name="AS_VERSION" val="19.12"/>
</p:tagLst>
</file>

<file path=ppt/theme/theme1.xml><?xml version="1.0" encoding="utf-8"?>
<a:theme xmlns:a="http://schemas.openxmlformats.org/drawingml/2006/main" name="Капля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Капля">
      <a:majorFont>
        <a:latin typeface="Tw Cen MT" panose="020B0602020104020603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734</TotalTime>
  <Words>286</Words>
  <Application>Microsoft Office PowerPoint</Application>
  <PresentationFormat>Широкоэкранный</PresentationFormat>
  <Paragraphs>41</Paragraphs>
  <Slides>18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Calibri</vt:lpstr>
      <vt:lpstr>Candara Light</vt:lpstr>
      <vt:lpstr>Times New Roman</vt:lpstr>
      <vt:lpstr>Tw Cen MT</vt:lpstr>
      <vt:lpstr>Капля</vt:lpstr>
      <vt:lpstr>Презентация к уроку по учебному предмету «биология» в 5-ом классе на тему «пищевые связи в природных сообществах»</vt:lpstr>
      <vt:lpstr>Добро пожаловать на урок!</vt:lpstr>
      <vt:lpstr>Презентация PowerPoint</vt:lpstr>
      <vt:lpstr>Пищевые связи в природных сообществах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Первое звено пищевой цепи — растения.</vt:lpstr>
      <vt:lpstr>Второе звено – травоядные животные.</vt:lpstr>
      <vt:lpstr>Презентация PowerPoint</vt:lpstr>
      <vt:lpstr>Презентация PowerPoint</vt:lpstr>
      <vt:lpstr>Презентация PowerPoint</vt:lpstr>
      <vt:lpstr>Презентация PowerPoint</vt:lpstr>
      <vt:lpstr>4 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Пищевые связи в природных сообществах</dc:title>
  <dc:creator>96ole</dc:creator>
  <cp:lastModifiedBy>96ole</cp:lastModifiedBy>
  <cp:revision>26</cp:revision>
  <dcterms:created xsi:type="dcterms:W3CDTF">2024-02-20T14:16:36Z</dcterms:created>
  <dcterms:modified xsi:type="dcterms:W3CDTF">2024-03-05T19:30:16Z</dcterms:modified>
</cp:coreProperties>
</file>