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368752" cy="9829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« Добро 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пожаловать в Школу 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России! 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6476" y="62068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Образуйте новое </a:t>
            </a:r>
            <a:r>
              <a:rPr lang="ru-RU" sz="2800" dirty="0" smtClean="0">
                <a:latin typeface="Comic Sans MS" pitchFamily="66" charset="0"/>
              </a:rPr>
              <a:t>слово.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256584" cy="3547864"/>
          </a:xfrm>
          <a:prstGeom prst="rect">
            <a:avLst/>
          </a:prstGeom>
        </p:spPr>
      </p:pic>
      <p:sp>
        <p:nvSpPr>
          <p:cNvPr id="5" name="Минус 4"/>
          <p:cNvSpPr/>
          <p:nvPr/>
        </p:nvSpPr>
        <p:spPr>
          <a:xfrm>
            <a:off x="5436096" y="2945532"/>
            <a:ext cx="914400" cy="914400"/>
          </a:xfrm>
          <a:prstGeom prst="mathMinus">
            <a:avLst>
              <a:gd name="adj1" fmla="val 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7740352" y="2945532"/>
            <a:ext cx="914400" cy="914400"/>
          </a:xfrm>
          <a:prstGeom prst="mathMinus">
            <a:avLst>
              <a:gd name="adj1" fmla="val 4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88224" y="307956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ОК</a:t>
            </a:r>
            <a:endParaRPr lang="ru-RU" sz="3600" dirty="0">
              <a:latin typeface="Comic Sans MS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588224" y="2204864"/>
            <a:ext cx="46805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7056276" y="2204864"/>
            <a:ext cx="46805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44"/>
            <a:ext cx="9141142" cy="6860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505798"/>
            <a:ext cx="4305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Образуйте новое </a:t>
            </a:r>
            <a:r>
              <a:rPr lang="ru-RU" sz="2800" dirty="0" smtClean="0">
                <a:latin typeface="Comic Sans MS" pitchFamily="66" charset="0"/>
              </a:rPr>
              <a:t>слово.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" y="1307126"/>
            <a:ext cx="4972894" cy="4300881"/>
          </a:xfrm>
          <a:prstGeom prst="rect">
            <a:avLst/>
          </a:prstGeom>
        </p:spPr>
      </p:pic>
      <p:sp>
        <p:nvSpPr>
          <p:cNvPr id="5" name="Минус 4"/>
          <p:cNvSpPr/>
          <p:nvPr/>
        </p:nvSpPr>
        <p:spPr>
          <a:xfrm>
            <a:off x="5220072" y="2981164"/>
            <a:ext cx="914400" cy="914400"/>
          </a:xfrm>
          <a:prstGeom prst="mathMinus">
            <a:avLst>
              <a:gd name="adj1" fmla="val 9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7721691" y="3078324"/>
            <a:ext cx="693791" cy="720080"/>
          </a:xfrm>
          <a:prstGeom prst="mathMinus">
            <a:avLst>
              <a:gd name="adj1" fmla="val 11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59827" y="2875074"/>
            <a:ext cx="146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>
                <a:latin typeface="Comic Sans MS" pitchFamily="66" charset="0"/>
              </a:rPr>
              <a:t>и</a:t>
            </a:r>
            <a:r>
              <a:rPr lang="ru-RU" sz="5400" dirty="0" err="1" smtClean="0">
                <a:latin typeface="Comic Sans MS" pitchFamily="66" charset="0"/>
              </a:rPr>
              <a:t>щ</a:t>
            </a:r>
            <a:r>
              <a:rPr lang="ru-RU" sz="5400" dirty="0" smtClean="0">
                <a:latin typeface="Comic Sans MS" pitchFamily="66" charset="0"/>
              </a:rPr>
              <a:t>  </a:t>
            </a:r>
            <a:endParaRPr lang="ru-RU" sz="5400" dirty="0">
              <a:latin typeface="Comic Sans MS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259827" y="2276872"/>
            <a:ext cx="544421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6804248" y="2276872"/>
            <a:ext cx="576064" cy="801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6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44"/>
            <a:ext cx="9141142" cy="6860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62068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Образуйте новое </a:t>
            </a:r>
            <a:r>
              <a:rPr lang="ru-RU" sz="2800" dirty="0" smtClean="0">
                <a:latin typeface="Comic Sans MS" pitchFamily="66" charset="0"/>
              </a:rPr>
              <a:t>слово.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4017"/>
            <a:ext cx="4566841" cy="4585949"/>
          </a:xfrm>
          <a:prstGeom prst="rect">
            <a:avLst/>
          </a:prstGeom>
        </p:spPr>
      </p:pic>
      <p:sp>
        <p:nvSpPr>
          <p:cNvPr id="6" name="Минус 5"/>
          <p:cNvSpPr/>
          <p:nvPr/>
        </p:nvSpPr>
        <p:spPr>
          <a:xfrm>
            <a:off x="5220072" y="3356992"/>
            <a:ext cx="914400" cy="914400"/>
          </a:xfrm>
          <a:prstGeom prst="mathMinus">
            <a:avLst>
              <a:gd name="adj1" fmla="val 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7740352" y="3356992"/>
            <a:ext cx="914400" cy="914400"/>
          </a:xfrm>
          <a:prstGeom prst="mathMinus">
            <a:avLst>
              <a:gd name="adj1" fmla="val 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72200" y="3372070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ИК</a:t>
            </a:r>
            <a:endParaRPr lang="ru-RU" sz="4400" dirty="0">
              <a:latin typeface="Comic Sans MS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6372200" y="2348880"/>
            <a:ext cx="54006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912260" y="2348880"/>
            <a:ext cx="54006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ttp://festival.1september.ru/articles/510118/im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67687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252520" cy="69496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1700040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Город Приставкин встретить вас рад</a:t>
            </a:r>
          </a:p>
          <a:p>
            <a:r>
              <a:rPr lang="ru-RU" sz="2800" dirty="0">
                <a:latin typeface="Comic Sans MS" pitchFamily="66" charset="0"/>
              </a:rPr>
              <a:t>Здесь вас встречает приставок парад.</a:t>
            </a:r>
          </a:p>
          <a:p>
            <a:r>
              <a:rPr lang="ru-RU" sz="2800" dirty="0">
                <a:latin typeface="Comic Sans MS" pitchFamily="66" charset="0"/>
              </a:rPr>
              <a:t>Дамы Приставки здесь посмотри</a:t>
            </a:r>
          </a:p>
          <a:p>
            <a:r>
              <a:rPr lang="ru-RU" sz="2800" dirty="0">
                <a:latin typeface="Comic Sans MS" pitchFamily="66" charset="0"/>
              </a:rPr>
              <a:t>Пишутся слитно с корнем они.</a:t>
            </a:r>
          </a:p>
          <a:p>
            <a:r>
              <a:rPr lang="ru-RU" sz="2800" dirty="0">
                <a:latin typeface="Comic Sans MS" pitchFamily="66" charset="0"/>
              </a:rPr>
              <a:t>Корень, как истинный гражданин</a:t>
            </a:r>
          </a:p>
          <a:p>
            <a:r>
              <a:rPr lang="ru-RU" sz="2800" dirty="0">
                <a:latin typeface="Comic Sans MS" pitchFamily="66" charset="0"/>
              </a:rPr>
              <a:t>Дамам дорогу уступит своим.</a:t>
            </a:r>
          </a:p>
          <a:p>
            <a:r>
              <a:rPr lang="ru-RU" sz="2800" dirty="0">
                <a:latin typeface="Comic Sans MS" pitchFamily="66" charset="0"/>
              </a:rPr>
              <a:t>Встанут приставки все впереди</a:t>
            </a:r>
          </a:p>
          <a:p>
            <a:r>
              <a:rPr lang="ru-RU" sz="2800" dirty="0">
                <a:latin typeface="Comic Sans MS" pitchFamily="66" charset="0"/>
              </a:rPr>
              <a:t>С корнем сольются - им по пути.</a:t>
            </a:r>
          </a:p>
        </p:txBody>
      </p:sp>
    </p:spTree>
    <p:extLst>
      <p:ext uri="{BB962C8B-B14F-4D97-AF65-F5344CB8AC3E}">
        <p14:creationId xmlns:p14="http://schemas.microsoft.com/office/powerpoint/2010/main" val="8056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860848"/>
            <a:ext cx="81996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latin typeface="Comic Sans MS" pitchFamily="66" charset="0"/>
            </a:endParaRPr>
          </a:p>
          <a:p>
            <a:r>
              <a:rPr lang="ru-RU" sz="3200" dirty="0" smtClean="0">
                <a:latin typeface="Comic Sans MS" pitchFamily="66" charset="0"/>
              </a:rPr>
              <a:t>Вот приставки под и по,  от и до  и про </a:t>
            </a:r>
          </a:p>
          <a:p>
            <a:r>
              <a:rPr lang="ru-RU" sz="3200" dirty="0" smtClean="0">
                <a:latin typeface="Comic Sans MS" pitchFamily="66" charset="0"/>
              </a:rPr>
              <a:t>Их запомнить все легко</a:t>
            </a:r>
          </a:p>
          <a:p>
            <a:r>
              <a:rPr lang="ru-RU" sz="3200" dirty="0" smtClean="0">
                <a:latin typeface="Comic Sans MS" pitchFamily="66" charset="0"/>
              </a:rPr>
              <a:t>Они дружат с буквой О.</a:t>
            </a:r>
          </a:p>
          <a:p>
            <a:endParaRPr lang="ru-RU" sz="3200" dirty="0">
              <a:latin typeface="Comic Sans MS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91880" y="249289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211960" y="24928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44008" y="249289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220072" y="24928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80112" y="249289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012160" y="24928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16216" y="249289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020272" y="24928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96336" y="249289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388424" y="24928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4933" y="332656"/>
            <a:ext cx="63367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Мы </a:t>
            </a:r>
            <a:r>
              <a:rPr lang="ru-RU" sz="3200" dirty="0" err="1">
                <a:latin typeface="Comic Sans MS" pitchFamily="66" charset="0"/>
              </a:rPr>
              <a:t>секретик</a:t>
            </a:r>
            <a:r>
              <a:rPr lang="ru-RU" sz="3200" dirty="0">
                <a:latin typeface="Comic Sans MS" pitchFamily="66" charset="0"/>
              </a:rPr>
              <a:t> получили.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Знанья нам здесь подарили.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А теперь, чтоб всё понять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Надо это закреплять.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Попрошу сейчас внимания!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Вот и первое задание.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На планете школа есть,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Там приставок всех не счесть.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Подружились мы пока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С теми, где есть “о”, не “а”.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Образуйте-ка слова,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>
                <a:latin typeface="Comic Sans MS" pitchFamily="66" charset="0"/>
              </a:rPr>
              <a:t>Где в приставках “о”, не “а”.</a:t>
            </a:r>
          </a:p>
        </p:txBody>
      </p:sp>
    </p:spTree>
    <p:extLst>
      <p:ext uri="{BB962C8B-B14F-4D97-AF65-F5344CB8AC3E}">
        <p14:creationId xmlns:p14="http://schemas.microsoft.com/office/powerpoint/2010/main" val="23725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Рисунок 5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8874"/>
            <a:ext cx="9132168" cy="6849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852936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Работать,</a:t>
            </a:r>
          </a:p>
          <a:p>
            <a:r>
              <a:rPr lang="ru-RU" sz="4400" dirty="0" smtClean="0">
                <a:latin typeface="Comic Sans MS" pitchFamily="66" charset="0"/>
              </a:rPr>
              <a:t>Бегал,</a:t>
            </a:r>
          </a:p>
          <a:p>
            <a:r>
              <a:rPr lang="ru-RU" sz="4400" dirty="0" smtClean="0">
                <a:latin typeface="Comic Sans MS" pitchFamily="66" charset="0"/>
              </a:rPr>
              <a:t>Смотрит,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2" y="980728"/>
            <a:ext cx="9024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Образуйте новые слова при помощи приставок: </a:t>
            </a:r>
          </a:p>
          <a:p>
            <a:pPr algn="ctr"/>
            <a:r>
              <a:rPr lang="ru-RU" sz="3200" dirty="0" smtClean="0">
                <a:latin typeface="Comic Sans MS" pitchFamily="66" charset="0"/>
              </a:rPr>
              <a:t> по, под, от, о, до, про</a:t>
            </a:r>
            <a:endParaRPr lang="ru-RU" sz="3200" dirty="0">
              <a:latin typeface="Comic Sans MS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213285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987824" y="213285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03848" y="213285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995936" y="213285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39952" y="213285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644008" y="213285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8024" y="213285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48064" y="213285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64088" y="213285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единительная линия 5119"/>
          <p:cNvCxnSpPr/>
          <p:nvPr/>
        </p:nvCxnSpPr>
        <p:spPr>
          <a:xfrm flipV="1">
            <a:off x="5940152" y="213285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Прямая соединительная линия 5122"/>
          <p:cNvCxnSpPr/>
          <p:nvPr/>
        </p:nvCxnSpPr>
        <p:spPr>
          <a:xfrm>
            <a:off x="6084168" y="213285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Прямая соединительная линия 5124"/>
          <p:cNvCxnSpPr/>
          <p:nvPr/>
        </p:nvCxnSpPr>
        <p:spPr>
          <a:xfrm flipV="1">
            <a:off x="6876256" y="213285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87330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" y="23376"/>
            <a:ext cx="9112832" cy="6834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060848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 smtClean="0">
                <a:latin typeface="Comic Sans MS" pitchFamily="66" charset="0"/>
              </a:rPr>
              <a:t>1.  Х…</a:t>
            </a:r>
            <a:r>
              <a:rPr lang="ru-RU" sz="4400" dirty="0" err="1" smtClean="0">
                <a:latin typeface="Comic Sans MS" pitchFamily="66" charset="0"/>
              </a:rPr>
              <a:t>кк</a:t>
            </a:r>
            <a:r>
              <a:rPr lang="ru-RU" sz="4400" dirty="0" smtClean="0">
                <a:latin typeface="Comic Sans MS" pitchFamily="66" charset="0"/>
              </a:rPr>
              <a:t>…й </a:t>
            </a:r>
            <a:r>
              <a:rPr lang="ru-RU" sz="4400" dirty="0">
                <a:latin typeface="Comic Sans MS" pitchFamily="66" charset="0"/>
              </a:rPr>
              <a:t>– п…п…л…</a:t>
            </a:r>
            <a:r>
              <a:rPr lang="ru-RU" sz="4400" dirty="0" err="1">
                <a:latin typeface="Comic Sans MS" pitchFamily="66" charset="0"/>
              </a:rPr>
              <a:t>рн</a:t>
            </a:r>
            <a:r>
              <a:rPr lang="ru-RU" sz="4400" dirty="0" smtClean="0">
                <a:latin typeface="Comic Sans MS" pitchFamily="66" charset="0"/>
              </a:rPr>
              <a:t>…… </a:t>
            </a:r>
            <a:r>
              <a:rPr lang="ru-RU" sz="4400" dirty="0">
                <a:latin typeface="Comic Sans MS" pitchFamily="66" charset="0"/>
              </a:rPr>
              <a:t>…</a:t>
            </a:r>
            <a:r>
              <a:rPr lang="ru-RU" sz="4400" dirty="0" err="1">
                <a:latin typeface="Comic Sans MS" pitchFamily="66" charset="0"/>
              </a:rPr>
              <a:t>гр</a:t>
            </a:r>
            <a:r>
              <a:rPr lang="ru-RU" sz="4400" dirty="0">
                <a:latin typeface="Comic Sans MS" pitchFamily="66" charset="0"/>
              </a:rPr>
              <a:t>…   .</a:t>
            </a:r>
          </a:p>
          <a:p>
            <a:pPr lvl="0"/>
            <a:r>
              <a:rPr lang="ru-RU" sz="4400" dirty="0" smtClean="0">
                <a:latin typeface="Comic Sans MS" pitchFamily="66" charset="0"/>
              </a:rPr>
              <a:t> 2. </a:t>
            </a:r>
            <a:r>
              <a:rPr lang="ru-RU" sz="4400" dirty="0" err="1" smtClean="0">
                <a:latin typeface="Comic Sans MS" pitchFamily="66" charset="0"/>
              </a:rPr>
              <a:t>чалНася</a:t>
            </a:r>
            <a:r>
              <a:rPr lang="ru-RU" sz="4400" dirty="0" smtClean="0">
                <a:latin typeface="Comic Sans MS" pitchFamily="66" charset="0"/>
              </a:rPr>
              <a:t> </a:t>
            </a:r>
            <a:r>
              <a:rPr lang="ru-RU" sz="4400" dirty="0" err="1">
                <a:latin typeface="Comic Sans MS" pitchFamily="66" charset="0"/>
              </a:rPr>
              <a:t>ныйкейхок</a:t>
            </a:r>
            <a:r>
              <a:rPr lang="ru-RU" sz="4400" dirty="0">
                <a:latin typeface="Comic Sans MS" pitchFamily="66" charset="0"/>
              </a:rPr>
              <a:t> сезон.</a:t>
            </a:r>
          </a:p>
          <a:p>
            <a:pPr lvl="0"/>
            <a:r>
              <a:rPr lang="ru-RU" sz="4400" dirty="0" smtClean="0">
                <a:latin typeface="Comic Sans MS" pitchFamily="66" charset="0"/>
              </a:rPr>
              <a:t> 3. юные, готовятся, к, хоккеисты</a:t>
            </a:r>
            <a:r>
              <a:rPr lang="ru-RU" sz="4400" dirty="0">
                <a:latin typeface="Comic Sans MS" pitchFamily="66" charset="0"/>
              </a:rPr>
              <a:t>, </a:t>
            </a:r>
            <a:r>
              <a:rPr lang="ru-RU" sz="4400" dirty="0" smtClean="0">
                <a:latin typeface="Comic Sans MS" pitchFamily="66" charset="0"/>
              </a:rPr>
              <a:t>матчу. </a:t>
            </a:r>
            <a:endParaRPr lang="ru-RU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15592"/>
              </p:ext>
            </p:extLst>
          </p:nvPr>
        </p:nvGraphicFramePr>
        <p:xfrm>
          <a:off x="1043608" y="620688"/>
          <a:ext cx="6336704" cy="4248472"/>
        </p:xfrm>
        <a:graphic>
          <a:graphicData uri="http://schemas.openxmlformats.org/drawingml/2006/table">
            <a:tbl>
              <a:tblPr firstRow="1" firstCol="1" bandRow="1"/>
              <a:tblGrid>
                <a:gridCol w="1121009"/>
                <a:gridCol w="1177938"/>
                <a:gridCol w="811452"/>
                <a:gridCol w="811452"/>
                <a:gridCol w="811452"/>
                <a:gridCol w="811313"/>
                <a:gridCol w="792088"/>
              </a:tblGrid>
              <a:tr h="79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369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3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3405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3405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82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7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33637"/>
            <a:ext cx="2857500" cy="1990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70048"/>
            <a:ext cx="2286000" cy="15179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9808"/>
            <a:ext cx="7056784" cy="432048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1720" y="5042118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Если штангой сделать Г</a:t>
            </a:r>
            <a:r>
              <a:rPr lang="ru-RU" sz="2800" dirty="0" smtClean="0">
                <a:latin typeface="Comic Sans MS" pitchFamily="66" charset="0"/>
              </a:rPr>
              <a:t>,</a:t>
            </a:r>
            <a:r>
              <a:rPr lang="ru-RU" sz="2800" dirty="0">
                <a:latin typeface="Comic Sans MS" pitchFamily="66" charset="0"/>
              </a:rPr>
              <a:t> 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Если</a:t>
            </a:r>
            <a:r>
              <a:rPr lang="ru-RU" sz="2800" dirty="0">
                <a:latin typeface="Comic Sans MS" pitchFamily="66" charset="0"/>
              </a:rPr>
              <a:t> штангой сделать </a:t>
            </a:r>
            <a:r>
              <a:rPr lang="ru-RU" sz="2800" dirty="0" smtClean="0">
                <a:latin typeface="Comic Sans MS" pitchFamily="66" charset="0"/>
              </a:rPr>
              <a:t>Л. </a:t>
            </a:r>
          </a:p>
          <a:p>
            <a:r>
              <a:rPr lang="ru-RU" sz="2800" dirty="0" smtClean="0">
                <a:latin typeface="Comic Sans MS" pitchFamily="66" charset="0"/>
              </a:rPr>
              <a:t>И </a:t>
            </a:r>
            <a:r>
              <a:rPr lang="ru-RU" sz="2800" dirty="0">
                <a:latin typeface="Comic Sans MS" pitchFamily="66" charset="0"/>
              </a:rPr>
              <a:t>забить в ворота О, 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Будет…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28" y="0"/>
            <a:ext cx="9192987" cy="6834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6"/>
            <a:ext cx="5544616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5" y="476672"/>
            <a:ext cx="6624736" cy="53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1988840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u="sng" dirty="0" smtClean="0">
                <a:solidFill>
                  <a:srgbClr val="FF0000"/>
                </a:solidFill>
                <a:latin typeface="Comic Sans MS" pitchFamily="66" charset="0"/>
              </a:rPr>
              <a:t>ПОСАДКА</a:t>
            </a:r>
            <a:endParaRPr lang="ru-RU" sz="66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0"/>
            <a:ext cx="9144000" cy="6842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628800"/>
            <a:ext cx="878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«Мы сегодня «грызли» гранит науки».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" y="116632"/>
            <a:ext cx="8748464" cy="4481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8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Планета Словообразования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630833"/>
            <a:ext cx="4179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solidFill>
                  <a:prstClr val="black"/>
                </a:solidFill>
                <a:latin typeface="Comic Sans MS" pitchFamily="66" charset="0"/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31195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"/>
            <a:ext cx="9144000" cy="685434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64216"/>
              </p:ext>
            </p:extLst>
          </p:nvPr>
        </p:nvGraphicFramePr>
        <p:xfrm>
          <a:off x="1187624" y="260648"/>
          <a:ext cx="6372708" cy="5134731"/>
        </p:xfrm>
        <a:graphic>
          <a:graphicData uri="http://schemas.openxmlformats.org/drawingml/2006/table">
            <a:tbl>
              <a:tblPr firstRow="1" firstCol="1" bandRow="1"/>
              <a:tblGrid>
                <a:gridCol w="1409384"/>
                <a:gridCol w="901598"/>
                <a:gridCol w="991532"/>
                <a:gridCol w="772189"/>
                <a:gridCol w="772189"/>
                <a:gridCol w="799414"/>
                <a:gridCol w="726402"/>
              </a:tblGrid>
              <a:tr h="910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r>
                        <a:rPr lang="ru-RU" sz="480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К 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r>
                        <a:rPr lang="ru-RU" sz="480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Л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r>
                        <a:rPr lang="ru-RU" sz="48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А</a:t>
                      </a:r>
                      <a:endParaRPr lang="ru-RU" sz="48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55"/>
                        </a:spcAft>
                      </a:pPr>
                      <a:r>
                        <a:rPr lang="ru-RU" sz="4800" b="1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8053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  П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Ь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90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7653"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С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Л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Д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А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Т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7653"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Б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Е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Р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Е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З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А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60"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М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Р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К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О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</a:rPr>
                        <a:t>В</a:t>
                      </a:r>
                      <a:endParaRPr lang="ru-RU" sz="4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Ь</a:t>
                      </a:r>
                      <a:endParaRPr lang="ru-RU" sz="48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7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844823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« Правописание приставок и суффиксов »</a:t>
            </a:r>
            <a:endParaRPr lang="ru-RU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"/>
            <a:ext cx="9144000" cy="6880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270925"/>
            <a:ext cx="6048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dirty="0" smtClean="0">
                <a:latin typeface="Comic Sans MS" pitchFamily="66" charset="0"/>
              </a:rPr>
              <a:t>Из каких частей может состоять слово?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Comic Sans MS" pitchFamily="66" charset="0"/>
              </a:rPr>
              <a:t>Какая часть слова изменяется?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Comic Sans MS" pitchFamily="66" charset="0"/>
              </a:rPr>
              <a:t>Что называется корнем?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Comic Sans MS" pitchFamily="66" charset="0"/>
              </a:rPr>
              <a:t>Какие слова называются однокоренными?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Comic Sans MS" pitchFamily="66" charset="0"/>
              </a:rPr>
              <a:t>Что такое суффикс?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Comic Sans MS" pitchFamily="66" charset="0"/>
              </a:rPr>
              <a:t>Что такое приставка?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Comic Sans MS" pitchFamily="66" charset="0"/>
              </a:rPr>
              <a:t>Что такое окончание?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" y="-6761"/>
            <a:ext cx="912222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608512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74" y="1628800"/>
            <a:ext cx="4737571" cy="3065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0548" y="1484784"/>
            <a:ext cx="685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«Планета Словообразования»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59415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Образуйте новое слово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" y="1556792"/>
            <a:ext cx="4598695" cy="3744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2729682"/>
            <a:ext cx="68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К</a:t>
            </a:r>
            <a:endParaRPr lang="ru-RU" sz="7200" dirty="0"/>
          </a:p>
        </p:txBody>
      </p:sp>
      <p:sp>
        <p:nvSpPr>
          <p:cNvPr id="6" name="Минус 5"/>
          <p:cNvSpPr/>
          <p:nvPr/>
        </p:nvSpPr>
        <p:spPr>
          <a:xfrm>
            <a:off x="4815543" y="3070040"/>
            <a:ext cx="914400" cy="914400"/>
          </a:xfrm>
          <a:prstGeom prst="mathMinus">
            <a:avLst>
              <a:gd name="adj1" fmla="val 9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7380312" y="2971800"/>
            <a:ext cx="914400" cy="914400"/>
          </a:xfrm>
          <a:prstGeom prst="mathMinus">
            <a:avLst>
              <a:gd name="adj1" fmla="val 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372200" y="2276872"/>
            <a:ext cx="395875" cy="936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6768075" y="2276872"/>
            <a:ext cx="343203" cy="936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620688"/>
            <a:ext cx="4305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Образуйте новое </a:t>
            </a:r>
            <a:r>
              <a:rPr lang="ru-RU" sz="2800" dirty="0" smtClean="0">
                <a:latin typeface="Comic Sans MS" pitchFamily="66" charset="0"/>
              </a:rPr>
              <a:t>слово.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3913"/>
            <a:ext cx="4321954" cy="3528392"/>
          </a:xfrm>
          <a:prstGeom prst="rect">
            <a:avLst/>
          </a:prstGeom>
        </p:spPr>
      </p:pic>
      <p:sp>
        <p:nvSpPr>
          <p:cNvPr id="6" name="Минус 5"/>
          <p:cNvSpPr/>
          <p:nvPr/>
        </p:nvSpPr>
        <p:spPr>
          <a:xfrm>
            <a:off x="4860032" y="2719772"/>
            <a:ext cx="914400" cy="914400"/>
          </a:xfrm>
          <a:prstGeom prst="mathMinus">
            <a:avLst>
              <a:gd name="adj1" fmla="val 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68144" y="29249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ОЧК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7020272" y="2790909"/>
            <a:ext cx="914400" cy="914400"/>
          </a:xfrm>
          <a:prstGeom prst="mathMinus">
            <a:avLst>
              <a:gd name="adj1" fmla="val 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868144" y="1916832"/>
            <a:ext cx="50405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372200" y="1916832"/>
            <a:ext cx="504056" cy="874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2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313236"/>
            <a:ext cx="4305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Образуйте новое </a:t>
            </a:r>
            <a:r>
              <a:rPr lang="ru-RU" sz="2800" dirty="0" smtClean="0">
                <a:latin typeface="Comic Sans MS" pitchFamily="66" charset="0"/>
              </a:rPr>
              <a:t>слово.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" y="1529100"/>
            <a:ext cx="5118720" cy="3618344"/>
          </a:xfrm>
          <a:prstGeom prst="rect">
            <a:avLst/>
          </a:prstGeom>
        </p:spPr>
      </p:pic>
      <p:sp>
        <p:nvSpPr>
          <p:cNvPr id="5" name="Минус 4"/>
          <p:cNvSpPr/>
          <p:nvPr/>
        </p:nvSpPr>
        <p:spPr>
          <a:xfrm>
            <a:off x="5292080" y="2423872"/>
            <a:ext cx="914400" cy="914400"/>
          </a:xfrm>
          <a:prstGeom prst="mathMinus">
            <a:avLst>
              <a:gd name="adj1" fmla="val 4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24736" y="261946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УШК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7261922" y="2423872"/>
            <a:ext cx="914400" cy="914400"/>
          </a:xfrm>
          <a:prstGeom prst="mathMinus">
            <a:avLst>
              <a:gd name="adj1" fmla="val 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256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пожаловать в Школу России»</dc:title>
  <dc:creator>Admin</dc:creator>
  <cp:lastModifiedBy>Admin</cp:lastModifiedBy>
  <cp:revision>34</cp:revision>
  <dcterms:created xsi:type="dcterms:W3CDTF">2014-12-10T13:48:05Z</dcterms:created>
  <dcterms:modified xsi:type="dcterms:W3CDTF">2014-12-15T16:23:52Z</dcterms:modified>
</cp:coreProperties>
</file>