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7" r:id="rId12"/>
    <p:sldId id="268" r:id="rId13"/>
    <p:sldId id="266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literatura5.narod.ru/vasnecov_o5.jpg" TargetMode="External"/><Relationship Id="rId13" Type="http://schemas.openxmlformats.org/officeDocument/2006/relationships/hyperlink" Target="http://img-fotki.yandex.ru/get/9323/112424586.7bf/0_c1933_2a2e098_S.png" TargetMode="External"/><Relationship Id="rId3" Type="http://schemas.openxmlformats.org/officeDocument/2006/relationships/hyperlink" Target="http://img-fotki.yandex.ru/get/6501/102699435.782/0_9185e_8a44d08f_S%203" TargetMode="External"/><Relationship Id="rId7" Type="http://schemas.openxmlformats.org/officeDocument/2006/relationships/hyperlink" Target="http://img0.liveinternet.ru/images/attach/c/9/108/88/108088254_large_a3bf1075a474.jpg" TargetMode="External"/><Relationship Id="rId12" Type="http://schemas.openxmlformats.org/officeDocument/2006/relationships/hyperlink" Target="http://img-fotki.yandex.ru/get/5412/107153161.377/0_75253_5aad4063_XL" TargetMode="External"/><Relationship Id="rId17" Type="http://schemas.openxmlformats.org/officeDocument/2006/relationships/hyperlink" Target="http://img1.liveinternet.ru/images/attach/c/3/83/437/83437695_large_2795685_1327305091_0_8c79e_777fffa_orig.jpg" TargetMode="External"/><Relationship Id="rId2" Type="http://schemas.openxmlformats.org/officeDocument/2006/relationships/hyperlink" Target="http://img-fotki.yandex.ru/get/6602/102699435.781/0_9180c_3ec45b95_S" TargetMode="External"/><Relationship Id="rId16" Type="http://schemas.openxmlformats.org/officeDocument/2006/relationships/hyperlink" Target="http://kino-kartiny.ru/wp-content/uploads/2012/01/snegurocka.jpg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img-fotki.yandex.ru/get/6501/102699435.780/0_917f7_aa0ee92c_S" TargetMode="External"/><Relationship Id="rId11" Type="http://schemas.openxmlformats.org/officeDocument/2006/relationships/hyperlink" Target="http://img-fotki.yandex.ru/get/4614/136487634.55/0_6f349_2de0f989_S.jpg" TargetMode="External"/><Relationship Id="rId5" Type="http://schemas.openxmlformats.org/officeDocument/2006/relationships/hyperlink" Target="http://img-fotki.yandex.ru/get/6400/102699435.781/0_9181f_12e6556a_S" TargetMode="External"/><Relationship Id="rId15" Type="http://schemas.openxmlformats.org/officeDocument/2006/relationships/hyperlink" Target="http://www.syl.ru/misc/i/ai/78576/117276.jpg" TargetMode="External"/><Relationship Id="rId10" Type="http://schemas.openxmlformats.org/officeDocument/2006/relationships/hyperlink" Target="http://lib.rus.ec/i/52/107052/i_1146.jpg" TargetMode="External"/><Relationship Id="rId4" Type="http://schemas.openxmlformats.org/officeDocument/2006/relationships/hyperlink" Target="http://img-fotki.yandex.ru/get/6500/102699435.783/0_9187e_834cf92d_S" TargetMode="External"/><Relationship Id="rId9" Type="http://schemas.openxmlformats.org/officeDocument/2006/relationships/hyperlink" Target="http://literatura5.narod.ru/vasnecov_o6.jpg" TargetMode="External"/><Relationship Id="rId14" Type="http://schemas.openxmlformats.org/officeDocument/2006/relationships/hyperlink" Target="http://img-fotki.yandex.ru/get/5644/112424586.79a/0_b998f_ac4b628b_S.jpg" TargetMode="Externa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1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8.png"/><Relationship Id="rId4" Type="http://schemas.openxmlformats.org/officeDocument/2006/relationships/image" Target="../media/image17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B81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D60E0-0FE1-427B-9BF0-A6509494ECBD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8803-3464-4D86-9982-18B5E125BE04}" type="slidenum">
              <a:rPr lang="ru-RU" smtClean="0"/>
              <a:t>‹#›</a:t>
            </a:fld>
            <a:endParaRPr lang="ru-RU"/>
          </a:p>
        </p:txBody>
      </p:sp>
      <p:pic>
        <p:nvPicPr>
          <p:cNvPr id="3076" name="Picture 4" descr="C:\Мои документы\Островский\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459" y="0"/>
            <a:ext cx="10572780" cy="612198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3077" name="Picture 5" descr="C:\Мои документы\Островский\10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3314"/>
            <a:ext cx="11620539" cy="3357562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3078" name="Picture 6" descr="C:\Мои документы\Островский ГРОЗА\9 портре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53520" y="136524"/>
            <a:ext cx="3238480" cy="305815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3079" name="Picture 7" descr="C:\Мои документы\СКРАП-НАБОРЫ\ВИШНЯ\0_89964_92242e63_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39272" y="-15307"/>
            <a:ext cx="2762269" cy="3071834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143892" y="357167"/>
            <a:ext cx="563571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</a:rPr>
              <a:t>А.Н.Островский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705126" y="2141651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54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</a:rPr>
              <a:t>Весенняя сказка </a:t>
            </a:r>
          </a:p>
          <a:p>
            <a:pPr algn="ctr"/>
            <a:r>
              <a:rPr lang="ru-RU" sz="54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</a:rPr>
              <a:t>«Снегурочка»</a:t>
            </a:r>
          </a:p>
        </p:txBody>
      </p:sp>
    </p:spTree>
    <p:extLst>
      <p:ext uri="{BB962C8B-B14F-4D97-AF65-F5344CB8AC3E}">
        <p14:creationId xmlns:p14="http://schemas.microsoft.com/office/powerpoint/2010/main" val="2384806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D60E0-0FE1-427B-9BF0-A6509494ECBD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8803-3464-4D86-9982-18B5E125BE0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B81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000749" y="928670"/>
            <a:ext cx="5810291" cy="5643602"/>
          </a:xfrm>
          <a:prstGeom prst="roundRect">
            <a:avLst/>
          </a:prstGeom>
          <a:solidFill>
            <a:srgbClr val="B9A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85709" y="928670"/>
            <a:ext cx="5524539" cy="5643602"/>
          </a:xfrm>
          <a:prstGeom prst="roundRect">
            <a:avLst/>
          </a:prstGeom>
          <a:solidFill>
            <a:srgbClr val="B9A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1952393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D60E0-0FE1-427B-9BF0-A6509494ECBD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8803-3464-4D86-9982-18B5E125BE0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B81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3791161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7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D60E0-0FE1-427B-9BF0-A6509494ECBD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8803-3464-4D86-9982-18B5E125BE0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B81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/>
          </a:p>
        </p:txBody>
      </p:sp>
      <p:sp>
        <p:nvSpPr>
          <p:cNvPr id="9" name="TextBox 8"/>
          <p:cNvSpPr txBox="1"/>
          <p:nvPr/>
        </p:nvSpPr>
        <p:spPr>
          <a:xfrm>
            <a:off x="666712" y="4500570"/>
            <a:ext cx="8093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2"/>
              </a:rPr>
              <a:t>http://img-fotki.yandex.ru/get/6602/102699435.781/0_9180c_3ec45b95_S</a:t>
            </a:r>
            <a:r>
              <a:rPr lang="ru-RU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- цветы</a:t>
            </a:r>
            <a:endParaRPr lang="ru-RU" sz="1800" dirty="0"/>
          </a:p>
        </p:txBody>
      </p:sp>
      <p:sp>
        <p:nvSpPr>
          <p:cNvPr id="10" name="TextBox 9"/>
          <p:cNvSpPr txBox="1"/>
          <p:nvPr/>
        </p:nvSpPr>
        <p:spPr>
          <a:xfrm>
            <a:off x="666712" y="3071810"/>
            <a:ext cx="8152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http://img-fotki.yandex.ru/get/6501/102699435.782/0_9185e_8a44d08</a:t>
            </a:r>
            <a:r>
              <a:rPr lang="ru-RU" sz="1800" u="none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f_S </a:t>
            </a:r>
            <a:r>
              <a:rPr lang="ru-RU" sz="1800" u="none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цветок</a:t>
            </a:r>
            <a:endParaRPr lang="ru-RU" sz="1800" dirty="0"/>
          </a:p>
        </p:txBody>
      </p:sp>
      <p:sp>
        <p:nvSpPr>
          <p:cNvPr id="11" name="TextBox 10"/>
          <p:cNvSpPr txBox="1"/>
          <p:nvPr/>
        </p:nvSpPr>
        <p:spPr>
          <a:xfrm>
            <a:off x="666713" y="4214818"/>
            <a:ext cx="8016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4"/>
              </a:rPr>
              <a:t>http://img-fotki.yandex.ru/get/6500/102699435.783/0_9187e_834cf92d_S</a:t>
            </a:r>
            <a:r>
              <a:rPr lang="ru-RU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- трава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6712" y="3929066"/>
            <a:ext cx="8046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5"/>
              </a:rPr>
              <a:t>http://img-fotki.yandex.ru/get/6400/102699435.781/0_9181f_12e6556a_S</a:t>
            </a:r>
            <a:r>
              <a:rPr lang="ru-RU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- валун</a:t>
            </a:r>
            <a:endParaRPr lang="ru-RU" sz="1800" dirty="0"/>
          </a:p>
        </p:txBody>
      </p:sp>
      <p:sp>
        <p:nvSpPr>
          <p:cNvPr id="13" name="TextBox 12"/>
          <p:cNvSpPr txBox="1"/>
          <p:nvPr/>
        </p:nvSpPr>
        <p:spPr>
          <a:xfrm>
            <a:off x="666712" y="4786322"/>
            <a:ext cx="77547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6"/>
              </a:rPr>
              <a:t>http://img-fotki.yandex.ru/get/6501/102699435.780/0_917f7_aa0ee92c_S</a:t>
            </a:r>
            <a:r>
              <a:rPr lang="ru-RU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- луг</a:t>
            </a:r>
            <a:endParaRPr lang="ru-RU" sz="1800" dirty="0"/>
          </a:p>
        </p:txBody>
      </p:sp>
      <p:sp>
        <p:nvSpPr>
          <p:cNvPr id="14" name="TextBox 13"/>
          <p:cNvSpPr txBox="1"/>
          <p:nvPr/>
        </p:nvSpPr>
        <p:spPr>
          <a:xfrm>
            <a:off x="666712" y="2500307"/>
            <a:ext cx="11334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7"/>
              </a:rPr>
              <a:t>http://img0.liveinternet.ru/images/attach/c/9/108/88/108088254_large_a3bf1075a474.jpg</a:t>
            </a:r>
            <a:r>
              <a:rPr lang="ru-RU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- Снегурочка и Лель</a:t>
            </a:r>
            <a:endParaRPr lang="ru-RU" sz="1800" dirty="0"/>
          </a:p>
        </p:txBody>
      </p:sp>
      <p:sp>
        <p:nvSpPr>
          <p:cNvPr id="15" name="TextBox 14"/>
          <p:cNvSpPr txBox="1"/>
          <p:nvPr/>
        </p:nvSpPr>
        <p:spPr>
          <a:xfrm>
            <a:off x="666713" y="2214554"/>
            <a:ext cx="60312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8"/>
              </a:rPr>
              <a:t>http://literatura5.narod.ru/vasnecov_o5.jpg</a:t>
            </a:r>
            <a:r>
              <a:rPr lang="ru-RU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- царь Берендей</a:t>
            </a:r>
            <a:endParaRPr lang="ru-RU" sz="1800" dirty="0"/>
          </a:p>
        </p:txBody>
      </p:sp>
      <p:sp>
        <p:nvSpPr>
          <p:cNvPr id="16" name="TextBox 15"/>
          <p:cNvSpPr txBox="1"/>
          <p:nvPr/>
        </p:nvSpPr>
        <p:spPr>
          <a:xfrm>
            <a:off x="666712" y="1928802"/>
            <a:ext cx="5707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9"/>
              </a:rPr>
              <a:t>http://literatura5.narod.ru/vasnecov_o6.jpg</a:t>
            </a:r>
            <a:r>
              <a:rPr lang="ru-RU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- отец Мороз</a:t>
            </a:r>
            <a:endParaRPr lang="ru-RU" sz="1800" dirty="0"/>
          </a:p>
        </p:txBody>
      </p:sp>
      <p:sp>
        <p:nvSpPr>
          <p:cNvPr id="17" name="TextBox 16"/>
          <p:cNvSpPr txBox="1"/>
          <p:nvPr/>
        </p:nvSpPr>
        <p:spPr>
          <a:xfrm>
            <a:off x="666712" y="1428736"/>
            <a:ext cx="53129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10"/>
              </a:rPr>
              <a:t>http://lib.rus.ec/i/52/107052/i_1146.jpg</a:t>
            </a:r>
            <a:r>
              <a:rPr lang="ru-RU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- мать Весна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6713" y="1714488"/>
            <a:ext cx="8267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11"/>
              </a:rPr>
              <a:t>http://img-fotki.yandex.ru/get/4614/136487634.55/0_6f349_2de0f989_S.jpg</a:t>
            </a:r>
            <a:r>
              <a:rPr lang="ru-RU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сугроб</a:t>
            </a:r>
            <a:endParaRPr lang="ru-RU" sz="1800" dirty="0"/>
          </a:p>
        </p:txBody>
      </p:sp>
      <p:sp>
        <p:nvSpPr>
          <p:cNvPr id="19" name="TextBox 18"/>
          <p:cNvSpPr txBox="1"/>
          <p:nvPr/>
        </p:nvSpPr>
        <p:spPr>
          <a:xfrm>
            <a:off x="571461" y="5380672"/>
            <a:ext cx="11430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/>
              <a:t>Вы можете использовать шаблон для своих презентаций, но, пожалуйста, обязательно укажите имя автора: Морозова Наталья Терентьевна, учитель русского языка и литературы МБОУ «Павловская СОШ» Павловского района Алтайского края, август 2014.</a:t>
            </a:r>
          </a:p>
          <a:p>
            <a:r>
              <a:rPr lang="ru-RU" sz="1800" dirty="0"/>
              <a:t>                                     Творческих Вам успехов, коллеги!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15925" y="642918"/>
            <a:ext cx="8436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12"/>
              </a:rPr>
              <a:t>http://img-fotki.yandex.ru/get/5412/107153161.377/0_75253_5aad4063_XL</a:t>
            </a:r>
            <a:r>
              <a:rPr lang="ru-RU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белочка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66712" y="285728"/>
            <a:ext cx="8318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13"/>
              </a:rPr>
              <a:t>http://img-fotki.yandex.ru/get/9323/112424586.7bf/0_c1933_2a2e098_S.png</a:t>
            </a:r>
            <a:r>
              <a:rPr lang="ru-RU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книги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713" y="3643314"/>
            <a:ext cx="8514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14"/>
              </a:rPr>
              <a:t>http://img-fotki.yandex.ru/get/5644/112424586.79a/0_b998f_ac4b628b_S.jpg</a:t>
            </a:r>
            <a:r>
              <a:rPr lang="ru-RU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-берёзки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66713" y="5072075"/>
            <a:ext cx="72507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15"/>
              </a:rPr>
              <a:t>http://www.syl.ru/misc/i/ai/78576/117276.jpg</a:t>
            </a:r>
            <a:r>
              <a:rPr lang="ru-RU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- портрет А.Н.Островского</a:t>
            </a:r>
          </a:p>
          <a:p>
            <a:endParaRPr lang="ru-RU" sz="1800" dirty="0"/>
          </a:p>
        </p:txBody>
      </p:sp>
      <p:sp>
        <p:nvSpPr>
          <p:cNvPr id="24" name="TextBox 23"/>
          <p:cNvSpPr txBox="1"/>
          <p:nvPr/>
        </p:nvSpPr>
        <p:spPr>
          <a:xfrm>
            <a:off x="761963" y="0"/>
            <a:ext cx="6132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/>
              <a:t>Интернет-ресурсы, использованные при создании шаблона: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273440" y="6519446"/>
            <a:ext cx="14389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bg2">
                    <a:lumMod val="25000"/>
                  </a:schemeClr>
                </a:solidFill>
              </a:rPr>
              <a:t>Морозова Н.Т.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66713" y="3357563"/>
            <a:ext cx="83374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16"/>
              </a:rPr>
              <a:t>http://kino-kartiny.ru/wp-content/uploads/2012/01/snegurocka.jpg</a:t>
            </a:r>
            <a:r>
              <a:rPr lang="ru-RU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- кадр из фильма</a:t>
            </a:r>
          </a:p>
          <a:p>
            <a:endParaRPr lang="ru-RU" sz="1800" dirty="0"/>
          </a:p>
        </p:txBody>
      </p:sp>
      <p:sp>
        <p:nvSpPr>
          <p:cNvPr id="27" name="TextBox 26"/>
          <p:cNvSpPr txBox="1"/>
          <p:nvPr/>
        </p:nvSpPr>
        <p:spPr>
          <a:xfrm>
            <a:off x="666712" y="928671"/>
            <a:ext cx="11525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17"/>
              </a:rPr>
              <a:t>http://img1.liveinternet.ru/images/attach/c/3/83/437/83437695_large_2795685_1327305091_0_8c79e_777fffa_orig.jpg</a:t>
            </a:r>
            <a:r>
              <a:rPr lang="ru-RU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- Снегурочка в лесу</a:t>
            </a:r>
          </a:p>
        </p:txBody>
      </p:sp>
    </p:spTree>
    <p:extLst>
      <p:ext uri="{BB962C8B-B14F-4D97-AF65-F5344CB8AC3E}">
        <p14:creationId xmlns:p14="http://schemas.microsoft.com/office/powerpoint/2010/main" val="2084899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5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D60E0-0FE1-427B-9BF0-A6509494ECBD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8803-3464-4D86-9982-18B5E125BE0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B81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1" name="Picture 6" descr="C:\Мои документы\Островский ГРОЗА\9 портре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459" y="571481"/>
            <a:ext cx="5238787" cy="5750895"/>
          </a:xfrm>
          <a:prstGeom prst="rect">
            <a:avLst/>
          </a:prstGeom>
          <a:solidFill>
            <a:srgbClr val="B9A273"/>
          </a:solidFill>
          <a:effectLst>
            <a:softEdge rad="635000"/>
          </a:effec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5048243" y="714356"/>
            <a:ext cx="6667547" cy="5643602"/>
          </a:xfrm>
          <a:prstGeom prst="roundRect">
            <a:avLst/>
          </a:prstGeom>
          <a:solidFill>
            <a:srgbClr val="B9A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2440942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D60E0-0FE1-427B-9BF0-A6509494ECBD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8803-3464-4D86-9982-18B5E125BE0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B81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1" name="Picture 6" descr="C:\Мои документы\Островский ГРОЗА\9 портре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53520" y="65578"/>
            <a:ext cx="3238480" cy="3058156"/>
          </a:xfrm>
          <a:prstGeom prst="rect">
            <a:avLst/>
          </a:prstGeom>
          <a:solidFill>
            <a:srgbClr val="B9A273"/>
          </a:solidFill>
          <a:effectLst>
            <a:softEdge rad="342900"/>
          </a:effec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285709" y="285728"/>
            <a:ext cx="9144064" cy="6357982"/>
          </a:xfrm>
          <a:prstGeom prst="roundRect">
            <a:avLst/>
          </a:prstGeom>
          <a:solidFill>
            <a:srgbClr val="B9A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7170" name="Picture 2" descr="C:\Мои документы\СКРАП-НАБОРЫ\Русская матрёшка\книги стопкой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7267" y="5000636"/>
            <a:ext cx="3591911" cy="15621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0592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D60E0-0FE1-427B-9BF0-A6509494ECBD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8803-3464-4D86-9982-18B5E125BE0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B81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027" name="Picture 3" descr="C:\Мои документы\Островский\царь Беренде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8670"/>
            <a:ext cx="3810016" cy="533402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3333731" y="928670"/>
            <a:ext cx="8477309" cy="5643602"/>
          </a:xfrm>
          <a:prstGeom prst="roundRect">
            <a:avLst/>
          </a:prstGeom>
          <a:solidFill>
            <a:srgbClr val="B9A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028" name="Picture 4" descr="C:\Мои документы\СКРАП-НАБОРЫ\солнечный мёд\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10" y="4953000"/>
            <a:ext cx="3619525" cy="1905000"/>
          </a:xfrm>
          <a:prstGeom prst="rect">
            <a:avLst/>
          </a:prstGeom>
          <a:noFill/>
        </p:spPr>
      </p:pic>
      <p:pic>
        <p:nvPicPr>
          <p:cNvPr id="1029" name="Picture 5" descr="C:\Мои документы\СКРАП-НАБОРЫ\солнечный мёд\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22406">
            <a:off x="571461" y="5429264"/>
            <a:ext cx="661243" cy="1047744"/>
          </a:xfrm>
          <a:prstGeom prst="rect">
            <a:avLst/>
          </a:prstGeom>
          <a:noFill/>
        </p:spPr>
      </p:pic>
      <p:pic>
        <p:nvPicPr>
          <p:cNvPr id="1030" name="Picture 6" descr="C:\Мои документы\СКРАП-НАБОРЫ\солнечный мёд\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09" y="5572141"/>
            <a:ext cx="681563" cy="1079941"/>
          </a:xfrm>
          <a:prstGeom prst="rect">
            <a:avLst/>
          </a:prstGeom>
          <a:noFill/>
        </p:spPr>
      </p:pic>
      <p:pic>
        <p:nvPicPr>
          <p:cNvPr id="1031" name="Picture 7" descr="C:\Мои документы\СКРАП-НАБОРЫ\солнечный мёд\луг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90544" y="6216650"/>
            <a:ext cx="2540000" cy="6413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45137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D60E0-0FE1-427B-9BF0-A6509494ECBD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8803-3464-4D86-9982-18B5E125BE0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B81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5122" name="Picture 2" descr="C:\Мои документы\Островский\дед Мороз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0108"/>
            <a:ext cx="3809984" cy="5205434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3333731" y="928670"/>
            <a:ext cx="8477309" cy="5643602"/>
          </a:xfrm>
          <a:prstGeom prst="roundRect">
            <a:avLst/>
          </a:prstGeom>
          <a:solidFill>
            <a:srgbClr val="B9A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5125" name="Picture 5" descr="C:\Мои документы\СКРАП-НАБОРЫ\СКРАП _ НАБОРЫ, ЗВЕРИ ЦВЕТЫ\сугроб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7715" y="5214950"/>
            <a:ext cx="3905235" cy="1863728"/>
          </a:xfrm>
          <a:prstGeom prst="rect">
            <a:avLst/>
          </a:prstGeom>
          <a:noFill/>
        </p:spPr>
      </p:pic>
      <p:pic>
        <p:nvPicPr>
          <p:cNvPr id="5124" name="Picture 4" descr="C:\Мои документы\СКРАП-НАБОРЫ\Зимний +\ёлка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016500"/>
            <a:ext cx="2540000" cy="1841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02047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D60E0-0FE1-427B-9BF0-A6509494ECBD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8803-3464-4D86-9982-18B5E125BE0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B81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222802" y="1272003"/>
            <a:ext cx="2459082" cy="521495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2" name="Picture 4" descr="C:\Мои документы\СКРАП-НАБОРЫ\солнечный мёд\луг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17" y="5286388"/>
            <a:ext cx="3619483" cy="1214120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285709" y="928670"/>
            <a:ext cx="8572560" cy="5572164"/>
          </a:xfrm>
          <a:prstGeom prst="roundRect">
            <a:avLst/>
          </a:prstGeom>
          <a:solidFill>
            <a:srgbClr val="B9A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2059" name="Picture 11" descr="C:\Мои документы\СКРАП-НАБОРЫ\Русская матрёшка\берёзки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97118" y="0"/>
            <a:ext cx="2232237" cy="6643710"/>
          </a:xfrm>
          <a:prstGeom prst="rect">
            <a:avLst/>
          </a:prstGeom>
          <a:noFill/>
        </p:spPr>
      </p:pic>
      <p:pic>
        <p:nvPicPr>
          <p:cNvPr id="2053" name="Picture 5" descr="C:\Мои документы\СКРАП-НАБОРЫ\солнечный мёд\луг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5024" y="5575300"/>
            <a:ext cx="2666976" cy="1282700"/>
          </a:xfrm>
          <a:prstGeom prst="rect">
            <a:avLst/>
          </a:prstGeom>
          <a:noFill/>
        </p:spPr>
      </p:pic>
      <p:pic>
        <p:nvPicPr>
          <p:cNvPr id="1026" name="Picture 2" descr="C:\Мои документы\СКРАП-НАБОРЫ\солнечный мёд\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5107873">
            <a:off x="10758716" y="3656978"/>
            <a:ext cx="450850" cy="127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34319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D60E0-0FE1-427B-9BF0-A6509494ECBD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8803-3464-4D86-9982-18B5E125BE0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B81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4098" name="Picture 2" descr="C:\Мои документы\Островский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3995" y="1357298"/>
            <a:ext cx="6477003" cy="550070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0" y="0"/>
            <a:ext cx="8763019" cy="6858000"/>
          </a:xfrm>
          <a:prstGeom prst="rect">
            <a:avLst/>
          </a:prstGeom>
          <a:solidFill>
            <a:srgbClr val="9B81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5709" y="1000108"/>
            <a:ext cx="8572560" cy="5643602"/>
          </a:xfrm>
          <a:prstGeom prst="roundRect">
            <a:avLst/>
          </a:prstGeom>
          <a:solidFill>
            <a:srgbClr val="B9A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6146" name="Picture 2" descr="C:\Мои документы\СКРАП-НАБОРЫ\солнечный мёд\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14" y="4786322"/>
            <a:ext cx="3587757" cy="1905000"/>
          </a:xfrm>
          <a:prstGeom prst="rect">
            <a:avLst/>
          </a:prstGeom>
          <a:noFill/>
        </p:spPr>
      </p:pic>
      <p:pic>
        <p:nvPicPr>
          <p:cNvPr id="6148" name="Picture 4" descr="C:\Мои документы\СКРАП-НАБОРЫ\солнечный мёд\луг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20275" y="5929330"/>
            <a:ext cx="2730501" cy="785794"/>
          </a:xfrm>
          <a:prstGeom prst="rect">
            <a:avLst/>
          </a:prstGeom>
          <a:noFill/>
        </p:spPr>
      </p:pic>
      <p:pic>
        <p:nvPicPr>
          <p:cNvPr id="15" name="Picture 11" descr="C:\Мои документы\СКРАП-НАБОРЫ\Русская матрёшка\берёзки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233448" y="0"/>
            <a:ext cx="2295907" cy="6357958"/>
          </a:xfrm>
          <a:prstGeom prst="rect">
            <a:avLst/>
          </a:prstGeom>
          <a:noFill/>
        </p:spPr>
      </p:pic>
      <p:pic>
        <p:nvPicPr>
          <p:cNvPr id="6147" name="Picture 3" descr="C:\Мои документы\СКРАП-НАБОРЫ\солнечный мёд\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77531" y="5773137"/>
            <a:ext cx="1396992" cy="7991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62212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D60E0-0FE1-427B-9BF0-A6509494ECBD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8803-3464-4D86-9982-18B5E125BE0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B81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4098" name="Picture 2" descr="C:\Мои документы\Островский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44" y="1055036"/>
            <a:ext cx="6286544" cy="580296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857477" y="0"/>
            <a:ext cx="9334523" cy="6858000"/>
          </a:xfrm>
          <a:prstGeom prst="rect">
            <a:avLst/>
          </a:prstGeom>
          <a:solidFill>
            <a:srgbClr val="9B81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762227" y="928670"/>
            <a:ext cx="9048813" cy="5643602"/>
          </a:xfrm>
          <a:prstGeom prst="roundRect">
            <a:avLst/>
          </a:prstGeom>
          <a:solidFill>
            <a:srgbClr val="B9A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4099" name="Picture 3" descr="C:\Мои документы\СКРАП-НАБОРЫ\солнечный мёд\луг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0960" y="4643446"/>
            <a:ext cx="2190765" cy="1106336"/>
          </a:xfrm>
          <a:prstGeom prst="rect">
            <a:avLst/>
          </a:prstGeom>
          <a:noFill/>
        </p:spPr>
      </p:pic>
      <p:pic>
        <p:nvPicPr>
          <p:cNvPr id="4100" name="Picture 4" descr="C:\Мои документы\СКРАП-НАБОРЫ\солнечный мёд\луг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11" y="5143512"/>
            <a:ext cx="3111504" cy="1282700"/>
          </a:xfrm>
          <a:prstGeom prst="rect">
            <a:avLst/>
          </a:prstGeom>
          <a:noFill/>
        </p:spPr>
      </p:pic>
      <p:pic>
        <p:nvPicPr>
          <p:cNvPr id="4101" name="Picture 5" descr="C:\Мои документы\СКРАП-НАБОРЫ\солнечный мёд\валун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4643446"/>
            <a:ext cx="1779959" cy="1547810"/>
          </a:xfrm>
          <a:prstGeom prst="rect">
            <a:avLst/>
          </a:prstGeom>
          <a:noFill/>
        </p:spPr>
      </p:pic>
      <p:pic>
        <p:nvPicPr>
          <p:cNvPr id="4102" name="Picture 6" descr="C:\Мои документы\СКРАП-НАБОРЫ\солнечный мёд\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4328108">
            <a:off x="533009" y="3278508"/>
            <a:ext cx="347094" cy="977731"/>
          </a:xfrm>
          <a:prstGeom prst="rect">
            <a:avLst/>
          </a:prstGeom>
          <a:noFill/>
        </p:spPr>
      </p:pic>
      <p:pic>
        <p:nvPicPr>
          <p:cNvPr id="4104" name="Picture 8" descr="C:\Мои документы\СКРАП-НАБОРЫ\Русская матрёшка\Белочка на бревне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14469" y="5715016"/>
            <a:ext cx="1625600" cy="954088"/>
          </a:xfrm>
          <a:prstGeom prst="rect">
            <a:avLst/>
          </a:prstGeom>
          <a:noFill/>
        </p:spPr>
      </p:pic>
      <p:pic>
        <p:nvPicPr>
          <p:cNvPr id="18" name="Picture 4" descr="C:\Мои документы\СКРАП-НАБОРЫ\солнечный мёд\луг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95" y="5715016"/>
            <a:ext cx="3111504" cy="12827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00759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4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D60E0-0FE1-427B-9BF0-A6509494ECBD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98803-3464-4D86-9982-18B5E125BE0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B81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5710" y="285728"/>
            <a:ext cx="11620581" cy="6286544"/>
          </a:xfrm>
          <a:prstGeom prst="roundRect">
            <a:avLst/>
          </a:prstGeom>
          <a:solidFill>
            <a:srgbClr val="B9A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3508911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D60E0-0FE1-427B-9BF0-A6509494ECBD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E98803-3464-4D86-9982-18B5E125BE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627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38177" y="1063870"/>
            <a:ext cx="5751148" cy="502919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Фёдорова Евгения Юрьевна, учитель русского языка и литературы ГБОУ «Академическая гимназия №56», г. Санкт-Петербург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i="1" dirty="0"/>
              <a:t>«Презентация к уроку по учебному предмету </a:t>
            </a:r>
            <a:r>
              <a:rPr lang="ru-RU" i="1" dirty="0" smtClean="0"/>
              <a:t>«Литература» </a:t>
            </a:r>
            <a:r>
              <a:rPr lang="ru-RU" i="1" dirty="0"/>
              <a:t>в 8-ом классе на тему </a:t>
            </a:r>
            <a:r>
              <a:rPr lang="ru-RU" i="1" dirty="0" smtClean="0"/>
              <a:t>«Весенняя сказка «Снегурочка» А.Н. Островского».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572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8BC55E7F-E221-411B-9DC5-7103B313DC6C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36514746"/>
              </p:ext>
            </p:extLst>
          </p:nvPr>
        </p:nvGraphicFramePr>
        <p:xfrm>
          <a:off x="3483429" y="1180322"/>
          <a:ext cx="7899918" cy="2033217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33306">
                  <a:extLst>
                    <a:ext uri="{9D8B030D-6E8A-4147-A177-3AD203B41FA5}">
                      <a16:colId xmlns:a16="http://schemas.microsoft.com/office/drawing/2014/main" val="2907169489"/>
                    </a:ext>
                  </a:extLst>
                </a:gridCol>
                <a:gridCol w="2633306">
                  <a:extLst>
                    <a:ext uri="{9D8B030D-6E8A-4147-A177-3AD203B41FA5}">
                      <a16:colId xmlns:a16="http://schemas.microsoft.com/office/drawing/2014/main" val="2631121170"/>
                    </a:ext>
                  </a:extLst>
                </a:gridCol>
                <a:gridCol w="2633306">
                  <a:extLst>
                    <a:ext uri="{9D8B030D-6E8A-4147-A177-3AD203B41FA5}">
                      <a16:colId xmlns:a16="http://schemas.microsoft.com/office/drawing/2014/main" val="446400893"/>
                    </a:ext>
                  </a:extLst>
                </a:gridCol>
              </a:tblGrid>
              <a:tr h="50501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Снегурочка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Лель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Мизгирь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5961589"/>
                  </a:ext>
                </a:extLst>
              </a:tr>
              <a:tr h="505019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5602215"/>
                  </a:ext>
                </a:extLst>
              </a:tr>
              <a:tr h="505019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822831"/>
                  </a:ext>
                </a:extLst>
              </a:tr>
              <a:tr h="505019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1709692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167555" y="1767254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ХОЛОДНАЯ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188070" y="2262554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СКРОМНАЯ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214448" y="2746131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ГРУСТНАЯ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887310" y="1743807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ГОРЯЧИЙ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887309" y="2280138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ВЕСЁЛЫЙ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734908" y="2746132"/>
            <a:ext cx="1550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РАДОСТНЫЙ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9437078" y="1770185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ГОРЯЧИЙ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9073661" y="2280139"/>
            <a:ext cx="2060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САМОУВЕРЕННЫЙ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9355015" y="2749061"/>
            <a:ext cx="1834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ГОРДЕЛИВЫЙ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657600" y="3490546"/>
            <a:ext cx="805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200" dirty="0" smtClean="0"/>
              <a:t>Подберите эпитеты, характеризующие героев произведения.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96054" y="4237893"/>
            <a:ext cx="746466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sz="2200" dirty="0"/>
              <a:t>Лель и Мизгирь начинают борьбу за сердце Снегурочки, но она не знает любви. 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sz="2200" dirty="0"/>
              <a:t>Зачем Снегурочка бежит к </a:t>
            </a:r>
            <a:r>
              <a:rPr lang="ru-RU" sz="2200" dirty="0" smtClean="0"/>
              <a:t>матери?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sz="2200" dirty="0"/>
              <a:t>Почему Лель бросает цветок и убегает к другим девушкам?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sz="2200" dirty="0"/>
              <a:t>Как Снегурочка чувствует себя в этот момент? </a:t>
            </a:r>
          </a:p>
        </p:txBody>
      </p:sp>
    </p:spTree>
    <p:extLst>
      <p:ext uri="{BB962C8B-B14F-4D97-AF65-F5344CB8AC3E}">
        <p14:creationId xmlns:p14="http://schemas.microsoft.com/office/powerpoint/2010/main" val="5535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ACCF655-6A32-4AA0-ACA9-98B20BEAFD6C}"/>
              </a:ext>
            </a:extLst>
          </p:cNvPr>
          <p:cNvSpPr txBox="1"/>
          <p:nvPr/>
        </p:nvSpPr>
        <p:spPr>
          <a:xfrm>
            <a:off x="1530220" y="2192695"/>
            <a:ext cx="72592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/>
              <a:t>«На свете все живое должно любить!»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61744" y="4598377"/>
            <a:ext cx="5512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Что символизирует образ Снегурочки?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3023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CB3A2769-5A8B-4175-9CBE-8AA00C5FF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3666" y="0"/>
            <a:ext cx="8018106" cy="951722"/>
          </a:xfrm>
        </p:spPr>
        <p:txBody>
          <a:bodyPr/>
          <a:lstStyle/>
          <a:p>
            <a:r>
              <a:rPr lang="ru-RU" dirty="0"/>
              <a:t>БУКТРЕЙЛЕР</a:t>
            </a:r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56801B07-C251-4C8F-BA51-D5970A452E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2217" y="1593382"/>
            <a:ext cx="8018106" cy="4297464"/>
          </a:xfrm>
        </p:spPr>
        <p:txBody>
          <a:bodyPr/>
          <a:lstStyle/>
          <a:p>
            <a:r>
              <a:rPr lang="ru-RU" dirty="0"/>
              <a:t>Короткий видеоролик, рассказывающий в произвольной художественной форме о книге.</a:t>
            </a:r>
          </a:p>
          <a:p>
            <a:endParaRPr lang="ru-RU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Цитаты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Иллюстрации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Музыка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801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Песня Леля">
            <a:hlinkClick r:id="" action="ppaction://media"/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68850" y="1735138"/>
            <a:ext cx="5384800" cy="3956050"/>
          </a:xfrm>
        </p:spPr>
      </p:pic>
    </p:spTree>
    <p:extLst>
      <p:ext uri="{BB962C8B-B14F-4D97-AF65-F5344CB8AC3E}">
        <p14:creationId xmlns:p14="http://schemas.microsoft.com/office/powerpoint/2010/main" val="128641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5678854" y="1283678"/>
            <a:ext cx="5384800" cy="4525963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4000" dirty="0" smtClean="0"/>
              <a:t>СПАСИБО!</a:t>
            </a:r>
            <a:endParaRPr lang="ru-RU" sz="40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651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874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7A835587-0E66-49F1-9C4C-F578F2E400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16325" y="1651341"/>
            <a:ext cx="6473372" cy="25752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/>
              <a:t>Александр Николаевич Островский</a:t>
            </a:r>
          </a:p>
          <a:p>
            <a:pPr marL="0" indent="0" algn="ctr">
              <a:buNone/>
            </a:pPr>
            <a:r>
              <a:rPr lang="ru-RU" sz="3600" b="1" dirty="0"/>
              <a:t>(1823 – 1886)</a:t>
            </a:r>
          </a:p>
          <a:p>
            <a:pPr marL="0" indent="0" algn="ctr">
              <a:buNone/>
            </a:pPr>
            <a:endParaRPr lang="ru-RU" sz="3600" b="1" dirty="0"/>
          </a:p>
          <a:p>
            <a:pPr marL="0" indent="0" algn="ctr">
              <a:buNone/>
            </a:pPr>
            <a:endParaRPr lang="ru-RU" sz="36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AF1B603-AA62-4379-B5F6-5503328C387C}"/>
              </a:ext>
            </a:extLst>
          </p:cNvPr>
          <p:cNvSpPr txBox="1"/>
          <p:nvPr/>
        </p:nvSpPr>
        <p:spPr>
          <a:xfrm>
            <a:off x="5467918" y="3879380"/>
            <a:ext cx="63821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«Моя задача – служить русскому драматическому искусству».</a:t>
            </a:r>
          </a:p>
        </p:txBody>
      </p:sp>
    </p:spTree>
    <p:extLst>
      <p:ext uri="{BB962C8B-B14F-4D97-AF65-F5344CB8AC3E}">
        <p14:creationId xmlns:p14="http://schemas.microsoft.com/office/powerpoint/2010/main" val="182336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9E85D9C6-5DED-48D8-AEBA-C0BA7D6766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 Островского</a:t>
            </a:r>
          </a:p>
        </p:txBody>
      </p:sp>
      <p:pic>
        <p:nvPicPr>
          <p:cNvPr id="14" name="Объект 13">
            <a:extLst>
              <a:ext uri="{FF2B5EF4-FFF2-40B4-BE49-F238E27FC236}">
                <a16:creationId xmlns:a16="http://schemas.microsoft.com/office/drawing/2014/main" id="{22F5BD20-1F3C-496D-91E6-66EB26C194A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307" y="1872761"/>
            <a:ext cx="5031038" cy="3338519"/>
          </a:xfrm>
        </p:spPr>
      </p:pic>
      <p:sp>
        <p:nvSpPr>
          <p:cNvPr id="2" name="TextBox 1"/>
          <p:cNvSpPr txBox="1"/>
          <p:nvPr/>
        </p:nvSpPr>
        <p:spPr>
          <a:xfrm>
            <a:off x="6523892" y="2198077"/>
            <a:ext cx="498523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0000"/>
                </a:solidFill>
              </a:rPr>
              <a:t> Памятник</a:t>
            </a:r>
            <a:r>
              <a:rPr lang="ru-RU" sz="2400" dirty="0" smtClean="0">
                <a:solidFill>
                  <a:srgbClr val="000000"/>
                </a:solidFill>
              </a:rPr>
              <a:t> на Театральной площади у Малого театра. Второе название – </a:t>
            </a:r>
            <a:r>
              <a:rPr lang="ru-RU" sz="2400" b="1" dirty="0" smtClean="0">
                <a:solidFill>
                  <a:srgbClr val="000000"/>
                </a:solidFill>
              </a:rPr>
              <a:t>Дом Островского</a:t>
            </a:r>
            <a:r>
              <a:rPr lang="ru-RU" sz="2400" dirty="0" smtClean="0">
                <a:solidFill>
                  <a:srgbClr val="000000"/>
                </a:solidFill>
              </a:rPr>
              <a:t>. Почему?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</a:rPr>
              <a:t> А.Н. Островского называли </a:t>
            </a:r>
            <a:r>
              <a:rPr lang="ru-RU" sz="2400" b="1" dirty="0" smtClean="0">
                <a:solidFill>
                  <a:srgbClr val="000000"/>
                </a:solidFill>
              </a:rPr>
              <a:t>Колумбом Замоскворечья</a:t>
            </a:r>
            <a:r>
              <a:rPr lang="ru-RU" sz="2400" dirty="0" smtClean="0">
                <a:solidFill>
                  <a:srgbClr val="000000"/>
                </a:solidFill>
              </a:rPr>
              <a:t>. Почему?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5840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>
            <a:extLst>
              <a:ext uri="{FF2B5EF4-FFF2-40B4-BE49-F238E27FC236}">
                <a16:creationId xmlns:a16="http://schemas.microsoft.com/office/drawing/2014/main" id="{F71D955E-356F-4AA4-9898-05A0EBD291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599" y="1576873"/>
            <a:ext cx="8515739" cy="324705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/>
              <a:t>«Свои люди – сочтемся»</a:t>
            </a:r>
          </a:p>
          <a:p>
            <a:pPr marL="0" indent="0" algn="ctr">
              <a:buNone/>
            </a:pPr>
            <a:r>
              <a:rPr lang="ru-RU" sz="4000" dirty="0"/>
              <a:t>«Не в свои сани не садись»</a:t>
            </a:r>
          </a:p>
          <a:p>
            <a:pPr marL="0" indent="0" algn="ctr">
              <a:buNone/>
            </a:pPr>
            <a:r>
              <a:rPr lang="ru-RU" sz="4000" dirty="0"/>
              <a:t>«Не так живи, как хочется»</a:t>
            </a:r>
          </a:p>
          <a:p>
            <a:pPr marL="0" indent="0" algn="ctr">
              <a:buNone/>
            </a:pPr>
            <a:r>
              <a:rPr lang="ru-RU" sz="4000" dirty="0"/>
              <a:t>«Бедность не порок»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12177" y="5002823"/>
            <a:ext cx="76141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2400" b="1" dirty="0"/>
              <a:t>Пословицы</a:t>
            </a:r>
            <a:r>
              <a:rPr lang="ru-RU" sz="2400" dirty="0"/>
              <a:t> – изречения, в которых выражена народная мудрость в поучительной форме.</a:t>
            </a:r>
          </a:p>
        </p:txBody>
      </p:sp>
    </p:spTree>
    <p:extLst>
      <p:ext uri="{BB962C8B-B14F-4D97-AF65-F5344CB8AC3E}">
        <p14:creationId xmlns:p14="http://schemas.microsoft.com/office/powerpoint/2010/main" val="21022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BC96FA-B445-49D5-AD0B-4EA87D07D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315" y="371353"/>
            <a:ext cx="10972800" cy="1143000"/>
          </a:xfrm>
        </p:spPr>
        <p:txBody>
          <a:bodyPr/>
          <a:lstStyle/>
          <a:p>
            <a:r>
              <a:rPr lang="ru-RU" b="1" dirty="0"/>
              <a:t>«Снегурочка»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F822FA06-87B4-411A-885F-E5BE66F7B05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947" y="446292"/>
            <a:ext cx="2812959" cy="5965416"/>
          </a:xfrm>
          <a:effectLst>
            <a:softEdge rad="127000"/>
          </a:effectLst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5A9973C2-D532-43B0-A866-536BEC238B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689360" y="1736621"/>
            <a:ext cx="5812973" cy="1279141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/>
              <a:t>Литературная сказка-драма, написанная в 1873 </a:t>
            </a:r>
            <a:r>
              <a:rPr lang="ru-RU" sz="3600" dirty="0" smtClean="0"/>
              <a:t>году.</a:t>
            </a:r>
            <a:endParaRPr lang="ru-RU" sz="3600" dirty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807070" y="3393831"/>
            <a:ext cx="55215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Литературная сказка – </a:t>
            </a:r>
            <a:r>
              <a:rPr lang="ru-RU" sz="2400" dirty="0"/>
              <a:t>жанр, опирающийся на традиции фольклорной сказки, соединяющий авторскую самобытность и народные традиции.</a:t>
            </a:r>
          </a:p>
        </p:txBody>
      </p:sp>
    </p:spTree>
    <p:extLst>
      <p:ext uri="{BB962C8B-B14F-4D97-AF65-F5344CB8AC3E}">
        <p14:creationId xmlns:p14="http://schemas.microsoft.com/office/powerpoint/2010/main" val="3209897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Объект 16">
            <a:extLst>
              <a:ext uri="{FF2B5EF4-FFF2-40B4-BE49-F238E27FC236}">
                <a16:creationId xmlns:a16="http://schemas.microsoft.com/office/drawing/2014/main" id="{1AC51378-D744-457F-964F-C63C3E49899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6106" y="209939"/>
            <a:ext cx="2207786" cy="4525963"/>
          </a:xfrm>
        </p:spPr>
      </p:pic>
      <p:pic>
        <p:nvPicPr>
          <p:cNvPr id="23" name="Объект 22">
            <a:extLst>
              <a:ext uri="{FF2B5EF4-FFF2-40B4-BE49-F238E27FC236}">
                <a16:creationId xmlns:a16="http://schemas.microsoft.com/office/drawing/2014/main" id="{01012C4E-BC53-4F93-B7DD-43688606A8D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411" y="209939"/>
            <a:ext cx="2134193" cy="4525963"/>
          </a:xfr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4889112-2AF8-4C2A-9B3C-44D95A8052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433" y="2085391"/>
            <a:ext cx="3221575" cy="4525963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8125FD7F-F4A4-414B-814B-88F738A84F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21" y="2178082"/>
            <a:ext cx="3681933" cy="452596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466492" y="4967654"/>
            <a:ext cx="1459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ПРОЛОГ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14300" y="79129"/>
            <a:ext cx="3886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sz="2200" dirty="0"/>
              <a:t>Почему Снегурочка хочет уйти к людям? Разве отец с матерью ее не </a:t>
            </a:r>
            <a:r>
              <a:rPr lang="ru-RU" sz="2200" dirty="0" smtClean="0"/>
              <a:t>любят?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sz="2200" dirty="0" smtClean="0"/>
              <a:t>Мороз </a:t>
            </a:r>
            <a:r>
              <a:rPr lang="ru-RU" sz="2200" dirty="0"/>
              <a:t>с радостью отпускает Снегурочку к людям? От чего он ее предостерегает?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60123" y="0"/>
            <a:ext cx="37719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sz="2200" dirty="0"/>
              <a:t>Снегурочка попадает к берендеям. Как они воспринимают ее появление?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sz="2200" dirty="0"/>
              <a:t>Что вы можете сказать о новой семье Снегурочки?</a:t>
            </a:r>
          </a:p>
        </p:txBody>
      </p:sp>
    </p:spTree>
    <p:extLst>
      <p:ext uri="{BB962C8B-B14F-4D97-AF65-F5344CB8AC3E}">
        <p14:creationId xmlns:p14="http://schemas.microsoft.com/office/powerpoint/2010/main" val="180763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666D7D2-947D-4285-BB80-3F97D5EF50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845" y="1381528"/>
            <a:ext cx="4357350" cy="461444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983416" y="1292469"/>
            <a:ext cx="3569677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sz="2200" dirty="0"/>
              <a:t>Кто такой Лель? Что в нем привлекает Снегурочку?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sz="2200" dirty="0"/>
              <a:t>Что говорят о Леле жители царства?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sz="2200" dirty="0"/>
              <a:t>Что он сам о себе говорит</a:t>
            </a:r>
            <a:r>
              <a:rPr lang="ru-RU" sz="2200" dirty="0" smtClean="0"/>
              <a:t>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64769" y="3798276"/>
            <a:ext cx="329711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/>
              <a:t>Основа сюжета </a:t>
            </a:r>
            <a:r>
              <a:rPr lang="ru-RU" sz="2200" dirty="0"/>
              <a:t>– русская народная сказка, впервые опубликованная Александром Николаевичем Афанасьевым в 1869 году.</a:t>
            </a:r>
          </a:p>
        </p:txBody>
      </p:sp>
    </p:spTree>
    <p:extLst>
      <p:ext uri="{BB962C8B-B14F-4D97-AF65-F5344CB8AC3E}">
        <p14:creationId xmlns:p14="http://schemas.microsoft.com/office/powerpoint/2010/main" val="2625589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videoplayback">
            <a:hlinkClick r:id="" action="ppaction://media"/>
            <a:extLst>
              <a:ext uri="{FF2B5EF4-FFF2-40B4-BE49-F238E27FC236}">
                <a16:creationId xmlns:a16="http://schemas.microsoft.com/office/drawing/2014/main" id="{3469C5AE-A451-479D-8A5F-C31FAC708362}"/>
              </a:ext>
            </a:extLst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06871" y="1156578"/>
            <a:ext cx="4465056" cy="3348792"/>
          </a:xfrm>
        </p:spPr>
      </p:pic>
      <p:sp>
        <p:nvSpPr>
          <p:cNvPr id="2" name="TextBox 1"/>
          <p:cNvSpPr txBox="1"/>
          <p:nvPr/>
        </p:nvSpPr>
        <p:spPr>
          <a:xfrm>
            <a:off x="1345223" y="4607168"/>
            <a:ext cx="763172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2200" b="1" dirty="0"/>
              <a:t>Вскоре Снегурочка знакомится с Мизгирем.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ru-RU" sz="2200" dirty="0" smtClean="0"/>
              <a:t>Чем </a:t>
            </a:r>
            <a:r>
              <a:rPr lang="ru-RU" sz="2200" dirty="0"/>
              <a:t>отличается Снегурочка от Купавы?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ru-RU" sz="2200" dirty="0"/>
              <a:t>На чьей стороне ваши симпатии? Почему?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ru-RU" sz="2200" dirty="0"/>
              <a:t>Почему срывается помолвка между Мизгирем и Купавой?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ru-RU" sz="2200" dirty="0"/>
              <a:t>Каким вы увидели Мизгиря в этой сцене?</a:t>
            </a:r>
          </a:p>
        </p:txBody>
      </p:sp>
    </p:spTree>
    <p:extLst>
      <p:ext uri="{BB962C8B-B14F-4D97-AF65-F5344CB8AC3E}">
        <p14:creationId xmlns:p14="http://schemas.microsoft.com/office/powerpoint/2010/main" val="3150929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snegurochka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snegurochka</Template>
  <TotalTime>744</TotalTime>
  <Words>374</Words>
  <Application>Microsoft Office PowerPoint</Application>
  <PresentationFormat>Широкоэкранный</PresentationFormat>
  <Paragraphs>60</Paragraphs>
  <Slides>14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Wingdings</vt:lpstr>
      <vt:lpstr>snegurochka</vt:lpstr>
      <vt:lpstr>Презентация PowerPoint</vt:lpstr>
      <vt:lpstr>Презентация PowerPoint</vt:lpstr>
      <vt:lpstr>Презентация PowerPoint</vt:lpstr>
      <vt:lpstr>Дом Островского</vt:lpstr>
      <vt:lpstr>Презентация PowerPoint</vt:lpstr>
      <vt:lpstr>«Снегурочка»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БУКТРЕЙЛЕР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Евгения</dc:creator>
  <cp:lastModifiedBy>Федоров Дмитрий</cp:lastModifiedBy>
  <cp:revision>25</cp:revision>
  <dcterms:created xsi:type="dcterms:W3CDTF">2020-12-13T13:58:28Z</dcterms:created>
  <dcterms:modified xsi:type="dcterms:W3CDTF">2021-11-05T19:58:31Z</dcterms:modified>
</cp:coreProperties>
</file>