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autoCompressPictures="0">
  <p:sldMasterIdLst>
    <p:sldMasterId id="2147483648" r:id="rId4"/>
  </p:sldMasterIdLst>
  <p:notesMasterIdLst>
    <p:notesMasterId r:id="rId25"/>
  </p:notesMasterIdLst>
  <p:handoutMasterIdLst>
    <p:handoutMasterId r:id="rId26"/>
  </p:handoutMasterIdLst>
  <p:sldIdLst>
    <p:sldId id="292" r:id="rId5"/>
    <p:sldId id="272" r:id="rId6"/>
    <p:sldId id="270" r:id="rId7"/>
    <p:sldId id="260" r:id="rId8"/>
    <p:sldId id="289" r:id="rId9"/>
    <p:sldId id="261" r:id="rId10"/>
    <p:sldId id="288" r:id="rId11"/>
    <p:sldId id="273" r:id="rId12"/>
    <p:sldId id="274" r:id="rId13"/>
    <p:sldId id="275" r:id="rId14"/>
    <p:sldId id="276" r:id="rId15"/>
    <p:sldId id="290" r:id="rId16"/>
    <p:sldId id="277" r:id="rId17"/>
    <p:sldId id="278" r:id="rId18"/>
    <p:sldId id="280" r:id="rId19"/>
    <p:sldId id="281" r:id="rId20"/>
    <p:sldId id="291" r:id="rId21"/>
    <p:sldId id="283" r:id="rId22"/>
    <p:sldId id="284" r:id="rId23"/>
    <p:sldId id="285" r:id="rId24"/>
  </p:sldIdLst>
  <p:sldSz cx="12192000" cy="6858000"/>
  <p:notesSz cx="6858000" cy="9144000"/>
  <p:defaultTextStyle>
    <a:defPPr rtl="0">
      <a:defRPr lang="ru-RU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CC"/>
    <a:srgbClr val="008A3E"/>
    <a:srgbClr val="001E1D"/>
    <a:srgbClr val="002A29"/>
    <a:srgbClr val="003A39"/>
    <a:srgbClr val="004442"/>
    <a:srgbClr val="003F3E"/>
    <a:srgbClr val="184830"/>
    <a:srgbClr val="4BFC04"/>
    <a:srgbClr val="A5002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84" autoAdjust="0"/>
    <p:restoredTop sz="94660"/>
  </p:normalViewPr>
  <p:slideViewPr>
    <p:cSldViewPr snapToGrid="0">
      <p:cViewPr varScale="1">
        <p:scale>
          <a:sx n="69" d="100"/>
          <a:sy n="69" d="100"/>
        </p:scale>
        <p:origin x="427" y="7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99" d="100"/>
          <a:sy n="99" d="100"/>
        </p:scale>
        <p:origin x="3570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ru-RU" noProof="1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76EC16BE-DC89-4BBB-B801-534D1184A985}" type="datetime1">
              <a:rPr lang="ru-RU" noProof="1" smtClean="0"/>
              <a:pPr rtl="0"/>
              <a:t>29.03.2024</a:t>
            </a:fld>
            <a:endParaRPr lang="ru-RU" noProof="1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ru-RU" noProof="1"/>
          </a:p>
        </p:txBody>
      </p:sp>
      <p:sp>
        <p:nvSpPr>
          <p:cNvPr id="5" name="Номер слайда 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5371D633-9DD7-49CB-ADF7-75325D4C4636}" type="slidenum">
              <a:rPr lang="ru-RU" noProof="1" smtClean="0"/>
              <a:pPr rtl="0"/>
              <a:t>‹#›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326074203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ru-RU" noProof="1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2FF083A1-7128-43FF-943B-DA3133109D6F}" type="datetime1">
              <a:rPr lang="ru-RU" noProof="1" smtClean="0"/>
              <a:pPr rtl="0"/>
              <a:t>29.03.2024</a:t>
            </a:fld>
            <a:endParaRPr lang="ru-RU" noProof="1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ru-RU" noProof="1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ru-RU" noProof="1"/>
              <a:t>Щелкните, чтобы изменить стили текста образца слайда</a:t>
            </a:r>
          </a:p>
          <a:p>
            <a:pPr lvl="1" rtl="0"/>
            <a:r>
              <a:rPr lang="ru-RU" noProof="1"/>
              <a:t>Второй уровень</a:t>
            </a:r>
          </a:p>
          <a:p>
            <a:pPr lvl="2" rtl="0"/>
            <a:r>
              <a:rPr lang="ru-RU" noProof="1"/>
              <a:t>Третий уровень</a:t>
            </a:r>
          </a:p>
          <a:p>
            <a:pPr lvl="3" rtl="0"/>
            <a:r>
              <a:rPr lang="ru-RU" noProof="1"/>
              <a:t>Четвертый уровень</a:t>
            </a:r>
          </a:p>
          <a:p>
            <a:pPr lvl="4" rtl="0"/>
            <a:r>
              <a:rPr lang="ru-RU" noProof="1"/>
              <a:t>Пятый уровень</a:t>
            </a:r>
          </a:p>
        </p:txBody>
      </p:sp>
      <p:sp>
        <p:nvSpPr>
          <p:cNvPr id="6" name="Нижний колонтитул 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ru-RU" noProof="1"/>
          </a:p>
        </p:txBody>
      </p:sp>
      <p:sp>
        <p:nvSpPr>
          <p:cNvPr id="7" name="Номер слайда 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DC0D42F3-CDD5-4B19-B3DB-7C5223465AF0}" type="slidenum">
              <a:rPr lang="ru-RU" noProof="1" dirty="0" smtClean="0"/>
              <a:pPr rtl="0"/>
              <a:t>‹#›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481058085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C0D42F3-CDD5-4B19-B3DB-7C5223465AF0}" type="slidenum">
              <a:rPr lang="ru-RU" noProof="1" smtClean="0"/>
              <a:pPr rtl="0"/>
              <a:t>2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303697259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C0D42F3-CDD5-4B19-B3DB-7C5223465AF0}" type="slidenum">
              <a:rPr lang="ru-RU" noProof="1" smtClean="0"/>
              <a:pPr rtl="0"/>
              <a:t>11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61007723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C0D42F3-CDD5-4B19-B3DB-7C5223465AF0}" type="slidenum">
              <a:rPr lang="ru-RU" noProof="1" smtClean="0"/>
              <a:pPr rtl="0"/>
              <a:t>13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61007723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C0D42F3-CDD5-4B19-B3DB-7C5223465AF0}" type="slidenum">
              <a:rPr lang="ru-RU" noProof="1" smtClean="0"/>
              <a:pPr rtl="0"/>
              <a:t>14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61007723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C0D42F3-CDD5-4B19-B3DB-7C5223465AF0}" type="slidenum">
              <a:rPr lang="ru-RU" noProof="1" smtClean="0"/>
              <a:pPr rtl="0"/>
              <a:t>15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61007723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C0D42F3-CDD5-4B19-B3DB-7C5223465AF0}" type="slidenum">
              <a:rPr lang="ru-RU" noProof="1" smtClean="0"/>
              <a:pPr rtl="0"/>
              <a:t>16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61007723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C0D42F3-CDD5-4B19-B3DB-7C5223465AF0}" type="slidenum">
              <a:rPr lang="ru-RU" noProof="1" smtClean="0"/>
              <a:pPr rtl="0"/>
              <a:t>18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61007723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C0D42F3-CDD5-4B19-B3DB-7C5223465AF0}" type="slidenum">
              <a:rPr lang="ru-RU" noProof="1" smtClean="0"/>
              <a:pPr rtl="0"/>
              <a:t>19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61007723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C0D42F3-CDD5-4B19-B3DB-7C5223465AF0}" type="slidenum">
              <a:rPr lang="ru-RU" noProof="1" smtClean="0"/>
              <a:pPr rtl="0"/>
              <a:t>20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6100772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12" name="Google Shape;112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94746866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C0D42F3-CDD5-4B19-B3DB-7C5223465AF0}" type="slidenum">
              <a:rPr lang="ru-RU" noProof="1" smtClean="0"/>
              <a:pPr rtl="0"/>
              <a:t>4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61007723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fld id="{DC0D42F3-CDD5-4B19-B3DB-7C5223465AF0}" type="slidenum">
              <a:rPr lang="ru-RU" noProof="1" smtClean="0">
                <a:solidFill>
                  <a:prstClr val="black"/>
                </a:solidFill>
              </a:rPr>
              <a:pPr/>
              <a:t>5</a:t>
            </a:fld>
            <a:endParaRPr lang="ru-RU" noProof="1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007723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C0D42F3-CDD5-4B19-B3DB-7C5223465AF0}" type="slidenum">
              <a:rPr lang="ru-RU" noProof="1" smtClean="0"/>
              <a:pPr rtl="0"/>
              <a:t>6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61007723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C0D42F3-CDD5-4B19-B3DB-7C5223465AF0}" type="slidenum">
              <a:rPr lang="ru-RU" noProof="1" smtClean="0"/>
              <a:pPr rtl="0"/>
              <a:t>7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61007723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C0D42F3-CDD5-4B19-B3DB-7C5223465AF0}" type="slidenum">
              <a:rPr lang="ru-RU" noProof="1" smtClean="0"/>
              <a:pPr rtl="0"/>
              <a:t>8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61007723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C0D42F3-CDD5-4B19-B3DB-7C5223465AF0}" type="slidenum">
              <a:rPr lang="ru-RU" noProof="1" smtClean="0"/>
              <a:pPr rtl="0"/>
              <a:t>9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61007723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C0D42F3-CDD5-4B19-B3DB-7C5223465AF0}" type="slidenum">
              <a:rPr lang="ru-RU" noProof="1" smtClean="0"/>
              <a:pPr rtl="0"/>
              <a:t>10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6100772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 6"/>
          <p:cNvSpPr/>
          <p:nvPr/>
        </p:nvSpPr>
        <p:spPr>
          <a:xfrm>
            <a:off x="1007533" y="0"/>
            <a:ext cx="7934348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Прямоугольник 7"/>
          <p:cNvSpPr/>
          <p:nvPr/>
        </p:nvSpPr>
        <p:spPr>
          <a:xfrm>
            <a:off x="8941881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Заголовок 1"/>
          <p:cNvSpPr>
            <a:spLocks noGrp="1"/>
          </p:cNvSpPr>
          <p:nvPr>
            <p:ph type="ctrTitle"/>
          </p:nvPr>
        </p:nvSpPr>
        <p:spPr>
          <a:xfrm>
            <a:off x="2611808" y="3428998"/>
            <a:ext cx="5518066" cy="2268559"/>
          </a:xfrm>
        </p:spPr>
        <p:txBody>
          <a:bodyPr rtlCol="0" anchor="t">
            <a:normAutofit/>
          </a:bodyPr>
          <a:lstStyle>
            <a:lvl1pPr algn="r">
              <a:defRPr sz="6000"/>
            </a:lvl1pPr>
          </a:lstStyle>
          <a:p>
            <a:pPr rtl="0"/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 2"/>
          <p:cNvSpPr>
            <a:spLocks noGrp="1"/>
          </p:cNvSpPr>
          <p:nvPr>
            <p:ph type="subTitle" idx="1"/>
          </p:nvPr>
        </p:nvSpPr>
        <p:spPr>
          <a:xfrm>
            <a:off x="2772274" y="2268786"/>
            <a:ext cx="5357600" cy="1160213"/>
          </a:xfrm>
        </p:spPr>
        <p:txBody>
          <a:bodyPr tIns="0" rtlCol="0" anchor="b">
            <a:normAutofit/>
          </a:bodyPr>
          <a:lstStyle>
            <a:lvl1pPr marL="0" indent="0" algn="r">
              <a:buNone/>
              <a:defRPr sz="1800" b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00D7BF56-2A79-48D6-963D-7803B5BD1132}" type="datetime1">
              <a:rPr lang="ru-RU" noProof="1" smtClean="0"/>
              <a:pPr rtl="0"/>
              <a:t>29.03.2024</a:t>
            </a:fld>
            <a:endParaRPr lang="ru-RU" noProof="1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6" name="Номер слайда 5"/>
          <p:cNvSpPr>
            <a:spLocks noGrp="1"/>
          </p:cNvSpPr>
          <p:nvPr>
            <p:ph type="sldNum" sz="quarter" idx="12"/>
          </p:nvPr>
        </p:nvSpPr>
        <p:spPr/>
        <p:txBody>
          <a:bodyPr rIns="45720" rtlCol="0"/>
          <a:lstStyle/>
          <a:p>
            <a:pPr rtl="0"/>
            <a:fld id="{6D22F896-40B5-4ADD-8801-0D06FADFA095}" type="slidenum">
              <a:rPr lang="ru-RU" noProof="1" dirty="0" smtClean="0"/>
              <a:pPr rtl="0"/>
              <a:t>‹#›</a:t>
            </a:fld>
            <a:endParaRPr lang="ru-RU" noProof="1"/>
          </a:p>
        </p:txBody>
      </p:sp>
      <p:sp>
        <p:nvSpPr>
          <p:cNvPr id="13" name="Текстовое поле 12"/>
          <p:cNvSpPr txBox="1"/>
          <p:nvPr/>
        </p:nvSpPr>
        <p:spPr>
          <a:xfrm>
            <a:off x="2191282" y="3262852"/>
            <a:ext cx="4156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0"/>
            <a:r>
              <a:rPr lang="ru-RU" sz="2400" noProof="1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ru-RU" sz="2400" noProof="1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ик 13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Прямоугольник 14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Текстовое поле 8"/>
          <p:cNvSpPr txBox="1"/>
          <p:nvPr/>
        </p:nvSpPr>
        <p:spPr>
          <a:xfrm>
            <a:off x="2194236" y="641225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0"/>
            <a:r>
              <a:rPr lang="ru-RU" sz="1800" noProof="1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ru-RU" sz="1000" noProof="1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Заголовок 1"/>
          <p:cNvSpPr>
            <a:spLocks noGrp="1"/>
          </p:cNvSpPr>
          <p:nvPr>
            <p:ph type="title"/>
          </p:nvPr>
        </p:nvSpPr>
        <p:spPr>
          <a:xfrm>
            <a:off x="2611808" y="808056"/>
            <a:ext cx="7954091" cy="1077229"/>
          </a:xfrm>
        </p:spPr>
        <p:txBody>
          <a:bodyPr rtlCol="0"/>
          <a:lstStyle/>
          <a:p>
            <a:pPr rtl="0"/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 rtlCol="0"/>
          <a:lstStyle/>
          <a:p>
            <a:pPr lvl="0" rtl="0"/>
            <a:r>
              <a:rPr lang="ru-RU" noProof="1"/>
              <a:t>Щелкните, чтобы изменить стили текста образца слайда</a:t>
            </a:r>
          </a:p>
          <a:p>
            <a:pPr lvl="1" rtl="0"/>
            <a:r>
              <a:rPr lang="ru-RU" noProof="1"/>
              <a:t>Второй уровень</a:t>
            </a:r>
          </a:p>
          <a:p>
            <a:pPr lvl="2" rtl="0"/>
            <a:r>
              <a:rPr lang="ru-RU" noProof="1"/>
              <a:t>Третий уровень</a:t>
            </a:r>
          </a:p>
          <a:p>
            <a:pPr lvl="3" rtl="0"/>
            <a:r>
              <a:rPr lang="ru-RU" noProof="1"/>
              <a:t>Четвертый уровень</a:t>
            </a:r>
          </a:p>
          <a:p>
            <a:pPr lvl="4" rtl="0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26DCD8DD-8786-402E-B843-F0227BDD1D8B}" type="datetime1">
              <a:rPr lang="ru-RU" noProof="1" smtClean="0"/>
              <a:pPr rtl="0"/>
              <a:t>29.03.2024</a:t>
            </a:fld>
            <a:endParaRPr lang="ru-RU" noProof="1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6" name="Номер слайда 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D22F896-40B5-4ADD-8801-0D06FADFA095}" type="slidenum">
              <a:rPr lang="ru-RU" noProof="1" dirty="0" smtClean="0"/>
              <a:pPr rtl="0"/>
              <a:t>‹#›</a:t>
            </a:fld>
            <a:endParaRPr lang="ru-RU" noProof="1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 14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" name="Прямоугольник 15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Текстовое поле 8"/>
          <p:cNvSpPr txBox="1"/>
          <p:nvPr/>
        </p:nvSpPr>
        <p:spPr>
          <a:xfrm rot="5400000">
            <a:off x="10337141" y="416061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0"/>
            <a:r>
              <a:rPr lang="ru-RU" sz="1800" noProof="1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ru-RU" sz="1000" noProof="1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Вертикальный заголовок 1"/>
          <p:cNvSpPr>
            <a:spLocks noGrp="1"/>
          </p:cNvSpPr>
          <p:nvPr>
            <p:ph type="title" orient="vert"/>
          </p:nvPr>
        </p:nvSpPr>
        <p:spPr>
          <a:xfrm>
            <a:off x="9239380" y="805818"/>
            <a:ext cx="1326519" cy="5244126"/>
          </a:xfrm>
        </p:spPr>
        <p:txBody>
          <a:bodyPr vert="eaVert" rtlCol="0"/>
          <a:lstStyle>
            <a:lvl1pPr algn="l">
              <a:defRPr/>
            </a:lvl1pPr>
          </a:lstStyle>
          <a:p>
            <a:pPr rtl="0"/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 hasCustomPrompt="1"/>
          </p:nvPr>
        </p:nvSpPr>
        <p:spPr>
          <a:xfrm>
            <a:off x="2608751" y="970410"/>
            <a:ext cx="6466903" cy="5079534"/>
          </a:xfrm>
        </p:spPr>
        <p:txBody>
          <a:bodyPr vert="eaVert" rtlCol="0"/>
          <a:lstStyle/>
          <a:p>
            <a:pPr lvl="0" rtl="0"/>
            <a:r>
              <a:rPr lang="ru-RU" noProof="1"/>
              <a:t>Щелкните, чтобы изменить стили текста образца слайда</a:t>
            </a:r>
          </a:p>
          <a:p>
            <a:pPr lvl="1" rtl="0"/>
            <a:r>
              <a:rPr lang="ru-RU" noProof="1"/>
              <a:t>Второй уровень</a:t>
            </a:r>
          </a:p>
          <a:p>
            <a:pPr lvl="2" rtl="0"/>
            <a:r>
              <a:rPr lang="ru-RU" noProof="1"/>
              <a:t>Третий уровень</a:t>
            </a:r>
          </a:p>
          <a:p>
            <a:pPr lvl="3" rtl="0"/>
            <a:r>
              <a:rPr lang="ru-RU" noProof="1"/>
              <a:t>Четвертый уровень</a:t>
            </a:r>
          </a:p>
          <a:p>
            <a:pPr lvl="4" rtl="0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27491DDD-1DEB-4D50-A7C1-F5E22646D07E}" type="datetime1">
              <a:rPr lang="ru-RU" noProof="1" smtClean="0"/>
              <a:pPr rtl="0"/>
              <a:t>29.03.2024</a:t>
            </a:fld>
            <a:endParaRPr lang="ru-RU" noProof="1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6" name="Номер слайда 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D22F896-40B5-4ADD-8801-0D06FADFA095}" type="slidenum">
              <a:rPr lang="ru-RU" noProof="1" dirty="0" smtClean="0"/>
              <a:pPr rtl="0"/>
              <a:t>‹#›</a:t>
            </a:fld>
            <a:endParaRPr lang="ru-RU" noProof="1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Прямоугольник 28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Прямоугольник 8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Заголовок 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 hasCustomPrompt="1"/>
          </p:nvPr>
        </p:nvSpPr>
        <p:spPr/>
        <p:txBody>
          <a:bodyPr rtlCol="0" anchor="ctr"/>
          <a:lstStyle/>
          <a:p>
            <a:pPr lvl="0" rtl="0"/>
            <a:r>
              <a:rPr lang="ru-RU" noProof="1"/>
              <a:t>Щелкните, чтобы изменить стили текста образца слайда</a:t>
            </a:r>
          </a:p>
          <a:p>
            <a:pPr lvl="1" rtl="0"/>
            <a:r>
              <a:rPr lang="ru-RU" noProof="1"/>
              <a:t>Второй уровень</a:t>
            </a:r>
          </a:p>
          <a:p>
            <a:pPr lvl="2" rtl="0"/>
            <a:r>
              <a:rPr lang="ru-RU" noProof="1"/>
              <a:t>Третий уровень</a:t>
            </a:r>
          </a:p>
          <a:p>
            <a:pPr lvl="3" rtl="0"/>
            <a:r>
              <a:rPr lang="ru-RU" noProof="1"/>
              <a:t>Четвертый уровень</a:t>
            </a:r>
          </a:p>
          <a:p>
            <a:pPr lvl="4" rtl="0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323F05A0-FFE5-4467-8C82-3C3B629DCBE0}" type="datetime1">
              <a:rPr lang="ru-RU" noProof="1" smtClean="0"/>
              <a:pPr rtl="0"/>
              <a:t>29.03.2024</a:t>
            </a:fld>
            <a:endParaRPr lang="ru-RU" noProof="1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6" name="Номер слайда 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D22F896-40B5-4ADD-8801-0D06FADFA095}" type="slidenum">
              <a:rPr lang="ru-RU" noProof="1" dirty="0" smtClean="0"/>
              <a:pPr rtl="0"/>
              <a:t>‹#›</a:t>
            </a:fld>
            <a:endParaRPr lang="ru-RU" noProof="1"/>
          </a:p>
        </p:txBody>
      </p:sp>
      <p:sp>
        <p:nvSpPr>
          <p:cNvPr id="7" name="Текстовое поле 6"/>
          <p:cNvSpPr txBox="1"/>
          <p:nvPr/>
        </p:nvSpPr>
        <p:spPr>
          <a:xfrm>
            <a:off x="2194943" y="641225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0"/>
            <a:r>
              <a:rPr lang="ru-RU" sz="1800" noProof="1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ru-RU" sz="1000" noProof="1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Прямоугольник 23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5" name="Прямоугольник 24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Надпись 10"/>
          <p:cNvSpPr txBox="1"/>
          <p:nvPr/>
        </p:nvSpPr>
        <p:spPr>
          <a:xfrm>
            <a:off x="2191843" y="2962586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0"/>
            <a:r>
              <a:rPr lang="ru-RU" sz="1800" noProof="1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ru-RU" sz="1000" noProof="1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Заголовок 1"/>
          <p:cNvSpPr>
            <a:spLocks noGrp="1"/>
          </p:cNvSpPr>
          <p:nvPr>
            <p:ph type="title"/>
          </p:nvPr>
        </p:nvSpPr>
        <p:spPr>
          <a:xfrm>
            <a:off x="2609873" y="3147254"/>
            <a:ext cx="7956560" cy="1424746"/>
          </a:xfrm>
        </p:spPr>
        <p:txBody>
          <a:bodyPr rtlCol="0" anchor="t">
            <a:normAutofit/>
          </a:bodyPr>
          <a:lstStyle>
            <a:lvl1pPr algn="r">
              <a:defRPr sz="3200"/>
            </a:lvl1pPr>
          </a:lstStyle>
          <a:p>
            <a:pPr rtl="0"/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 hasCustomPrompt="1"/>
          </p:nvPr>
        </p:nvSpPr>
        <p:spPr>
          <a:xfrm>
            <a:off x="2773968" y="2268786"/>
            <a:ext cx="7791931" cy="878468"/>
          </a:xfrm>
        </p:spPr>
        <p:txBody>
          <a:bodyPr tIns="0" rtlCol="0" anchor="b"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ru-RU" noProof="1"/>
              <a:t>Щелкните, чтобы изменить стили текста образца слайда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A3A780C0-E49B-4EE6-A95D-F346F3749076}" type="datetime1">
              <a:rPr lang="ru-RU" noProof="1" smtClean="0"/>
              <a:pPr rtl="0"/>
              <a:t>29.03.2024</a:t>
            </a:fld>
            <a:endParaRPr lang="ru-RU" noProof="1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6" name="Номер слайда 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D22F896-40B5-4ADD-8801-0D06FADFA095}" type="slidenum">
              <a:rPr lang="ru-RU" noProof="1" dirty="0" smtClean="0"/>
              <a:pPr rtl="0"/>
              <a:t>‹#›</a:t>
            </a:fld>
            <a:endParaRPr lang="ru-RU" noProof="1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 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Прямоугольник 25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7" name="Прямоугольник 26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Заголовок 1"/>
          <p:cNvSpPr>
            <a:spLocks noGrp="1"/>
          </p:cNvSpPr>
          <p:nvPr>
            <p:ph type="title"/>
          </p:nvPr>
        </p:nvSpPr>
        <p:spPr>
          <a:xfrm>
            <a:off x="2609873" y="805817"/>
            <a:ext cx="7950984" cy="1081705"/>
          </a:xfrm>
        </p:spPr>
        <p:txBody>
          <a:bodyPr rtlCol="0"/>
          <a:lstStyle/>
          <a:p>
            <a:pPr rtl="0"/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 hasCustomPrompt="1"/>
          </p:nvPr>
        </p:nvSpPr>
        <p:spPr>
          <a:xfrm>
            <a:off x="2605374" y="2052116"/>
            <a:ext cx="3891960" cy="3997828"/>
          </a:xfrm>
        </p:spPr>
        <p:txBody>
          <a:bodyPr rtlCol="0"/>
          <a:lstStyle/>
          <a:p>
            <a:pPr lvl="0" rtl="0"/>
            <a:r>
              <a:rPr lang="ru-RU" noProof="1"/>
              <a:t>Щелкните, чтобы изменить стили текста образца слайда</a:t>
            </a:r>
          </a:p>
          <a:p>
            <a:pPr lvl="1" rtl="0"/>
            <a:r>
              <a:rPr lang="ru-RU" noProof="1"/>
              <a:t>Второй уровень</a:t>
            </a:r>
          </a:p>
          <a:p>
            <a:pPr lvl="2" rtl="0"/>
            <a:r>
              <a:rPr lang="ru-RU" noProof="1"/>
              <a:t>Третий уровень</a:t>
            </a:r>
          </a:p>
          <a:p>
            <a:pPr lvl="3" rtl="0"/>
            <a:r>
              <a:rPr lang="ru-RU" noProof="1"/>
              <a:t>Четвертый уровень</a:t>
            </a:r>
          </a:p>
          <a:p>
            <a:pPr lvl="4" rtl="0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 hasCustomPrompt="1"/>
          </p:nvPr>
        </p:nvSpPr>
        <p:spPr>
          <a:xfrm>
            <a:off x="6666636" y="2052114"/>
            <a:ext cx="3894222" cy="3997829"/>
          </a:xfrm>
        </p:spPr>
        <p:txBody>
          <a:bodyPr rtlCol="0"/>
          <a:lstStyle/>
          <a:p>
            <a:pPr lvl="0" rtl="0"/>
            <a:r>
              <a:rPr lang="ru-RU" noProof="1"/>
              <a:t>Щелкните, чтобы изменить стили текста образца слайда</a:t>
            </a:r>
          </a:p>
          <a:p>
            <a:pPr lvl="1" rtl="0"/>
            <a:r>
              <a:rPr lang="ru-RU" noProof="1"/>
              <a:t>Второй уровень</a:t>
            </a:r>
          </a:p>
          <a:p>
            <a:pPr lvl="2" rtl="0"/>
            <a:r>
              <a:rPr lang="ru-RU" noProof="1"/>
              <a:t>Третий уровень</a:t>
            </a:r>
          </a:p>
          <a:p>
            <a:pPr lvl="3" rtl="0"/>
            <a:r>
              <a:rPr lang="ru-RU" noProof="1"/>
              <a:t>Четвертый уровень</a:t>
            </a:r>
          </a:p>
          <a:p>
            <a:pPr lvl="4" rtl="0"/>
            <a:r>
              <a:rPr lang="ru-RU" noProof="1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29623B9B-F5BE-4BA4-AC7D-E8A56E9B0635}" type="datetime1">
              <a:rPr lang="ru-RU" noProof="1" smtClean="0"/>
              <a:pPr rtl="0"/>
              <a:t>29.03.2024</a:t>
            </a:fld>
            <a:endParaRPr lang="ru-RU" noProof="1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7" name="Номер слайда 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D22F896-40B5-4ADD-8801-0D06FADFA095}" type="slidenum">
              <a:rPr lang="ru-RU" noProof="1" dirty="0" smtClean="0"/>
              <a:pPr rtl="0"/>
              <a:t>‹#›</a:t>
            </a:fld>
            <a:endParaRPr lang="ru-RU" noProof="1"/>
          </a:p>
        </p:txBody>
      </p:sp>
      <p:sp>
        <p:nvSpPr>
          <p:cNvPr id="10" name="Текстовое поле 9"/>
          <p:cNvSpPr txBox="1"/>
          <p:nvPr/>
        </p:nvSpPr>
        <p:spPr>
          <a:xfrm>
            <a:off x="2196172" y="641223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0"/>
            <a:r>
              <a:rPr lang="ru-RU" sz="1800" noProof="1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ru-RU" sz="1000" noProof="1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Прямоугольник 19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1" name="Прямоугольник 20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Текстовое поле 11"/>
          <p:cNvSpPr txBox="1"/>
          <p:nvPr/>
        </p:nvSpPr>
        <p:spPr>
          <a:xfrm>
            <a:off x="2193650" y="636424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0"/>
            <a:r>
              <a:rPr lang="ru-RU" sz="1800" noProof="1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ru-RU" sz="1000" noProof="1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Заголовок 1"/>
          <p:cNvSpPr>
            <a:spLocks noGrp="1"/>
          </p:cNvSpPr>
          <p:nvPr>
            <p:ph type="title"/>
          </p:nvPr>
        </p:nvSpPr>
        <p:spPr>
          <a:xfrm>
            <a:off x="2609873" y="805818"/>
            <a:ext cx="7956560" cy="1078348"/>
          </a:xfrm>
        </p:spPr>
        <p:txBody>
          <a:bodyPr rtlCol="0"/>
          <a:lstStyle/>
          <a:p>
            <a:pPr rtl="0"/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 hasCustomPrompt="1"/>
          </p:nvPr>
        </p:nvSpPr>
        <p:spPr>
          <a:xfrm>
            <a:off x="2609285" y="2052115"/>
            <a:ext cx="3896467" cy="713818"/>
          </a:xfrm>
        </p:spPr>
        <p:txBody>
          <a:bodyPr rtlCol="0" anchor="b">
            <a:noAutofit/>
          </a:bodyPr>
          <a:lstStyle>
            <a:lvl1pPr marL="0" indent="0" algn="l">
              <a:lnSpc>
                <a:spcPct val="100000"/>
              </a:lnSpc>
              <a:buNone/>
              <a:defRPr sz="2200" b="0" cap="none" baseline="0">
                <a:solidFill>
                  <a:schemeClr val="accent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1"/>
              <a:t>Щелкните, чтобы изменить стили текста образца слайда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 hasCustomPrompt="1"/>
          </p:nvPr>
        </p:nvSpPr>
        <p:spPr>
          <a:xfrm>
            <a:off x="2609285" y="2851331"/>
            <a:ext cx="3893623" cy="3071434"/>
          </a:xfrm>
        </p:spPr>
        <p:txBody>
          <a:bodyPr rtlCol="0"/>
          <a:lstStyle/>
          <a:p>
            <a:pPr lvl="0" rtl="0"/>
            <a:r>
              <a:rPr lang="ru-RU" noProof="1"/>
              <a:t>Щелкните, чтобы изменить стили текста образца слайда</a:t>
            </a:r>
          </a:p>
          <a:p>
            <a:pPr lvl="1" rtl="0"/>
            <a:r>
              <a:rPr lang="ru-RU" noProof="1"/>
              <a:t>Второй уровень</a:t>
            </a:r>
          </a:p>
          <a:p>
            <a:pPr lvl="2" rtl="0"/>
            <a:r>
              <a:rPr lang="ru-RU" noProof="1"/>
              <a:t>Третий уровень</a:t>
            </a:r>
          </a:p>
          <a:p>
            <a:pPr lvl="3" rtl="0"/>
            <a:r>
              <a:rPr lang="ru-RU" noProof="1"/>
              <a:t>Четвертый уровень</a:t>
            </a:r>
          </a:p>
          <a:p>
            <a:pPr lvl="4" rtl="0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 hasCustomPrompt="1"/>
          </p:nvPr>
        </p:nvSpPr>
        <p:spPr>
          <a:xfrm>
            <a:off x="6666634" y="2052115"/>
            <a:ext cx="3899798" cy="713818"/>
          </a:xfrm>
        </p:spPr>
        <p:txBody>
          <a:bodyPr rtlCol="0" anchor="b">
            <a:noAutofit/>
          </a:bodyPr>
          <a:lstStyle>
            <a:lvl1pPr marL="0" indent="0" algn="l">
              <a:lnSpc>
                <a:spcPct val="100000"/>
              </a:lnSpc>
              <a:buNone/>
              <a:defRPr sz="2200" b="0" cap="none" baseline="0">
                <a:solidFill>
                  <a:schemeClr val="accent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1"/>
              <a:t>Щелкните, чтобы изменить стили текста образца слайда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 hasCustomPrompt="1"/>
          </p:nvPr>
        </p:nvSpPr>
        <p:spPr>
          <a:xfrm>
            <a:off x="6666635" y="2851331"/>
            <a:ext cx="3899798" cy="3071434"/>
          </a:xfrm>
        </p:spPr>
        <p:txBody>
          <a:bodyPr rtlCol="0"/>
          <a:lstStyle/>
          <a:p>
            <a:pPr lvl="0" rtl="0"/>
            <a:r>
              <a:rPr lang="ru-RU" noProof="1"/>
              <a:t>Щелкните, чтобы изменить стили текста образца слайда</a:t>
            </a:r>
          </a:p>
          <a:p>
            <a:pPr lvl="1" rtl="0"/>
            <a:r>
              <a:rPr lang="ru-RU" noProof="1"/>
              <a:t>Второй уровень</a:t>
            </a:r>
          </a:p>
          <a:p>
            <a:pPr lvl="2" rtl="0"/>
            <a:r>
              <a:rPr lang="ru-RU" noProof="1"/>
              <a:t>Третий уровень</a:t>
            </a:r>
          </a:p>
          <a:p>
            <a:pPr lvl="3" rtl="0"/>
            <a:r>
              <a:rPr lang="ru-RU" noProof="1"/>
              <a:t>Четвертый уровень</a:t>
            </a:r>
          </a:p>
          <a:p>
            <a:pPr lvl="4" rtl="0"/>
            <a:r>
              <a:rPr lang="ru-RU" noProof="1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4BF61B13-9771-4B99-8CD9-259FB5561F12}" type="datetime1">
              <a:rPr lang="ru-RU" noProof="1" smtClean="0"/>
              <a:pPr rtl="0"/>
              <a:t>29.03.2024</a:t>
            </a:fld>
            <a:endParaRPr lang="ru-RU" noProof="1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9" name="Номер слайда 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D22F896-40B5-4ADD-8801-0D06FADFA095}" type="slidenum">
              <a:rPr lang="ru-RU" noProof="1" dirty="0" smtClean="0"/>
              <a:pPr rtl="0"/>
              <a:t>‹#›</a:t>
            </a:fld>
            <a:endParaRPr lang="ru-RU" noProof="1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 12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4" name="Прямоугольник 13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Заголовок 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F704F870-7573-47F2-A430-AF22C16BA5BC}" type="datetime1">
              <a:rPr lang="ru-RU" noProof="1" smtClean="0"/>
              <a:pPr rtl="0"/>
              <a:t>29.03.2024</a:t>
            </a:fld>
            <a:endParaRPr lang="ru-RU" noProof="1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5" name="Номер слайда 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D22F896-40B5-4ADD-8801-0D06FADFA095}" type="slidenum">
              <a:rPr lang="ru-RU" noProof="1" dirty="0" smtClean="0"/>
              <a:pPr rtl="0"/>
              <a:t>‹#›</a:t>
            </a:fld>
            <a:endParaRPr lang="ru-RU" noProof="1"/>
          </a:p>
        </p:txBody>
      </p:sp>
      <p:sp>
        <p:nvSpPr>
          <p:cNvPr id="8" name="Текстовое поле 7"/>
          <p:cNvSpPr txBox="1"/>
          <p:nvPr/>
        </p:nvSpPr>
        <p:spPr>
          <a:xfrm>
            <a:off x="2196172" y="641226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0"/>
            <a:r>
              <a:rPr lang="ru-RU" sz="1800" noProof="1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ru-RU" sz="1000" noProof="1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 11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Прямоугольник 12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3E2557ED-FDA5-40E6-A8EA-0C429E374B71}" type="datetime1">
              <a:rPr lang="ru-RU" noProof="1" smtClean="0"/>
              <a:pPr rtl="0"/>
              <a:t>29.03.2024</a:t>
            </a:fld>
            <a:endParaRPr lang="ru-RU" noProof="1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4" name="Номер слайда 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D22F896-40B5-4ADD-8801-0D06FADFA095}" type="slidenum">
              <a:rPr lang="ru-RU" noProof="1" dirty="0" smtClean="0"/>
              <a:pPr rtl="0"/>
              <a:t>‹#›</a:t>
            </a:fld>
            <a:endParaRPr lang="ru-RU" noProof="1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Прямоугольник 24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6" name="Прямоугольник 25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Текстовое поле 9"/>
          <p:cNvSpPr txBox="1"/>
          <p:nvPr/>
        </p:nvSpPr>
        <p:spPr>
          <a:xfrm>
            <a:off x="1554154" y="1127550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0"/>
            <a:r>
              <a:rPr lang="ru-RU" sz="1800" noProof="1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ru-RU" sz="1000" noProof="1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Заголовок 1"/>
          <p:cNvSpPr>
            <a:spLocks noGrp="1"/>
          </p:cNvSpPr>
          <p:nvPr>
            <p:ph type="title"/>
          </p:nvPr>
        </p:nvSpPr>
        <p:spPr>
          <a:xfrm>
            <a:off x="1970323" y="1282451"/>
            <a:ext cx="2664361" cy="1903241"/>
          </a:xfrm>
        </p:spPr>
        <p:txBody>
          <a:bodyPr rtlCol="0" anchor="b">
            <a:normAutofit/>
          </a:bodyPr>
          <a:lstStyle>
            <a:lvl1pPr algn="l">
              <a:defRPr sz="2400"/>
            </a:lvl1pPr>
          </a:lstStyle>
          <a:p>
            <a:pPr rtl="0"/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 hasCustomPrompt="1"/>
          </p:nvPr>
        </p:nvSpPr>
        <p:spPr>
          <a:xfrm>
            <a:off x="5120154" y="805818"/>
            <a:ext cx="5446278" cy="5244126"/>
          </a:xfrm>
        </p:spPr>
        <p:txBody>
          <a:bodyPr rtlCol="0" anchor="ctr"/>
          <a:lstStyle/>
          <a:p>
            <a:pPr lvl="0" rtl="0"/>
            <a:r>
              <a:rPr lang="ru-RU" noProof="1"/>
              <a:t>Щелкните, чтобы изменить стили текста образца слайда</a:t>
            </a:r>
          </a:p>
          <a:p>
            <a:pPr lvl="1" rtl="0"/>
            <a:r>
              <a:rPr lang="ru-RU" noProof="1"/>
              <a:t>Второй уровень</a:t>
            </a:r>
          </a:p>
          <a:p>
            <a:pPr lvl="2" rtl="0"/>
            <a:r>
              <a:rPr lang="ru-RU" noProof="1"/>
              <a:t>Третий уровень</a:t>
            </a:r>
          </a:p>
          <a:p>
            <a:pPr lvl="3" rtl="0"/>
            <a:r>
              <a:rPr lang="ru-RU" noProof="1"/>
              <a:t>Четвертый уровень</a:t>
            </a:r>
          </a:p>
          <a:p>
            <a:pPr lvl="4" rtl="0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 hasCustomPrompt="1"/>
          </p:nvPr>
        </p:nvSpPr>
        <p:spPr>
          <a:xfrm>
            <a:off x="1970322" y="3186154"/>
            <a:ext cx="2664361" cy="2386397"/>
          </a:xfrm>
        </p:spPr>
        <p:txBody>
          <a:bodyPr rtlCol="0"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ru-RU" noProof="1"/>
              <a:t>Щелкните, чтобы изменить стили текста образца слайда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49E226A7-A6DD-4561-ABA1-F0BA264016BC}" type="datetime1">
              <a:rPr lang="ru-RU" noProof="1" smtClean="0"/>
              <a:pPr rtl="0"/>
              <a:t>29.03.2024</a:t>
            </a:fld>
            <a:endParaRPr lang="ru-RU" noProof="1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7" name="Номер слайда 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D22F896-40B5-4ADD-8801-0D06FADFA095}" type="slidenum">
              <a:rPr lang="ru-RU" noProof="1" dirty="0" smtClean="0"/>
              <a:pPr rtl="0"/>
              <a:t>‹#›</a:t>
            </a:fld>
            <a:endParaRPr lang="ru-RU" noProof="1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Изображение с заголовк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 18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0" name="Прямоугольник 19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Рисунок 2"/>
          <p:cNvSpPr>
            <a:spLocks noGrp="1" noChangeAspect="1"/>
          </p:cNvSpPr>
          <p:nvPr>
            <p:ph type="pic" idx="1" hasCustomPrompt="1"/>
          </p:nvPr>
        </p:nvSpPr>
        <p:spPr>
          <a:xfrm>
            <a:off x="6747062" y="3229"/>
            <a:ext cx="4629734" cy="6858000"/>
          </a:xfrm>
          <a:solidFill>
            <a:schemeClr val="tx1">
              <a:alpha val="10000"/>
            </a:schemeClr>
          </a:solidFill>
          <a:ln w="9525" cap="sq">
            <a:noFill/>
            <a:miter lim="800000"/>
          </a:ln>
          <a:effectLst/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rtlCol="0" anchor="t">
            <a:normAutofit/>
          </a:bodyPr>
          <a:lstStyle>
            <a:lvl1pPr marL="0" indent="0" algn="ctr">
              <a:buNone/>
              <a:defRPr sz="2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ru-RU" noProof="1"/>
              <a:t>Щелкните значок, чтобы добавить изображение</a:t>
            </a:r>
          </a:p>
        </p:txBody>
      </p:sp>
      <p:sp>
        <p:nvSpPr>
          <p:cNvPr id="10" name="Текстовое поле 9"/>
          <p:cNvSpPr txBox="1"/>
          <p:nvPr/>
        </p:nvSpPr>
        <p:spPr>
          <a:xfrm>
            <a:off x="1554686" y="1127550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0"/>
            <a:r>
              <a:rPr lang="ru-RU" sz="1800" noProof="1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ru-RU" sz="1000" noProof="1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Заголовок 1"/>
          <p:cNvSpPr>
            <a:spLocks noGrp="1"/>
          </p:cNvSpPr>
          <p:nvPr>
            <p:ph type="title"/>
          </p:nvPr>
        </p:nvSpPr>
        <p:spPr>
          <a:xfrm>
            <a:off x="1971241" y="1282452"/>
            <a:ext cx="3970986" cy="1900473"/>
          </a:xfrm>
        </p:spPr>
        <p:txBody>
          <a:bodyPr rtlCol="0" anchor="b">
            <a:normAutofit/>
          </a:bodyPr>
          <a:lstStyle>
            <a:lvl1pPr algn="l">
              <a:defRPr sz="3200"/>
            </a:lvl1pPr>
          </a:lstStyle>
          <a:p>
            <a:pPr rtl="0"/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 hasCustomPrompt="1"/>
          </p:nvPr>
        </p:nvSpPr>
        <p:spPr>
          <a:xfrm>
            <a:off x="1970322" y="3182928"/>
            <a:ext cx="3971874" cy="2386394"/>
          </a:xfrm>
        </p:spPr>
        <p:txBody>
          <a:bodyPr rtlCol="0">
            <a:normAutofit/>
          </a:bodyPr>
          <a:lstStyle>
            <a:lvl1pPr marL="0" indent="0" algn="l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ru-RU" noProof="1"/>
              <a:t>Щелкните, чтобы изменить стили текста образца слайда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6BD7AA76-B4F5-4BF2-8352-788617382990}" type="datetime1">
              <a:rPr lang="ru-RU" noProof="1" smtClean="0"/>
              <a:pPr rtl="0"/>
              <a:t>29.03.2024</a:t>
            </a:fld>
            <a:endParaRPr lang="ru-RU" noProof="1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7" name="Номер слайда 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D22F896-40B5-4ADD-8801-0D06FADFA095}" type="slidenum">
              <a:rPr lang="ru-RU" noProof="1" dirty="0" smtClean="0"/>
              <a:pPr rtl="0"/>
              <a:t>‹#›</a:t>
            </a:fld>
            <a:endParaRPr lang="ru-RU" noProof="1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1794" y="2105202"/>
            <a:ext cx="9360205" cy="4752798"/>
          </a:xfrm>
          <a:prstGeom prst="rect">
            <a:avLst/>
          </a:prstGeom>
        </p:spPr>
      </p:pic>
      <p:pic>
        <p:nvPicPr>
          <p:cNvPr id="15" name="Рисунок 14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9867" cy="6858000"/>
          </a:xfrm>
          <a:prstGeom prst="rect">
            <a:avLst/>
          </a:prstGeom>
        </p:spPr>
      </p:pic>
      <p:sp>
        <p:nvSpPr>
          <p:cNvPr id="8" name="Прямоугольник 7"/>
          <p:cNvSpPr/>
          <p:nvPr/>
        </p:nvSpPr>
        <p:spPr>
          <a:xfrm>
            <a:off x="0" y="0"/>
            <a:ext cx="964174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Заголовок 1"/>
          <p:cNvSpPr>
            <a:spLocks noGrp="1"/>
          </p:cNvSpPr>
          <p:nvPr>
            <p:ph type="title"/>
          </p:nvPr>
        </p:nvSpPr>
        <p:spPr>
          <a:xfrm>
            <a:off x="2611808" y="808056"/>
            <a:ext cx="7958331" cy="1077229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rtl="0"/>
            <a:r>
              <a:rPr lang="ru-RU" noProof="1"/>
              <a:t>Образец подзаголовка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773599" y="2052116"/>
            <a:ext cx="7796540" cy="39978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ru-RU" noProof="1"/>
              <a:t>Щелкните, чтобы изменить стили текста образца слайда</a:t>
            </a:r>
          </a:p>
          <a:p>
            <a:pPr lvl="1" rtl="0"/>
            <a:r>
              <a:rPr lang="ru-RU" noProof="1"/>
              <a:t>Второй уровень</a:t>
            </a:r>
          </a:p>
          <a:p>
            <a:pPr lvl="2" rtl="0"/>
            <a:r>
              <a:rPr lang="ru-RU" noProof="1"/>
              <a:t>Третий уровень</a:t>
            </a:r>
          </a:p>
          <a:p>
            <a:pPr lvl="3" rtl="0"/>
            <a:r>
              <a:rPr lang="ru-RU" noProof="1"/>
              <a:t>Четвертый уровень</a:t>
            </a:r>
          </a:p>
          <a:p>
            <a:pPr lvl="4" rtl="0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 rot="5400000">
            <a:off x="-810065" y="5270604"/>
            <a:ext cx="2662729" cy="182880"/>
          </a:xfrm>
          <a:prstGeom prst="rect">
            <a:avLst/>
          </a:prstGeom>
        </p:spPr>
        <p:txBody>
          <a:bodyPr vert="horz" lIns="91440" tIns="18288" rIns="91440" bIns="45720" rtlCol="0" anchor="t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 rtl="0"/>
            <a:fld id="{8954C259-ECFA-4845-A4A7-632D01602A32}" type="datetime1">
              <a:rPr lang="ru-RU" noProof="1" smtClean="0"/>
              <a:pPr rtl="0"/>
              <a:t>29.03.2024</a:t>
            </a:fld>
            <a:endParaRPr lang="ru-RU" noProof="1"/>
          </a:p>
        </p:txBody>
      </p:sp>
      <p:sp>
        <p:nvSpPr>
          <p:cNvPr id="5" name="Нижний колонтитул 4"/>
          <p:cNvSpPr>
            <a:spLocks noGrp="1"/>
          </p:cNvSpPr>
          <p:nvPr>
            <p:ph type="ftr" sz="quarter" idx="3"/>
          </p:nvPr>
        </p:nvSpPr>
        <p:spPr>
          <a:xfrm rot="5400000">
            <a:off x="-2237130" y="3661144"/>
            <a:ext cx="5885352" cy="179176"/>
          </a:xfrm>
          <a:prstGeom prst="rect">
            <a:avLst/>
          </a:prstGeom>
        </p:spPr>
        <p:txBody>
          <a:bodyPr vert="horz" lIns="91440" tIns="45720" rIns="91440" bIns="18288" rtlCol="0" anchor="b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endParaRPr lang="ru-RU" noProof="1"/>
          </a:p>
        </p:txBody>
      </p:sp>
      <p:sp>
        <p:nvSpPr>
          <p:cNvPr id="6" name="Номер слайда 5"/>
          <p:cNvSpPr>
            <a:spLocks noGrp="1"/>
          </p:cNvSpPr>
          <p:nvPr>
            <p:ph type="sldNum" sz="quarter" idx="4"/>
          </p:nvPr>
        </p:nvSpPr>
        <p:spPr>
          <a:xfrm>
            <a:off x="158407" y="164592"/>
            <a:ext cx="636727" cy="322851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fld id="{6D22F896-40B5-4ADD-8801-0D06FADFA095}" type="slidenum">
              <a:rPr lang="ru-RU" noProof="1" dirty="0" smtClean="0"/>
              <a:pPr rtl="0"/>
              <a:t>‹#›</a:t>
            </a:fld>
            <a:endParaRPr lang="ru-RU" noProof="1"/>
          </a:p>
        </p:txBody>
      </p:sp>
      <p:sp>
        <p:nvSpPr>
          <p:cNvPr id="57" name="Прямоугольник 56"/>
          <p:cNvSpPr/>
          <p:nvPr/>
        </p:nvSpPr>
        <p:spPr>
          <a:xfrm>
            <a:off x="962042" y="0"/>
            <a:ext cx="45719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hf sldNum="0" hdr="0" ftr="0" dt="0"/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3400" b="0" i="0" kern="1200" cap="none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344488" indent="-344488" algn="l" defTabSz="914400" rtl="0" eaLnBrk="1" latinLnBrk="0" hangingPunct="1">
        <a:lnSpc>
          <a:spcPct val="120000"/>
        </a:lnSpc>
        <a:spcBef>
          <a:spcPts val="10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20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95338" indent="-33813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800" kern="120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58888" indent="-34448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709738" indent="-33813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400" kern="120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173288" indent="-34448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642616" indent="-33832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3108960" indent="-33832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575304" indent="-33832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4041648" indent="-33832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g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9.jpeg"/><Relationship Id="rId4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image" Target="../media/image3.png"/><Relationship Id="rId9" Type="http://schemas.microsoft.com/office/2007/relationships/hdphoto" Target="../media/hdphoto1.wdp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jpeg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9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5" Type="http://schemas.openxmlformats.org/officeDocument/2006/relationships/image" Target="../media/image8.png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microsoft.com/office/2007/relationships/hdphoto" Target="../media/hdphoto3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103971" y="5283934"/>
            <a:ext cx="7761249" cy="1446550"/>
          </a:xfrm>
          <a:prstGeom prst="rect">
            <a:avLst/>
          </a:prstGeom>
          <a:effectLst>
            <a:outerShdw blurRad="50800" dist="38100" dir="5400000" algn="t" rotWithShape="0">
              <a:sysClr val="windowText" lastClr="000000">
                <a:alpha val="99000"/>
              </a:sysClr>
            </a:outerShdw>
          </a:effectLst>
        </p:spPr>
        <p:txBody>
          <a:bodyPr wrap="square">
            <a:spAutoFit/>
          </a:bodyPr>
          <a:lstStyle/>
          <a:p>
            <a:pPr marL="0" marR="0" lvl="0" indent="0" algn="ctr" defTabSz="609585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200" b="1" i="1" u="sng" strike="noStrike" kern="0" cap="none" spc="300" normalizeH="0" baseline="0" noProof="0" dirty="0" smtClean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 Narrow" panose="020B0606020202030204" pitchFamily="34" charset="0"/>
                <a:cs typeface="Times New Roman" panose="02020603050405020304" pitchFamily="18" charset="0"/>
                <a:sym typeface="Times New Roman"/>
              </a:rPr>
              <a:t>Автор-разработчик презентации</a:t>
            </a:r>
            <a:r>
              <a:rPr kumimoji="0" lang="ru-RU" sz="2200" b="1" i="1" u="none" strike="noStrike" kern="0" cap="none" spc="300" normalizeH="0" baseline="0" noProof="0" dirty="0" smtClean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 Narrow" panose="020B0606020202030204" pitchFamily="34" charset="0"/>
                <a:cs typeface="Times New Roman" panose="02020603050405020304" pitchFamily="18" charset="0"/>
                <a:sym typeface="Times New Roman"/>
              </a:rPr>
              <a:t>: </a:t>
            </a:r>
          </a:p>
          <a:p>
            <a:pPr marL="0" marR="0" lvl="0" indent="0" algn="ctr" defTabSz="609585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200" b="1" i="1" u="none" strike="noStrike" kern="0" cap="none" spc="0" normalizeH="0" baseline="0" noProof="0" dirty="0" smtClean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 Narrow" panose="020B0606020202030204" pitchFamily="34" charset="0"/>
                <a:cs typeface="Times New Roman" panose="02020603050405020304" pitchFamily="18" charset="0"/>
                <a:sym typeface="Times New Roman"/>
              </a:rPr>
              <a:t>Потоловская Татьяна</a:t>
            </a:r>
            <a:r>
              <a:rPr kumimoji="0" lang="ru-RU" sz="2200" b="1" i="1" u="none" strike="noStrike" kern="0" cap="none" spc="0" normalizeH="0" noProof="0" dirty="0" smtClean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 Narrow" panose="020B0606020202030204" pitchFamily="34" charset="0"/>
                <a:cs typeface="Times New Roman" panose="02020603050405020304" pitchFamily="18" charset="0"/>
                <a:sym typeface="Times New Roman"/>
              </a:rPr>
              <a:t> </a:t>
            </a:r>
            <a:r>
              <a:rPr lang="ru-RU" sz="2200" b="1" i="1" kern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  <a:cs typeface="Times New Roman" panose="02020603050405020304" pitchFamily="18" charset="0"/>
                <a:sym typeface="Times New Roman"/>
              </a:rPr>
              <a:t>Михайловна</a:t>
            </a:r>
            <a:r>
              <a:rPr kumimoji="0" lang="ru-RU" sz="2200" b="1" i="1" u="none" strike="noStrike" kern="0" cap="none" spc="0" normalizeH="0" baseline="0" noProof="0" dirty="0" smtClean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 Narrow" panose="020B0606020202030204" pitchFamily="34" charset="0"/>
                <a:cs typeface="Times New Roman" panose="02020603050405020304" pitchFamily="18" charset="0"/>
                <a:sym typeface="Times New Roman"/>
              </a:rPr>
              <a:t>, </a:t>
            </a:r>
          </a:p>
          <a:p>
            <a:pPr lvl="0" algn="ctr" defTabSz="609585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2200" b="1" i="1" u="none" strike="noStrike" kern="0" cap="none" spc="0" normalizeH="0" baseline="0" noProof="0" dirty="0" smtClean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 Narrow" panose="020B0606020202030204" pitchFamily="34" charset="0"/>
                <a:cs typeface="Times New Roman" panose="02020603050405020304" pitchFamily="18" charset="0"/>
                <a:sym typeface="Times New Roman"/>
              </a:rPr>
              <a:t>учитель истории </a:t>
            </a:r>
            <a:r>
              <a:rPr lang="ru-RU" sz="2200" b="1" i="1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  <a:cs typeface="Times New Roman" panose="02020603050405020304" pitchFamily="18" charset="0"/>
                <a:sym typeface="Times New Roman"/>
              </a:rPr>
              <a:t>и </a:t>
            </a:r>
            <a:r>
              <a:rPr lang="ru-RU" sz="2200" b="1" i="1" kern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  <a:cs typeface="Times New Roman" panose="02020603050405020304" pitchFamily="18" charset="0"/>
                <a:sym typeface="Times New Roman"/>
              </a:rPr>
              <a:t>обществознания                                                   СПб </a:t>
            </a:r>
            <a:r>
              <a:rPr lang="ru-RU" sz="2200" b="1" i="1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  <a:cs typeface="Times New Roman" panose="02020603050405020304" pitchFamily="18" charset="0"/>
                <a:sym typeface="Times New Roman"/>
              </a:rPr>
              <a:t>ГБПОУ </a:t>
            </a:r>
            <a:r>
              <a:rPr lang="ru-RU" sz="2200" b="1" i="1" kern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  <a:cs typeface="Times New Roman" panose="02020603050405020304" pitchFamily="18" charset="0"/>
                <a:sym typeface="Times New Roman"/>
              </a:rPr>
              <a:t>«</a:t>
            </a:r>
            <a:r>
              <a:rPr lang="ru-RU" sz="2200" b="1" i="1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  <a:cs typeface="Times New Roman" panose="02020603050405020304" pitchFamily="18" charset="0"/>
                <a:sym typeface="Times New Roman"/>
              </a:rPr>
              <a:t>Училище олимпийского резерва №1</a:t>
            </a:r>
            <a:r>
              <a:rPr lang="ru-RU" sz="2200" b="1" i="1" kern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  <a:cs typeface="Times New Roman" panose="02020603050405020304" pitchFamily="18" charset="0"/>
                <a:sym typeface="Times New Roman"/>
              </a:rPr>
              <a:t>»</a:t>
            </a:r>
            <a:endParaRPr lang="ru-RU" sz="2200" b="1" i="1" kern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anose="020B0606020202030204" pitchFamily="34" charset="0"/>
              <a:cs typeface="Times New Roman" panose="02020603050405020304" pitchFamily="18" charset="0"/>
              <a:sym typeface="Times New Roman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196789" y="3267308"/>
            <a:ext cx="557561" cy="457200"/>
          </a:xfrm>
          <a:prstGeom prst="rect">
            <a:avLst/>
          </a:prstGeom>
          <a:solidFill>
            <a:srgbClr val="003A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1103971" y="1662405"/>
            <a:ext cx="7638585" cy="2062103"/>
          </a:xfrm>
          <a:prstGeom prst="rect">
            <a:avLst/>
          </a:prstGeom>
          <a:solidFill>
            <a:srgbClr val="001E1D"/>
          </a:solidFill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ln w="10541" cmpd="sng">
                  <a:solidFill>
                    <a:srgbClr val="A1D68B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Презентация к уроку по учебному предмету «История» в 9-ом классе                                 на тему</a:t>
            </a:r>
            <a:r>
              <a:rPr lang="ru-RU" sz="3200" b="1" dirty="0">
                <a:ln w="10541" cmpd="sng">
                  <a:solidFill>
                    <a:srgbClr val="A1D68B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: </a:t>
            </a:r>
            <a:r>
              <a:rPr lang="ru-RU" sz="3200" b="1" dirty="0" smtClean="0">
                <a:ln w="10541" cmpd="sng">
                  <a:solidFill>
                    <a:srgbClr val="A1D68B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«</a:t>
            </a:r>
            <a:r>
              <a:rPr lang="ru-RU" sz="3200" b="1" dirty="0">
                <a:ln w="10541" cmpd="sng">
                  <a:solidFill>
                    <a:srgbClr val="A1D68B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Австро-Венгрия и </a:t>
            </a:r>
            <a:r>
              <a:rPr lang="ru-RU" sz="3200" b="1" dirty="0" smtClean="0">
                <a:ln w="10541" cmpd="sng">
                  <a:solidFill>
                    <a:srgbClr val="A1D68B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Балканы </a:t>
            </a:r>
            <a:r>
              <a:rPr lang="ru-RU" sz="3200" b="1" dirty="0">
                <a:ln w="10541" cmpd="sng">
                  <a:solidFill>
                    <a:srgbClr val="A1D68B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до Первой мировой </a:t>
            </a:r>
            <a:r>
              <a:rPr lang="ru-RU" sz="3200" b="1" dirty="0" smtClean="0">
                <a:ln w="10541" cmpd="sng">
                  <a:solidFill>
                    <a:srgbClr val="A1D68B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войны»</a:t>
            </a:r>
            <a:endParaRPr lang="ru-RU" sz="3200" b="1" dirty="0">
              <a:ln w="10541" cmpd="sng">
                <a:solidFill>
                  <a:srgbClr val="A1D68B">
                    <a:shade val="88000"/>
                    <a:satMod val="110000"/>
                  </a:srgbClr>
                </a:solidFill>
                <a:prstDash val="solid"/>
              </a:ln>
              <a:solidFill>
                <a:schemeClr val="accent1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8647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Прямоугольник 40">
            <a:extLst>
              <a:ext uri="{FF2B5EF4-FFF2-40B4-BE49-F238E27FC236}">
                <a16:creationId xmlns="" xmlns:a16="http://schemas.microsoft.com/office/drawing/2014/main" id="{EC0294F1-7EE2-4EB9-A41B-908481D40AC9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-2132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1"/>
          </a:p>
        </p:txBody>
      </p:sp>
      <p:sp useBgFill="1">
        <p:nvSpPr>
          <p:cNvPr id="43" name="Прямоугольник 42">
            <a:extLst>
              <a:ext uri="{FF2B5EF4-FFF2-40B4-BE49-F238E27FC236}">
                <a16:creationId xmlns="" xmlns:a16="http://schemas.microsoft.com/office/drawing/2014/main" id="{B5E326A3-EB92-4BDA-9F77-45197E0CBE7E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11396868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1"/>
          </a:p>
        </p:txBody>
      </p:sp>
      <p:sp>
        <p:nvSpPr>
          <p:cNvPr id="45" name="Прямоугольник 44">
            <a:extLst>
              <a:ext uri="{FF2B5EF4-FFF2-40B4-BE49-F238E27FC236}">
                <a16:creationId xmlns="" xmlns:a16="http://schemas.microsoft.com/office/drawing/2014/main" id="{CAC996C7-7B84-4645-9AA1-6EA85EAB47D6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964174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47" name="Прямоугольник 46">
            <a:extLst>
              <a:ext uri="{FF2B5EF4-FFF2-40B4-BE49-F238E27FC236}">
                <a16:creationId xmlns="" xmlns:a16="http://schemas.microsoft.com/office/drawing/2014/main" id="{32DC315B-5680-47D9-B827-34D012FB14B2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962042" y="0"/>
            <a:ext cx="45719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Прямоугольник 6"/>
          <p:cNvSpPr/>
          <p:nvPr/>
        </p:nvSpPr>
        <p:spPr>
          <a:xfrm>
            <a:off x="1062268" y="233464"/>
            <a:ext cx="10184198" cy="6771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800" b="1" u="sng" spc="-300" dirty="0" smtClean="0">
                <a:solidFill>
                  <a:srgbClr val="008A3E"/>
                </a:solidFill>
                <a:latin typeface="Bookman Old Style" pitchFamily="18" charset="0"/>
                <a:ea typeface="Calibri" pitchFamily="34" charset="0"/>
                <a:cs typeface="Times New Roman" pitchFamily="18" charset="0"/>
              </a:rPr>
              <a:t>Политическое устройство Австро-Венгрии</a:t>
            </a:r>
            <a:endParaRPr lang="ru-RU" sz="3800" u="sng" spc="-300" noProof="1">
              <a:solidFill>
                <a:srgbClr val="008A3E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13026" y="1550181"/>
            <a:ext cx="4452616" cy="2918748"/>
          </a:xfrm>
          <a:prstGeom prst="rect">
            <a:avLst/>
          </a:prstGeom>
          <a:solidFill>
            <a:srgbClr val="FFC000">
              <a:alpha val="57000"/>
            </a:srgb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Arial Narrow" pitchFamily="34" charset="0"/>
              </a:rPr>
              <a:t>Общее:</a:t>
            </a:r>
          </a:p>
          <a:p>
            <a:pPr marL="342900" indent="-342900">
              <a:lnSpc>
                <a:spcPts val="3400"/>
              </a:lnSpc>
              <a:spcBef>
                <a:spcPts val="600"/>
              </a:spcBef>
              <a:buFont typeface="Wingdings" pitchFamily="2" charset="2"/>
              <a:buChar char="§"/>
            </a:pPr>
            <a:r>
              <a:rPr lang="ru-RU" sz="3200" spc="-150" dirty="0" smtClean="0">
                <a:solidFill>
                  <a:srgbClr val="002060"/>
                </a:solidFill>
                <a:latin typeface="Arial Narrow" pitchFamily="34" charset="0"/>
              </a:rPr>
              <a:t>министерства: </a:t>
            </a:r>
            <a:r>
              <a:rPr lang="ru-RU" sz="3200" spc="-150" dirty="0">
                <a:solidFill>
                  <a:srgbClr val="002060"/>
                </a:solidFill>
                <a:latin typeface="Arial Narrow" pitchFamily="34" charset="0"/>
              </a:rPr>
              <a:t>военное, </a:t>
            </a:r>
            <a:r>
              <a:rPr lang="ru-RU" sz="3200" spc="-150" dirty="0" smtClean="0">
                <a:solidFill>
                  <a:srgbClr val="002060"/>
                </a:solidFill>
                <a:latin typeface="Arial Narrow" pitchFamily="34" charset="0"/>
              </a:rPr>
              <a:t>финансовое и иностранных дел</a:t>
            </a:r>
          </a:p>
          <a:p>
            <a:pPr marL="342900" indent="-342900">
              <a:lnSpc>
                <a:spcPts val="3400"/>
              </a:lnSpc>
              <a:spcBef>
                <a:spcPts val="600"/>
              </a:spcBef>
              <a:buFont typeface="Wingdings" pitchFamily="2" charset="2"/>
              <a:buChar char="§"/>
            </a:pPr>
            <a:r>
              <a:rPr lang="ru-RU" sz="3200" spc="-150" dirty="0" smtClean="0">
                <a:solidFill>
                  <a:srgbClr val="002060"/>
                </a:solidFill>
                <a:latin typeface="Arial Narrow" pitchFamily="34" charset="0"/>
              </a:rPr>
              <a:t>государственные символы, армия, финансы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270907" y="1550181"/>
            <a:ext cx="4384179" cy="2916000"/>
          </a:xfrm>
          <a:prstGeom prst="rect">
            <a:avLst/>
          </a:prstGeom>
          <a:solidFill>
            <a:srgbClr val="FFC000">
              <a:alpha val="57000"/>
            </a:srgb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Arial Narrow" pitchFamily="34" charset="0"/>
              </a:rPr>
              <a:t>Раздельное: </a:t>
            </a:r>
          </a:p>
          <a:p>
            <a:pPr algn="ctr"/>
            <a:r>
              <a:rPr lang="ru-RU" sz="3200" dirty="0" smtClean="0">
                <a:solidFill>
                  <a:srgbClr val="002060"/>
                </a:solidFill>
                <a:latin typeface="Arial Narrow" pitchFamily="34" charset="0"/>
              </a:rPr>
              <a:t>парламент и правительство</a:t>
            </a:r>
          </a:p>
          <a:p>
            <a:pPr algn="ctr"/>
            <a:endParaRPr lang="ru-RU" sz="2800" dirty="0" smtClean="0">
              <a:latin typeface="Arial Narrow" pitchFamily="34" charset="0"/>
            </a:endParaRPr>
          </a:p>
          <a:p>
            <a:pPr algn="ctr"/>
            <a:endParaRPr lang="ru-RU" sz="3200" dirty="0" smtClean="0">
              <a:latin typeface="Arial Narrow" pitchFamily="34" charset="0"/>
            </a:endParaRPr>
          </a:p>
          <a:p>
            <a:pPr algn="ctr"/>
            <a:endParaRPr lang="ru-RU" sz="3200" dirty="0" smtClean="0">
              <a:latin typeface="Arial Narrow" pitchFamily="34" charset="0"/>
            </a:endParaRPr>
          </a:p>
          <a:p>
            <a:pPr algn="ctr"/>
            <a:endParaRPr lang="ru-RU" sz="3200" dirty="0">
              <a:latin typeface="Arial Narrow" pitchFamily="34" charset="0"/>
            </a:endParaRP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8128" y="4294440"/>
            <a:ext cx="3007812" cy="229597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5192488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uiExpand="1" build="p" animBg="1"/>
      <p:bldP spid="10" grpId="0" uiExpand="1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3" name="Rectangle 3"/>
          <p:cNvSpPr>
            <a:spLocks noChangeArrowheads="1"/>
          </p:cNvSpPr>
          <p:nvPr/>
        </p:nvSpPr>
        <p:spPr bwMode="auto">
          <a:xfrm>
            <a:off x="1011677" y="2619133"/>
            <a:ext cx="10214042" cy="1785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ts val="33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sng" strike="noStrike" cap="none" spc="-150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 Narrow" pitchFamily="34" charset="0"/>
                <a:ea typeface="Times New Roman" pitchFamily="18" charset="0"/>
                <a:cs typeface="Arial" pitchFamily="34" charset="0"/>
              </a:rPr>
              <a:t>Вывод</a:t>
            </a:r>
            <a:r>
              <a:rPr kumimoji="0" lang="ru-RU" sz="3200" b="1" i="1" u="none" strike="noStrike" cap="none" spc="-150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 Narrow" pitchFamily="34" charset="0"/>
                <a:ea typeface="Times New Roman" pitchFamily="18" charset="0"/>
                <a:cs typeface="Arial" pitchFamily="34" charset="0"/>
              </a:rPr>
              <a:t>: в 1867 г. империя стала двуединой монархией.                                   Такое решение политического кризиса являлось временной мерой. Австро-Венгрия осталась по своему внутреннему устройству самым архаичным государством Европы</a:t>
            </a:r>
            <a:endParaRPr kumimoji="0" lang="ru-RU" sz="3200" b="1" i="1" u="none" strike="noStrike" cap="none" spc="-150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41" name="Прямоугольник 40">
            <a:extLst>
              <a:ext uri="{FF2B5EF4-FFF2-40B4-BE49-F238E27FC236}">
                <a16:creationId xmlns="" xmlns:a16="http://schemas.microsoft.com/office/drawing/2014/main" id="{EC0294F1-7EE2-4EB9-A41B-908481D40AC9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-2132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1"/>
          </a:p>
        </p:txBody>
      </p:sp>
      <p:sp useBgFill="1">
        <p:nvSpPr>
          <p:cNvPr id="43" name="Прямоугольник 42">
            <a:extLst>
              <a:ext uri="{FF2B5EF4-FFF2-40B4-BE49-F238E27FC236}">
                <a16:creationId xmlns="" xmlns:a16="http://schemas.microsoft.com/office/drawing/2014/main" id="{B5E326A3-EB92-4BDA-9F77-45197E0CBE7E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11396868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1"/>
          </a:p>
        </p:txBody>
      </p:sp>
      <p:sp>
        <p:nvSpPr>
          <p:cNvPr id="45" name="Прямоугольник 44">
            <a:extLst>
              <a:ext uri="{FF2B5EF4-FFF2-40B4-BE49-F238E27FC236}">
                <a16:creationId xmlns="" xmlns:a16="http://schemas.microsoft.com/office/drawing/2014/main" id="{CAC996C7-7B84-4645-9AA1-6EA85EAB47D6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964174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47" name="Прямоугольник 46">
            <a:extLst>
              <a:ext uri="{FF2B5EF4-FFF2-40B4-BE49-F238E27FC236}">
                <a16:creationId xmlns="" xmlns:a16="http://schemas.microsoft.com/office/drawing/2014/main" id="{32DC315B-5680-47D9-B827-34D012FB14B2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962042" y="0"/>
            <a:ext cx="45719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1329660" y="951453"/>
            <a:ext cx="9745309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u="sng" strike="noStrike" cap="none" normalizeH="0" baseline="0" dirty="0" smtClean="0">
                <a:ln>
                  <a:noFill/>
                </a:ln>
                <a:solidFill>
                  <a:srgbClr val="008A3E"/>
                </a:solidFill>
                <a:effectLst/>
                <a:latin typeface="Bookman Old Style" pitchFamily="18" charset="0"/>
                <a:ea typeface="Times New Roman" pitchFamily="18" charset="0"/>
                <a:cs typeface="Arial" pitchFamily="34" charset="0"/>
              </a:rPr>
              <a:t>Схема</a:t>
            </a:r>
            <a:r>
              <a:rPr kumimoji="0" lang="ru-RU" sz="3200" b="1" u="sng" strike="noStrike" cap="none" normalizeH="0" dirty="0" smtClean="0">
                <a:ln>
                  <a:noFill/>
                </a:ln>
                <a:solidFill>
                  <a:srgbClr val="008A3E"/>
                </a:solidFill>
                <a:effectLst/>
                <a:latin typeface="Bookman Old Style" pitchFamily="18" charset="0"/>
                <a:ea typeface="Times New Roman" pitchFamily="18" charset="0"/>
                <a:cs typeface="Arial" pitchFamily="34" charset="0"/>
              </a:rPr>
              <a:t> гос</a:t>
            </a:r>
            <a:r>
              <a:rPr lang="ru-RU" sz="3200" b="1" u="sng" dirty="0" smtClean="0">
                <a:solidFill>
                  <a:srgbClr val="008A3E"/>
                </a:solidFill>
                <a:latin typeface="Bookman Old Style" pitchFamily="18" charset="0"/>
                <a:ea typeface="Times New Roman" pitchFamily="18" charset="0"/>
                <a:cs typeface="Arial" pitchFamily="34" charset="0"/>
              </a:rPr>
              <a:t>ударственного</a:t>
            </a:r>
            <a:r>
              <a:rPr kumimoji="0" lang="ru-RU" sz="3200" b="1" u="sng" strike="noStrike" cap="none" normalizeH="0" baseline="0" dirty="0" smtClean="0">
                <a:ln>
                  <a:noFill/>
                </a:ln>
                <a:solidFill>
                  <a:srgbClr val="008A3E"/>
                </a:solidFill>
                <a:effectLst/>
                <a:latin typeface="Bookman Old Style" pitchFamily="18" charset="0"/>
                <a:ea typeface="Times New Roman" pitchFamily="18" charset="0"/>
                <a:cs typeface="Arial" pitchFamily="34" charset="0"/>
              </a:rPr>
              <a:t> устройства А-В</a:t>
            </a:r>
            <a:endParaRPr kumimoji="0" lang="ru-RU" sz="3200" b="0" u="sng" strike="noStrike" cap="none" normalizeH="0" baseline="0" dirty="0" smtClean="0">
              <a:ln>
                <a:noFill/>
              </a:ln>
              <a:solidFill>
                <a:srgbClr val="008A3E"/>
              </a:solidFill>
              <a:effectLst/>
              <a:latin typeface="Bookman Old Style" pitchFamily="18" charset="0"/>
              <a:cs typeface="Arial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031133" y="2446666"/>
            <a:ext cx="7081736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i="1" u="sng" spc="-150" dirty="0" smtClean="0">
                <a:solidFill>
                  <a:srgbClr val="C00000"/>
                </a:solidFill>
                <a:latin typeface="Bookman Old Style" pitchFamily="18" charset="0"/>
                <a:ea typeface="Times New Roman" pitchFamily="18" charset="0"/>
                <a:cs typeface="Arial" pitchFamily="34" charset="0"/>
              </a:rPr>
              <a:t>Вывод</a:t>
            </a:r>
            <a:r>
              <a:rPr lang="ru-RU" sz="2800" b="1" i="1" spc="-150" dirty="0" smtClean="0">
                <a:solidFill>
                  <a:srgbClr val="C00000"/>
                </a:solidFill>
                <a:latin typeface="Bookman Old Style" pitchFamily="18" charset="0"/>
                <a:ea typeface="Times New Roman" pitchFamily="18" charset="0"/>
                <a:cs typeface="Arial" pitchFamily="34" charset="0"/>
              </a:rPr>
              <a:t>: </a:t>
            </a:r>
            <a:r>
              <a:rPr lang="ru-RU" sz="2800" b="1" i="1" spc="-150" dirty="0" smtClean="0">
                <a:solidFill>
                  <a:srgbClr val="C00000"/>
                </a:solidFill>
                <a:latin typeface="Bookman Old Style" pitchFamily="18" charset="0"/>
              </a:rPr>
              <a:t>в 1867 г. империя стала двуединой монархией.                       </a:t>
            </a:r>
            <a:r>
              <a:rPr lang="ru-RU" sz="2400" b="1" i="1" spc="-150" dirty="0" smtClean="0">
                <a:solidFill>
                  <a:srgbClr val="C00000"/>
                </a:solidFill>
                <a:latin typeface="Bookman Old Style" pitchFamily="18" charset="0"/>
              </a:rPr>
              <a:t>Такое решение политического кризиса являлось временной мерой. Австро-Венгрия осталась по своему внутреннему устройству самым архаичным государством Европы</a:t>
            </a:r>
            <a:endParaRPr lang="ru-RU" sz="2400" b="1" i="1" spc="-150" dirty="0">
              <a:solidFill>
                <a:srgbClr val="C00000"/>
              </a:solidFill>
              <a:latin typeface="Bookman Old Style" pitchFamily="18" charset="0"/>
            </a:endParaRP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14543" y="2452773"/>
            <a:ext cx="2700308" cy="315035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6" name="Прямоугольник 15"/>
          <p:cNvSpPr/>
          <p:nvPr/>
        </p:nvSpPr>
        <p:spPr>
          <a:xfrm>
            <a:off x="8397718" y="5581278"/>
            <a:ext cx="2736304" cy="8361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900"/>
              </a:lnSpc>
            </a:pPr>
            <a:r>
              <a:rPr lang="ru-RU" sz="2800" b="1" dirty="0" smtClean="0">
                <a:latin typeface="Arial Narrow" pitchFamily="34" charset="0"/>
              </a:rPr>
              <a:t>Корона Святого Стефана</a:t>
            </a:r>
            <a:endParaRPr lang="ru-RU" sz="2800" dirty="0">
              <a:latin typeface="Arial Narrow" pitchFamily="34" charset="0"/>
            </a:endParaRPr>
          </a:p>
        </p:txBody>
      </p:sp>
      <p:pic>
        <p:nvPicPr>
          <p:cNvPr id="66562" name="Picture 2" descr="https://im0-tub-ru.yandex.net/i?id=02008d0617337a5e9a36276a41cd90ec-srl&amp;n=1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77780" y="1826353"/>
            <a:ext cx="10330774" cy="4591051"/>
          </a:xfrm>
          <a:prstGeom prst="rect">
            <a:avLst/>
          </a:prstGeom>
          <a:ln>
            <a:solidFill>
              <a:srgbClr val="A50021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" name="Прямоугольник 1"/>
          <p:cNvSpPr/>
          <p:nvPr/>
        </p:nvSpPr>
        <p:spPr>
          <a:xfrm>
            <a:off x="4627756" y="1826353"/>
            <a:ext cx="3982844" cy="704974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1045782" y="3011966"/>
            <a:ext cx="2053018" cy="834068"/>
          </a:xfrm>
          <a:prstGeom prst="rect">
            <a:avLst/>
          </a:prstGeom>
          <a:noFill/>
          <a:ln w="76200">
            <a:solidFill>
              <a:srgbClr val="008A3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4081952" y="3011966"/>
            <a:ext cx="2118126" cy="834068"/>
          </a:xfrm>
          <a:prstGeom prst="rect">
            <a:avLst/>
          </a:prstGeom>
          <a:noFill/>
          <a:ln w="76200">
            <a:solidFill>
              <a:srgbClr val="008A3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1045782" y="4607516"/>
            <a:ext cx="2176920" cy="834068"/>
          </a:xfrm>
          <a:prstGeom prst="rect">
            <a:avLst/>
          </a:prstGeom>
          <a:noFill/>
          <a:ln w="76200">
            <a:solidFill>
              <a:srgbClr val="008A3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3836626" y="4602030"/>
            <a:ext cx="2363452" cy="839554"/>
          </a:xfrm>
          <a:prstGeom prst="rect">
            <a:avLst/>
          </a:prstGeom>
          <a:noFill/>
          <a:ln w="76200">
            <a:solidFill>
              <a:srgbClr val="008A3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6439817" y="3011965"/>
            <a:ext cx="2363452" cy="3336023"/>
          </a:xfrm>
          <a:prstGeom prst="rect">
            <a:avLst/>
          </a:prstGeom>
          <a:noFill/>
          <a:ln w="762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9216636" y="3011965"/>
            <a:ext cx="2113348" cy="3336023"/>
          </a:xfrm>
          <a:prstGeom prst="rect">
            <a:avLst/>
          </a:prstGeom>
          <a:noFill/>
          <a:ln w="762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6455421" y="3011965"/>
            <a:ext cx="4890167" cy="3336023"/>
          </a:xfrm>
          <a:prstGeom prst="rect">
            <a:avLst/>
          </a:prstGeom>
          <a:solidFill>
            <a:srgbClr val="FF0000">
              <a:alpha val="27000"/>
            </a:srgbClr>
          </a:solidFill>
          <a:ln w="107950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099235" y="391473"/>
            <a:ext cx="10293359" cy="12208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200"/>
              </a:lnSpc>
            </a:pPr>
            <a:r>
              <a:rPr lang="ru-RU" sz="2200" b="1" i="1" dirty="0">
                <a:solidFill>
                  <a:srgbClr val="C00000"/>
                </a:solidFill>
                <a:latin typeface="Arial Narrow" panose="020B0606020202030204" pitchFamily="34" charset="0"/>
              </a:rPr>
              <a:t>Дуалистическая монархия — </a:t>
            </a:r>
            <a:r>
              <a:rPr lang="ru-RU" sz="2200" i="1" u="sng" dirty="0">
                <a:solidFill>
                  <a:srgbClr val="4A4A4A"/>
                </a:solidFill>
                <a:latin typeface="Arial Narrow" panose="020B0606020202030204" pitchFamily="34" charset="0"/>
              </a:rPr>
              <a:t>форма правления</a:t>
            </a:r>
            <a:r>
              <a:rPr lang="ru-RU" sz="2200" i="1" dirty="0">
                <a:solidFill>
                  <a:srgbClr val="4A4A4A"/>
                </a:solidFill>
                <a:latin typeface="Arial Narrow" panose="020B0606020202030204" pitchFamily="34" charset="0"/>
              </a:rPr>
              <a:t>, при которой наряду с монархом функционируют парламент и правительство.</a:t>
            </a:r>
            <a:r>
              <a:rPr lang="ru-RU" sz="2200" dirty="0">
                <a:solidFill>
                  <a:srgbClr val="4A4A4A"/>
                </a:solidFill>
                <a:latin typeface="Arial Narrow" panose="020B0606020202030204" pitchFamily="34" charset="0"/>
              </a:rPr>
              <a:t> Глава государства лично формирует правительство, </a:t>
            </a:r>
            <a:r>
              <a:rPr lang="ru-RU" sz="2200" dirty="0" smtClean="0">
                <a:solidFill>
                  <a:srgbClr val="4A4A4A"/>
                </a:solidFill>
                <a:latin typeface="Arial Narrow" panose="020B0606020202030204" pitchFamily="34" charset="0"/>
              </a:rPr>
              <a:t>ответственное </a:t>
            </a:r>
            <a:r>
              <a:rPr lang="ru-RU" sz="2200" dirty="0">
                <a:solidFill>
                  <a:srgbClr val="4A4A4A"/>
                </a:solidFill>
                <a:latin typeface="Arial Narrow" panose="020B0606020202030204" pitchFamily="34" charset="0"/>
              </a:rPr>
              <a:t>не перед парламентом, а перед монархом. </a:t>
            </a:r>
            <a:r>
              <a:rPr lang="ru-RU" sz="2200" dirty="0" smtClean="0">
                <a:solidFill>
                  <a:srgbClr val="4A4A4A"/>
                </a:solidFill>
                <a:latin typeface="Arial Narrow" panose="020B0606020202030204" pitchFamily="34" charset="0"/>
              </a:rPr>
              <a:t>                              Монарх </a:t>
            </a:r>
            <a:r>
              <a:rPr lang="ru-RU" sz="2200" dirty="0">
                <a:solidFill>
                  <a:srgbClr val="4A4A4A"/>
                </a:solidFill>
                <a:latin typeface="Arial Narrow" panose="020B0606020202030204" pitchFamily="34" charset="0"/>
              </a:rPr>
              <a:t>имеет право накладывать вето на законы, которые принимает </a:t>
            </a:r>
            <a:r>
              <a:rPr lang="ru-RU" sz="2200" dirty="0" smtClean="0">
                <a:solidFill>
                  <a:srgbClr val="4A4A4A"/>
                </a:solidFill>
                <a:latin typeface="Arial Narrow" panose="020B0606020202030204" pitchFamily="34" charset="0"/>
              </a:rPr>
              <a:t>парламент</a:t>
            </a:r>
            <a:endParaRPr lang="ru-RU" sz="2200" dirty="0">
              <a:latin typeface="Arial Narrow" panose="020B0606020202030204" pitchFamily="34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8907238" y="220679"/>
            <a:ext cx="23599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i="1" dirty="0" smtClean="0">
                <a:solidFill>
                  <a:prstClr val="black"/>
                </a:solidFill>
                <a:latin typeface="Bookman Old Style" panose="02050604050505020204" pitchFamily="18" charset="0"/>
              </a:rPr>
              <a:t>Закрепляем!</a:t>
            </a:r>
            <a:endParaRPr lang="ru-RU" i="1" dirty="0"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192488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66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500"/>
                            </p:stCondLst>
                            <p:childTnLst>
                              <p:par>
                                <p:cTn id="19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1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4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6500"/>
                            </p:stCondLst>
                            <p:childTnLst>
                              <p:par>
                                <p:cTn id="26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8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1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8500"/>
                            </p:stCondLst>
                            <p:childTnLst>
                              <p:par>
                                <p:cTn id="33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5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8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500"/>
                            </p:stCondLst>
                            <p:childTnLst>
                              <p:par>
                                <p:cTn id="40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2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42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000"/>
                            </p:stCondLst>
                            <p:childTnLst>
                              <p:par>
                                <p:cTn id="5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750"/>
                                        <p:tgtEl>
                                          <p:spTgt spid="665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66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750"/>
                            </p:stCondLst>
                            <p:childTnLst>
                              <p:par>
                                <p:cTn id="9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3" grpId="0"/>
      <p:bldP spid="2" grpId="0" animBg="1"/>
      <p:bldP spid="2" grpId="1" animBg="1"/>
      <p:bldP spid="14" grpId="0" animBg="1"/>
      <p:bldP spid="14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3" grpId="0"/>
      <p:bldP spid="23" grpId="0"/>
      <p:bldP spid="23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59541" y="240486"/>
            <a:ext cx="8054501" cy="769441"/>
          </a:xfrm>
          <a:prstGeom prst="rect">
            <a:avLst/>
          </a:prstGeom>
          <a:solidFill>
            <a:srgbClr val="153B29"/>
          </a:solidFill>
        </p:spPr>
        <p:txBody>
          <a:bodyPr wrap="square">
            <a:spAutoFit/>
          </a:bodyPr>
          <a:lstStyle/>
          <a:p>
            <a:pPr algn="ctr"/>
            <a:r>
              <a:rPr lang="ru-RU" sz="4400" b="1" spc="-150" dirty="0" smtClean="0">
                <a:solidFill>
                  <a:srgbClr val="C2E49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Избирательное право</a:t>
            </a:r>
            <a:endParaRPr lang="ru-RU" sz="4400" spc="-150" dirty="0">
              <a:solidFill>
                <a:srgbClr val="C2E49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739319" y="2743200"/>
            <a:ext cx="5173099" cy="1379101"/>
          </a:xfrm>
          <a:prstGeom prst="roundRect">
            <a:avLst/>
          </a:prstGeom>
          <a:solidFill>
            <a:srgbClr val="FFFF99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rtlCol="0">
            <a:spAutoFit/>
          </a:bodyPr>
          <a:lstStyle/>
          <a:p>
            <a:pPr algn="ctr">
              <a:lnSpc>
                <a:spcPts val="3000"/>
              </a:lnSpc>
            </a:pPr>
            <a:r>
              <a:rPr lang="ru-RU" sz="3200" b="1" dirty="0" smtClean="0">
                <a:solidFill>
                  <a:srgbClr val="153B29"/>
                </a:solidFill>
                <a:latin typeface="Arial Narrow" pitchFamily="34" charset="0"/>
              </a:rPr>
              <a:t>Австрия, 1907 г. : </a:t>
            </a:r>
          </a:p>
          <a:p>
            <a:pPr algn="ctr">
              <a:lnSpc>
                <a:spcPts val="3000"/>
              </a:lnSpc>
            </a:pPr>
            <a:r>
              <a:rPr lang="ru-RU" sz="3200" dirty="0" smtClean="0">
                <a:solidFill>
                  <a:srgbClr val="153B29"/>
                </a:solidFill>
                <a:latin typeface="Arial Narrow" pitchFamily="34" charset="0"/>
              </a:rPr>
              <a:t>право голоса всем мужчинам, достигшим 24 лет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739320" y="4429850"/>
            <a:ext cx="5173099" cy="1804749"/>
          </a:xfrm>
          <a:prstGeom prst="roundRect">
            <a:avLst/>
          </a:prstGeom>
          <a:solidFill>
            <a:srgbClr val="FFFF99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rtlCol="0">
            <a:spAutoFit/>
          </a:bodyPr>
          <a:lstStyle/>
          <a:p>
            <a:pPr algn="ctr">
              <a:lnSpc>
                <a:spcPts val="3000"/>
              </a:lnSpc>
            </a:pPr>
            <a:r>
              <a:rPr lang="ru-RU" sz="3200" b="1" dirty="0" smtClean="0">
                <a:solidFill>
                  <a:srgbClr val="153B29"/>
                </a:solidFill>
                <a:latin typeface="Arial Narrow" pitchFamily="34" charset="0"/>
              </a:rPr>
              <a:t>Венгрия: </a:t>
            </a:r>
          </a:p>
          <a:p>
            <a:pPr marL="342900" indent="-342900">
              <a:lnSpc>
                <a:spcPts val="3000"/>
              </a:lnSpc>
              <a:buFont typeface="Arial" pitchFamily="34" charset="0"/>
              <a:buChar char="•"/>
            </a:pPr>
            <a:r>
              <a:rPr lang="ru-RU" sz="3200" dirty="0" smtClean="0">
                <a:solidFill>
                  <a:srgbClr val="153B29"/>
                </a:solidFill>
                <a:latin typeface="Arial Narrow" pitchFamily="34" charset="0"/>
              </a:rPr>
              <a:t>право голоса только грамотным мужчинам, </a:t>
            </a:r>
          </a:p>
          <a:p>
            <a:pPr marL="342900" indent="-342900">
              <a:lnSpc>
                <a:spcPts val="3000"/>
              </a:lnSpc>
              <a:buFont typeface="Arial" pitchFamily="34" charset="0"/>
              <a:buChar char="•"/>
            </a:pPr>
            <a:r>
              <a:rPr lang="ru-RU" sz="3200" dirty="0" smtClean="0">
                <a:solidFill>
                  <a:srgbClr val="153B29"/>
                </a:solidFill>
                <a:latin typeface="Arial Narrow" pitchFamily="34" charset="0"/>
              </a:rPr>
              <a:t>собственники — 2 голоса</a:t>
            </a:r>
            <a:endParaRPr lang="ru-RU" sz="3200" dirty="0">
              <a:solidFill>
                <a:srgbClr val="153B29"/>
              </a:solidFill>
              <a:latin typeface="Arial Narrow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517515" y="1315945"/>
            <a:ext cx="9494196" cy="9130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3200"/>
              </a:lnSpc>
            </a:pPr>
            <a:r>
              <a:rPr lang="ru-RU" sz="3200" b="1" spc="-150" dirty="0" smtClean="0"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И в Австрии, и в Венгрии право голоса получили только владельцы собственности (6—7% населения)</a:t>
            </a:r>
            <a:endParaRPr lang="ru-RU" sz="3200" b="1" spc="-150" dirty="0">
              <a:solidFill>
                <a:schemeClr val="accent1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024647" y="3475486"/>
            <a:ext cx="3936459" cy="20159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3000"/>
              </a:lnSpc>
            </a:pPr>
            <a:r>
              <a:rPr lang="ru-RU" sz="32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 В нач. </a:t>
            </a:r>
            <a:r>
              <a:rPr lang="en-US" sz="32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XX </a:t>
            </a:r>
            <a:r>
              <a:rPr lang="ru-RU" sz="32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в. постепенная либерализация избирательного законодательства</a:t>
            </a:r>
            <a:endParaRPr lang="ru-RU" sz="32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itchFamily="34" charset="0"/>
            </a:endParaRPr>
          </a:p>
        </p:txBody>
      </p:sp>
      <p:sp>
        <p:nvSpPr>
          <p:cNvPr id="13" name="Левая фигурная скобка 12"/>
          <p:cNvSpPr/>
          <p:nvPr/>
        </p:nvSpPr>
        <p:spPr>
          <a:xfrm>
            <a:off x="4708187" y="2762656"/>
            <a:ext cx="1011677" cy="3443592"/>
          </a:xfrm>
          <a:prstGeom prst="leftBrace">
            <a:avLst>
              <a:gd name="adj1" fmla="val 41025"/>
              <a:gd name="adj2" fmla="val 50000"/>
            </a:avLst>
          </a:prstGeom>
          <a:ln w="98425" cmpd="dbl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6756" y="3038794"/>
            <a:ext cx="3419322" cy="278211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/>
      <p:bldP spid="1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Прямоугольник 40">
            <a:extLst>
              <a:ext uri="{FF2B5EF4-FFF2-40B4-BE49-F238E27FC236}">
                <a16:creationId xmlns="" xmlns:a16="http://schemas.microsoft.com/office/drawing/2014/main" id="{EC0294F1-7EE2-4EB9-A41B-908481D40AC9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-2132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1"/>
          </a:p>
        </p:txBody>
      </p:sp>
      <p:sp useBgFill="1">
        <p:nvSpPr>
          <p:cNvPr id="43" name="Прямоугольник 42">
            <a:extLst>
              <a:ext uri="{FF2B5EF4-FFF2-40B4-BE49-F238E27FC236}">
                <a16:creationId xmlns="" xmlns:a16="http://schemas.microsoft.com/office/drawing/2014/main" id="{B5E326A3-EB92-4BDA-9F77-45197E0CBE7E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11396868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1"/>
          </a:p>
        </p:txBody>
      </p:sp>
      <p:sp>
        <p:nvSpPr>
          <p:cNvPr id="45" name="Прямоугольник 44">
            <a:extLst>
              <a:ext uri="{FF2B5EF4-FFF2-40B4-BE49-F238E27FC236}">
                <a16:creationId xmlns="" xmlns:a16="http://schemas.microsoft.com/office/drawing/2014/main" id="{CAC996C7-7B84-4645-9AA1-6EA85EAB47D6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964174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47" name="Прямоугольник 46">
            <a:extLst>
              <a:ext uri="{FF2B5EF4-FFF2-40B4-BE49-F238E27FC236}">
                <a16:creationId xmlns="" xmlns:a16="http://schemas.microsoft.com/office/drawing/2014/main" id="{32DC315B-5680-47D9-B827-34D012FB14B2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962042" y="0"/>
            <a:ext cx="45719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Прямоугольник 6"/>
          <p:cNvSpPr/>
          <p:nvPr/>
        </p:nvSpPr>
        <p:spPr>
          <a:xfrm>
            <a:off x="1044874" y="165654"/>
            <a:ext cx="10381368" cy="6771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800" b="1" u="sng" spc="-150" dirty="0" smtClean="0">
                <a:solidFill>
                  <a:srgbClr val="008A3E"/>
                </a:solidFill>
                <a:latin typeface="Bookman Old Style" pitchFamily="18" charset="0"/>
                <a:ea typeface="Calibri" pitchFamily="34" charset="0"/>
                <a:cs typeface="Times New Roman" pitchFamily="18" charset="0"/>
              </a:rPr>
              <a:t>Попытки создать триединую монархию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21" r="4386" b="1621"/>
          <a:stretch>
            <a:fillRect/>
          </a:stretch>
        </p:blipFill>
        <p:spPr bwMode="auto">
          <a:xfrm>
            <a:off x="1324128" y="1652953"/>
            <a:ext cx="4338118" cy="420858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5896707" y="1477108"/>
            <a:ext cx="525193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spc="-150" dirty="0" smtClean="0">
                <a:solidFill>
                  <a:srgbClr val="002060"/>
                </a:solidFill>
                <a:latin typeface="Bookman Old Style" pitchFamily="18" charset="0"/>
                <a:ea typeface="Times New Roman" pitchFamily="18" charset="0"/>
                <a:cs typeface="Arial" pitchFamily="34" charset="0"/>
              </a:rPr>
              <a:t>Соглашение между Австрией и Венгрией взбудоражило другие народы «лоскутной империи». </a:t>
            </a:r>
          </a:p>
          <a:p>
            <a:pPr lvl="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spc="-150" dirty="0" smtClean="0">
                <a:solidFill>
                  <a:srgbClr val="C00000"/>
                </a:solidFill>
                <a:latin typeface="Bookman Old Style" pitchFamily="18" charset="0"/>
                <a:ea typeface="Times New Roman" pitchFamily="18" charset="0"/>
                <a:cs typeface="Arial" pitchFamily="34" charset="0"/>
              </a:rPr>
              <a:t>Чехи</a:t>
            </a:r>
            <a:r>
              <a:rPr lang="ru-RU" sz="2400" b="1" spc="-150" dirty="0" smtClean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ru-RU" sz="2400" b="1" spc="-150" dirty="0" smtClean="0">
                <a:solidFill>
                  <a:srgbClr val="C00000"/>
                </a:solidFill>
                <a:latin typeface="Bookman Old Style" pitchFamily="18" charset="0"/>
                <a:ea typeface="Times New Roman" pitchFamily="18" charset="0"/>
                <a:cs typeface="Arial" pitchFamily="34" charset="0"/>
              </a:rPr>
              <a:t>заявили о своих правах </a:t>
            </a:r>
            <a:r>
              <a:rPr lang="ru-RU" sz="2400" b="1" spc="-150" dirty="0" smtClean="0">
                <a:solidFill>
                  <a:srgbClr val="002060"/>
                </a:solidFill>
                <a:latin typeface="Bookman Old Style" pitchFamily="18" charset="0"/>
                <a:ea typeface="Times New Roman" pitchFamily="18" charset="0"/>
                <a:cs typeface="Arial" pitchFamily="34" charset="0"/>
              </a:rPr>
              <a:t>на восстановление единства земель чешской короны.</a:t>
            </a:r>
          </a:p>
          <a:p>
            <a:pPr lvl="0" algn="ctr" defTabSz="914400" fontAlgn="base">
              <a:spcBef>
                <a:spcPct val="0"/>
              </a:spcBef>
              <a:spcAft>
                <a:spcPct val="0"/>
              </a:spcAft>
            </a:pPr>
            <a:endParaRPr lang="ru-RU" sz="6000" b="1" spc="-150" dirty="0" smtClean="0">
              <a:solidFill>
                <a:schemeClr val="accent2">
                  <a:lumMod val="50000"/>
                </a:schemeClr>
              </a:solidFill>
              <a:latin typeface="Bookman Old Style" pitchFamily="18" charset="0"/>
              <a:ea typeface="Times New Roman" pitchFamily="18" charset="0"/>
              <a:cs typeface="Arial" pitchFamily="34" charset="0"/>
            </a:endParaRPr>
          </a:p>
          <a:p>
            <a:pPr lvl="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spc="-150" dirty="0" smtClean="0">
                <a:solidFill>
                  <a:srgbClr val="002060"/>
                </a:solidFill>
                <a:latin typeface="Bookman Old Style" pitchFamily="18" charset="0"/>
                <a:ea typeface="Times New Roman" pitchFamily="18" charset="0"/>
                <a:cs typeface="Arial" pitchFamily="34" charset="0"/>
              </a:rPr>
              <a:t>Чехи предложили создать </a:t>
            </a:r>
            <a:r>
              <a:rPr lang="ru-RU" sz="2800" b="1" spc="-150" dirty="0" smtClean="0">
                <a:latin typeface="Bookman Old Style" pitchFamily="18" charset="0"/>
                <a:ea typeface="Times New Roman" pitchFamily="18" charset="0"/>
                <a:cs typeface="Arial" pitchFamily="34" charset="0"/>
              </a:rPr>
              <a:t>триединую монархию</a:t>
            </a:r>
            <a:r>
              <a:rPr lang="en-US" sz="2800" b="1" spc="-150" dirty="0" smtClean="0">
                <a:latin typeface="Bookman Old Style" pitchFamily="18" charset="0"/>
                <a:ea typeface="Times New Roman" pitchFamily="18" charset="0"/>
                <a:cs typeface="Arial" pitchFamily="34" charset="0"/>
              </a:rPr>
              <a:t>:</a:t>
            </a:r>
            <a:r>
              <a:rPr lang="ru-RU" sz="2800" b="1" spc="-150" dirty="0" smtClean="0">
                <a:latin typeface="Bookman Old Style" pitchFamily="18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ru-RU" sz="2800" b="1" spc="-150" dirty="0" smtClean="0">
                <a:solidFill>
                  <a:srgbClr val="C00000"/>
                </a:solidFill>
                <a:latin typeface="Bookman Old Style" pitchFamily="18" charset="0"/>
                <a:ea typeface="Times New Roman" pitchFamily="18" charset="0"/>
                <a:cs typeface="Arial" pitchFamily="34" charset="0"/>
              </a:rPr>
              <a:t>Австрия + Венгрия + Чехия</a:t>
            </a:r>
          </a:p>
        </p:txBody>
      </p:sp>
      <p:sp>
        <p:nvSpPr>
          <p:cNvPr id="9" name="Стрелка вниз 8"/>
          <p:cNvSpPr/>
          <p:nvPr/>
        </p:nvSpPr>
        <p:spPr>
          <a:xfrm>
            <a:off x="8012722" y="3886614"/>
            <a:ext cx="1019908" cy="445477"/>
          </a:xfrm>
          <a:prstGeom prst="downArrow">
            <a:avLst/>
          </a:prstGeom>
          <a:ln w="38100">
            <a:solidFill>
              <a:schemeClr val="bg2">
                <a:lumMod val="25000"/>
              </a:schemeClr>
            </a:solidFill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5978613" y="4520960"/>
            <a:ext cx="5148000" cy="1512000"/>
          </a:xfrm>
          <a:prstGeom prst="roundRect">
            <a:avLst/>
          </a:prstGeom>
          <a:solidFill>
            <a:schemeClr val="accent1">
              <a:alpha val="28000"/>
            </a:schemeClr>
          </a:solidFill>
          <a:ln w="76200"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192488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Прямоугольник 40">
            <a:extLst>
              <a:ext uri="{FF2B5EF4-FFF2-40B4-BE49-F238E27FC236}">
                <a16:creationId xmlns="" xmlns:a16="http://schemas.microsoft.com/office/drawing/2014/main" id="{EC0294F1-7EE2-4EB9-A41B-908481D40AC9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-2132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1"/>
          </a:p>
        </p:txBody>
      </p:sp>
      <p:sp useBgFill="1">
        <p:nvSpPr>
          <p:cNvPr id="43" name="Прямоугольник 42">
            <a:extLst>
              <a:ext uri="{FF2B5EF4-FFF2-40B4-BE49-F238E27FC236}">
                <a16:creationId xmlns="" xmlns:a16="http://schemas.microsoft.com/office/drawing/2014/main" id="{B5E326A3-EB92-4BDA-9F77-45197E0CBE7E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11396868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1"/>
          </a:p>
        </p:txBody>
      </p:sp>
      <p:sp>
        <p:nvSpPr>
          <p:cNvPr id="45" name="Прямоугольник 44">
            <a:extLst>
              <a:ext uri="{FF2B5EF4-FFF2-40B4-BE49-F238E27FC236}">
                <a16:creationId xmlns="" xmlns:a16="http://schemas.microsoft.com/office/drawing/2014/main" id="{CAC996C7-7B84-4645-9AA1-6EA85EAB47D6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964174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47" name="Прямоугольник 46">
            <a:extLst>
              <a:ext uri="{FF2B5EF4-FFF2-40B4-BE49-F238E27FC236}">
                <a16:creationId xmlns="" xmlns:a16="http://schemas.microsoft.com/office/drawing/2014/main" id="{32DC315B-5680-47D9-B827-34D012FB14B2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962042" y="0"/>
            <a:ext cx="45719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2465" name="Rectangle 1"/>
          <p:cNvSpPr>
            <a:spLocks noChangeArrowheads="1"/>
          </p:cNvSpPr>
          <p:nvPr/>
        </p:nvSpPr>
        <p:spPr bwMode="auto">
          <a:xfrm>
            <a:off x="1172307" y="250293"/>
            <a:ext cx="9882555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sng" strike="noStrike" cap="none" spc="-150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Bookman Old Style" pitchFamily="18" charset="0"/>
                <a:ea typeface="Times New Roman" pitchFamily="18" charset="0"/>
                <a:cs typeface="Arial" pitchFamily="34" charset="0"/>
              </a:rPr>
              <a:t>Вывод</a:t>
            </a:r>
            <a:r>
              <a:rPr kumimoji="0" lang="ru-RU" sz="2400" b="1" i="1" u="none" strike="noStrike" cap="none" spc="-150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Bookman Old Style" pitchFamily="18" charset="0"/>
                <a:ea typeface="Times New Roman" pitchFamily="18" charset="0"/>
                <a:cs typeface="Arial" pitchFamily="34" charset="0"/>
              </a:rPr>
              <a:t>:</a:t>
            </a:r>
            <a:r>
              <a:rPr kumimoji="0" lang="ru-RU" sz="2400" b="1" i="1" u="none" strike="noStrike" cap="none" spc="-150" normalizeH="0" dirty="0" smtClean="0">
                <a:ln>
                  <a:noFill/>
                </a:ln>
                <a:solidFill>
                  <a:srgbClr val="C00000"/>
                </a:solidFill>
                <a:effectLst/>
                <a:latin typeface="Bookman Old Style" pitchFamily="18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400" b="1" i="1" u="none" strike="noStrike" cap="none" spc="-150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Bookman Old Style" pitchFamily="18" charset="0"/>
                <a:ea typeface="Times New Roman" pitchFamily="18" charset="0"/>
                <a:cs typeface="Arial" pitchFamily="34" charset="0"/>
              </a:rPr>
              <a:t>австрийские правители шли на уступки лишь настолько, насколько это было необходимо для сохранения формального единства государства. 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spc="-150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Bookman Old Style" pitchFamily="18" charset="0"/>
                <a:ea typeface="Times New Roman" pitchFamily="18" charset="0"/>
                <a:cs typeface="Arial" pitchFamily="34" charset="0"/>
              </a:rPr>
              <a:t>В целом стремление народов к независимости подавлялось.</a:t>
            </a:r>
            <a:endParaRPr kumimoji="0" lang="ru-RU" sz="3200" b="1" i="1" u="none" strike="noStrike" cap="none" spc="-150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Bookman Old Style" pitchFamily="18" charset="0"/>
              <a:cs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219201" y="250293"/>
            <a:ext cx="9530862" cy="1246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914400" fontAlgn="base">
              <a:lnSpc>
                <a:spcPts val="3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400" b="1" spc="-150" dirty="0" smtClean="0">
                <a:solidFill>
                  <a:schemeClr val="accent1">
                    <a:lumMod val="50000"/>
                  </a:schemeClr>
                </a:solidFill>
                <a:latin typeface="Bookman Old Style" pitchFamily="18" charset="0"/>
                <a:ea typeface="Times New Roman" pitchFamily="18" charset="0"/>
                <a:cs typeface="Arial" pitchFamily="34" charset="0"/>
              </a:rPr>
              <a:t>1868 год – </a:t>
            </a:r>
            <a:r>
              <a:rPr lang="ru-RU" sz="2400" b="1" i="1" spc="300" dirty="0" smtClean="0">
                <a:solidFill>
                  <a:srgbClr val="0033CC"/>
                </a:solidFill>
                <a:latin typeface="Bookman Old Style" pitchFamily="18" charset="0"/>
                <a:ea typeface="Times New Roman" pitchFamily="18" charset="0"/>
                <a:cs typeface="Arial" pitchFamily="34" charset="0"/>
              </a:rPr>
              <a:t>демонстрации в Чехии и Моравии </a:t>
            </a:r>
            <a:r>
              <a:rPr lang="ru-RU" sz="2400" b="1" spc="-150" dirty="0" smtClean="0">
                <a:latin typeface="Bookman Old Style" pitchFamily="18" charset="0"/>
                <a:ea typeface="Times New Roman" pitchFamily="18" charset="0"/>
                <a:cs typeface="Arial" pitchFamily="34" charset="0"/>
              </a:rPr>
              <a:t>спровоцировали </a:t>
            </a:r>
            <a:r>
              <a:rPr lang="ru-RU" sz="2400" b="1" spc="-150" dirty="0" smtClean="0">
                <a:solidFill>
                  <a:srgbClr val="C00000"/>
                </a:solidFill>
                <a:latin typeface="Bookman Old Style" pitchFamily="18" charset="0"/>
                <a:ea typeface="Times New Roman" pitchFamily="18" charset="0"/>
                <a:cs typeface="Arial" pitchFamily="34" charset="0"/>
              </a:rPr>
              <a:t>компромисс </a:t>
            </a:r>
            <a:r>
              <a:rPr lang="ru-RU" sz="2400" b="1" spc="-150" dirty="0" smtClean="0">
                <a:latin typeface="Bookman Old Style" pitchFamily="18" charset="0"/>
                <a:ea typeface="Times New Roman" pitchFamily="18" charset="0"/>
                <a:cs typeface="Arial" pitchFamily="34" charset="0"/>
              </a:rPr>
              <a:t>Франца Иосифа </a:t>
            </a:r>
            <a:r>
              <a:rPr lang="en-US" sz="2400" b="1" spc="-150" dirty="0" smtClean="0">
                <a:latin typeface="Bookman Old Style" pitchFamily="18" charset="0"/>
                <a:ea typeface="Times New Roman" pitchFamily="18" charset="0"/>
                <a:cs typeface="Arial" pitchFamily="34" charset="0"/>
              </a:rPr>
              <a:t>I</a:t>
            </a:r>
            <a:r>
              <a:rPr lang="ru-RU" sz="2400" b="1" spc="-150" dirty="0">
                <a:latin typeface="Bookman Old Style" pitchFamily="18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ru-RU" sz="2400" b="1" spc="-150" dirty="0" smtClean="0">
                <a:latin typeface="Bookman Old Style" pitchFamily="18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ru-RU" sz="2400" b="1" spc="-150" dirty="0" smtClean="0">
                <a:latin typeface="Bookman Old Style" pitchFamily="18" charset="0"/>
                <a:ea typeface="Times New Roman" pitchFamily="18" charset="0"/>
                <a:cs typeface="Arial" pitchFamily="34" charset="0"/>
                <a:sym typeface="Wingdings" panose="05000000000000000000" pitchFamily="2" charset="2"/>
              </a:rPr>
              <a:t></a:t>
            </a:r>
            <a:r>
              <a:rPr lang="ru-RU" sz="2400" b="1" spc="-150" dirty="0" smtClean="0">
                <a:latin typeface="Bookman Old Style" pitchFamily="18" charset="0"/>
                <a:ea typeface="Times New Roman" pitchFamily="18" charset="0"/>
                <a:cs typeface="Arial" pitchFamily="34" charset="0"/>
              </a:rPr>
              <a:t>  последовал ряд демократических реформ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037294" y="363937"/>
            <a:ext cx="10381368" cy="6771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800" b="1" u="sng" spc="-150" dirty="0" smtClean="0">
                <a:solidFill>
                  <a:srgbClr val="008A3E"/>
                </a:solidFill>
                <a:latin typeface="Bookman Old Style" pitchFamily="18" charset="0"/>
                <a:ea typeface="Calibri" pitchFamily="34" charset="0"/>
                <a:cs typeface="Times New Roman" pitchFamily="18" charset="0"/>
              </a:rPr>
              <a:t>Попытки создать триединую монархию</a:t>
            </a:r>
          </a:p>
        </p:txBody>
      </p:sp>
      <p:pic>
        <p:nvPicPr>
          <p:cNvPr id="16386" name="Picture 2" descr="https://im0-tub-ru.yandex.net/i?id=e07fac826b4b645d3ee7ed3fdb4d0eef&amp;n=13"/>
          <p:cNvPicPr>
            <a:picLocks noChangeAspect="1" noChangeArrowheads="1"/>
          </p:cNvPicPr>
          <p:nvPr/>
        </p:nvPicPr>
        <p:blipFill>
          <a:blip r:embed="rId3"/>
          <a:srcRect l="61982" t="15142" b="8732"/>
          <a:stretch>
            <a:fillRect/>
          </a:stretch>
        </p:blipFill>
        <p:spPr bwMode="auto">
          <a:xfrm>
            <a:off x="8464060" y="3598984"/>
            <a:ext cx="2582252" cy="290843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0" name="Прямоугольник 9"/>
          <p:cNvSpPr/>
          <p:nvPr/>
        </p:nvSpPr>
        <p:spPr>
          <a:xfrm>
            <a:off x="8988472" y="3162272"/>
            <a:ext cx="142378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spc="-150" dirty="0" smtClean="0">
                <a:latin typeface="Bookman Old Style" pitchFamily="18" charset="0"/>
                <a:ea typeface="Times New Roman" pitchFamily="18" charset="0"/>
                <a:cs typeface="Arial" pitchFamily="34" charset="0"/>
              </a:rPr>
              <a:t>Герб Чехии</a:t>
            </a:r>
            <a:endParaRPr lang="ru-RU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1219201" y="2174749"/>
            <a:ext cx="9952892" cy="919401"/>
          </a:xfrm>
          <a:prstGeom prst="roundRect">
            <a:avLst/>
          </a:prstGeom>
          <a:solidFill>
            <a:srgbClr val="C2E49C">
              <a:alpha val="57000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400" u="sng" dirty="0" smtClean="0">
                <a:latin typeface="Bookman Old Style" pitchFamily="18" charset="0"/>
              </a:rPr>
              <a:t>Главная задача</a:t>
            </a:r>
            <a:r>
              <a:rPr lang="ru-RU" sz="2400" dirty="0" smtClean="0">
                <a:latin typeface="Bookman Old Style" pitchFamily="18" charset="0"/>
              </a:rPr>
              <a:t> — путём </a:t>
            </a:r>
            <a:r>
              <a:rPr lang="ru-RU" sz="2400" b="1" dirty="0" smtClean="0">
                <a:latin typeface="Bookman Old Style" pitchFamily="18" charset="0"/>
              </a:rPr>
              <a:t>небольших уступок</a:t>
            </a:r>
            <a:r>
              <a:rPr lang="ru-RU" sz="2400" dirty="0" smtClean="0">
                <a:latin typeface="Bookman Old Style" pitchFamily="18" charset="0"/>
              </a:rPr>
              <a:t> предотвратить социальный взрыв</a:t>
            </a:r>
            <a:endParaRPr lang="ru-RU" sz="2400" dirty="0">
              <a:latin typeface="Bookman Old Style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324707" y="3672896"/>
            <a:ext cx="6834554" cy="27392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spc="-300" dirty="0" smtClean="0">
                <a:solidFill>
                  <a:schemeClr val="accent1">
                    <a:lumMod val="50000"/>
                  </a:schemeClr>
                </a:solidFill>
                <a:latin typeface="Bookman Old Style" pitchFamily="18" charset="0"/>
              </a:rPr>
              <a:t>    Демократические реформы в Чехии</a:t>
            </a:r>
            <a:r>
              <a:rPr lang="ru-RU" sz="2800" b="1" spc="-150" dirty="0" smtClean="0">
                <a:solidFill>
                  <a:schemeClr val="accent1">
                    <a:lumMod val="50000"/>
                  </a:schemeClr>
                </a:solidFill>
                <a:latin typeface="Bookman Old Style" pitchFamily="18" charset="0"/>
              </a:rPr>
              <a:t>:</a:t>
            </a:r>
            <a:endParaRPr lang="ru-RU" sz="2400" b="1" spc="-150" dirty="0" smtClean="0">
              <a:solidFill>
                <a:schemeClr val="accent1">
                  <a:lumMod val="50000"/>
                </a:schemeClr>
              </a:solidFill>
              <a:latin typeface="Bookman Old Style" pitchFamily="18" charset="0"/>
            </a:endParaRPr>
          </a:p>
          <a:p>
            <a:pPr marL="342900" indent="-342900">
              <a:buBlip>
                <a:blip r:embed="rId4"/>
              </a:buBlip>
            </a:pPr>
            <a:r>
              <a:rPr lang="ru-RU" sz="2400" spc="-150" dirty="0" smtClean="0">
                <a:solidFill>
                  <a:srgbClr val="002060"/>
                </a:solidFill>
                <a:latin typeface="Bookman Old Style" pitchFamily="18" charset="0"/>
              </a:rPr>
              <a:t>снижен имущественный ценз</a:t>
            </a:r>
          </a:p>
          <a:p>
            <a:pPr marL="342900" indent="-342900">
              <a:buBlip>
                <a:blip r:embed="rId4"/>
              </a:buBlip>
            </a:pPr>
            <a:r>
              <a:rPr lang="ru-RU" sz="2400" spc="-150" dirty="0" smtClean="0">
                <a:solidFill>
                  <a:srgbClr val="002060"/>
                </a:solidFill>
                <a:latin typeface="Bookman Old Style" pitchFamily="18" charset="0"/>
              </a:rPr>
              <a:t>чешский язык получил статус государственного там, где было смешанное население</a:t>
            </a:r>
          </a:p>
          <a:p>
            <a:pPr marL="342900" indent="-342900">
              <a:buBlip>
                <a:blip r:embed="rId4"/>
              </a:buBlip>
            </a:pPr>
            <a:r>
              <a:rPr lang="ru-RU" sz="2400" spc="-150" dirty="0" smtClean="0">
                <a:solidFill>
                  <a:srgbClr val="002060"/>
                </a:solidFill>
                <a:latin typeface="Bookman Old Style" pitchFamily="18" charset="0"/>
              </a:rPr>
              <a:t>Чехи провели своих представителей в австрийский парламент</a:t>
            </a:r>
          </a:p>
        </p:txBody>
      </p:sp>
      <p:sp>
        <p:nvSpPr>
          <p:cNvPr id="2" name="Нашивка 1"/>
          <p:cNvSpPr/>
          <p:nvPr/>
        </p:nvSpPr>
        <p:spPr>
          <a:xfrm rot="5400000">
            <a:off x="5897970" y="1453401"/>
            <a:ext cx="391795" cy="724575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4" name="Нашивка 13"/>
          <p:cNvSpPr/>
          <p:nvPr/>
        </p:nvSpPr>
        <p:spPr>
          <a:xfrm rot="5400000">
            <a:off x="5835518" y="3120707"/>
            <a:ext cx="391795" cy="724575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192488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42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"/>
                            </p:stCondLst>
                            <p:childTnLst>
                              <p:par>
                                <p:cTn id="4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624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624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62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65" grpId="0"/>
      <p:bldP spid="7" grpId="0"/>
      <p:bldP spid="7" grpId="1"/>
      <p:bldP spid="8" grpId="0"/>
      <p:bldP spid="11" grpId="1" animBg="1"/>
      <p:bldP spid="12" grpId="0"/>
      <p:bldP spid="2" grpId="0" animBg="1"/>
      <p:bldP spid="2" grpId="1" animBg="1"/>
      <p:bldP spid="1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Прямоугольник 40">
            <a:extLst>
              <a:ext uri="{FF2B5EF4-FFF2-40B4-BE49-F238E27FC236}">
                <a16:creationId xmlns="" xmlns:a16="http://schemas.microsoft.com/office/drawing/2014/main" id="{EC0294F1-7EE2-4EB9-A41B-908481D40AC9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-2132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1"/>
          </a:p>
        </p:txBody>
      </p:sp>
      <p:sp useBgFill="1">
        <p:nvSpPr>
          <p:cNvPr id="43" name="Прямоугольник 42">
            <a:extLst>
              <a:ext uri="{FF2B5EF4-FFF2-40B4-BE49-F238E27FC236}">
                <a16:creationId xmlns="" xmlns:a16="http://schemas.microsoft.com/office/drawing/2014/main" id="{B5E326A3-EB92-4BDA-9F77-45197E0CBE7E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11396868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1"/>
          </a:p>
        </p:txBody>
      </p:sp>
      <p:sp>
        <p:nvSpPr>
          <p:cNvPr id="45" name="Прямоугольник 44">
            <a:extLst>
              <a:ext uri="{FF2B5EF4-FFF2-40B4-BE49-F238E27FC236}">
                <a16:creationId xmlns="" xmlns:a16="http://schemas.microsoft.com/office/drawing/2014/main" id="{CAC996C7-7B84-4645-9AA1-6EA85EAB47D6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964174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47" name="Прямоугольник 46">
            <a:extLst>
              <a:ext uri="{FF2B5EF4-FFF2-40B4-BE49-F238E27FC236}">
                <a16:creationId xmlns="" xmlns:a16="http://schemas.microsoft.com/office/drawing/2014/main" id="{32DC315B-5680-47D9-B827-34D012FB14B2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962042" y="0"/>
            <a:ext cx="45719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Прямоугольник 7"/>
          <p:cNvSpPr/>
          <p:nvPr/>
        </p:nvSpPr>
        <p:spPr>
          <a:xfrm>
            <a:off x="1395679" y="265128"/>
            <a:ext cx="951734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u="sng" spc="-150" dirty="0" smtClean="0">
                <a:solidFill>
                  <a:srgbClr val="008A3E"/>
                </a:solidFill>
                <a:latin typeface="Bookman Old Style" pitchFamily="18" charset="0"/>
                <a:ea typeface="Calibri" pitchFamily="34" charset="0"/>
                <a:cs typeface="Times New Roman" pitchFamily="18" charset="0"/>
              </a:rPr>
              <a:t>Начало промышленной революции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1229929" y="2801814"/>
            <a:ext cx="9801486" cy="3960000"/>
          </a:xfrm>
          <a:prstGeom prst="roundRect">
            <a:avLst>
              <a:gd name="adj" fmla="val 10995"/>
            </a:avLst>
          </a:prstGeom>
          <a:solidFill>
            <a:srgbClr val="C2E49C">
              <a:alpha val="74000"/>
            </a:srgbClr>
          </a:solidFill>
          <a:ln w="34925" cmpd="db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1273517" y="1101968"/>
            <a:ext cx="9804792" cy="57349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600"/>
              </a:lnSpc>
              <a:spcBef>
                <a:spcPts val="1200"/>
              </a:spcBef>
            </a:pPr>
            <a:r>
              <a:rPr lang="ru-RU" sz="2600" dirty="0" smtClean="0">
                <a:solidFill>
                  <a:srgbClr val="002060"/>
                </a:solidFill>
                <a:latin typeface="Arial Narrow" pitchFamily="34" charset="0"/>
              </a:rPr>
              <a:t>После </a:t>
            </a:r>
            <a:r>
              <a:rPr lang="ru-RU" sz="2600" dirty="0">
                <a:solidFill>
                  <a:srgbClr val="002060"/>
                </a:solidFill>
                <a:latin typeface="Arial Narrow" pitchFamily="34" charset="0"/>
              </a:rPr>
              <a:t>соглашения о создании </a:t>
            </a:r>
            <a:r>
              <a:rPr lang="ru-RU" sz="2600" dirty="0" smtClean="0">
                <a:solidFill>
                  <a:srgbClr val="002060"/>
                </a:solidFill>
                <a:latin typeface="Arial Narrow" pitchFamily="34" charset="0"/>
              </a:rPr>
              <a:t>Австро-Венгрии </a:t>
            </a:r>
            <a:r>
              <a:rPr lang="ru-RU" sz="2600" dirty="0">
                <a:solidFill>
                  <a:srgbClr val="002060"/>
                </a:solidFill>
                <a:latin typeface="Arial Narrow" pitchFamily="34" charset="0"/>
              </a:rPr>
              <a:t>ускорились темпы </a:t>
            </a:r>
            <a:r>
              <a:rPr lang="ru-RU" sz="2600" dirty="0" smtClean="0">
                <a:solidFill>
                  <a:srgbClr val="002060"/>
                </a:solidFill>
                <a:latin typeface="Arial Narrow" pitchFamily="34" charset="0"/>
              </a:rPr>
              <a:t>развития экономики</a:t>
            </a:r>
            <a:r>
              <a:rPr lang="ru-RU" sz="2600" dirty="0">
                <a:solidFill>
                  <a:srgbClr val="002060"/>
                </a:solidFill>
                <a:latin typeface="Arial Narrow" pitchFamily="34" charset="0"/>
              </a:rPr>
              <a:t>, началась промышленная  революция </a:t>
            </a:r>
            <a:r>
              <a:rPr lang="ru-RU" sz="2600" dirty="0" smtClean="0">
                <a:solidFill>
                  <a:srgbClr val="002060"/>
                </a:solidFill>
                <a:latin typeface="Arial Narrow" pitchFamily="34" charset="0"/>
              </a:rPr>
              <a:t>                             </a:t>
            </a:r>
            <a:r>
              <a:rPr lang="ru-RU" sz="2600" dirty="0" smtClean="0">
                <a:solidFill>
                  <a:schemeClr val="accent5">
                    <a:lumMod val="50000"/>
                  </a:schemeClr>
                </a:solidFill>
                <a:latin typeface="Arial Narrow" pitchFamily="34" charset="0"/>
              </a:rPr>
              <a:t>(</a:t>
            </a:r>
            <a:r>
              <a:rPr lang="ru-RU" sz="2600" dirty="0">
                <a:solidFill>
                  <a:schemeClr val="accent5">
                    <a:lumMod val="50000"/>
                  </a:schemeClr>
                </a:solidFill>
                <a:latin typeface="Arial Narrow" pitchFamily="34" charset="0"/>
              </a:rPr>
              <a:t>транспортное </a:t>
            </a:r>
            <a:r>
              <a:rPr lang="ru-RU" sz="2600" dirty="0" smtClean="0">
                <a:solidFill>
                  <a:schemeClr val="accent5">
                    <a:lumMod val="50000"/>
                  </a:schemeClr>
                </a:solidFill>
                <a:latin typeface="Arial Narrow" pitchFamily="34" charset="0"/>
              </a:rPr>
              <a:t>машиностроение, </a:t>
            </a:r>
            <a:r>
              <a:rPr lang="ru-RU" sz="2600" dirty="0">
                <a:solidFill>
                  <a:schemeClr val="accent5">
                    <a:lumMod val="50000"/>
                  </a:schemeClr>
                </a:solidFill>
                <a:latin typeface="Arial Narrow" pitchFamily="34" charset="0"/>
              </a:rPr>
              <a:t>ж/д строительство</a:t>
            </a:r>
            <a:r>
              <a:rPr lang="ru-RU" sz="2600" dirty="0" smtClean="0">
                <a:solidFill>
                  <a:schemeClr val="accent5">
                    <a:lumMod val="50000"/>
                  </a:schemeClr>
                </a:solidFill>
                <a:latin typeface="Arial Narrow" pitchFamily="34" charset="0"/>
              </a:rPr>
              <a:t>)</a:t>
            </a:r>
          </a:p>
          <a:p>
            <a:pPr algn="ctr">
              <a:lnSpc>
                <a:spcPts val="2800"/>
              </a:lnSpc>
              <a:spcBef>
                <a:spcPts val="1200"/>
              </a:spcBef>
              <a:spcAft>
                <a:spcPts val="1200"/>
              </a:spcAft>
            </a:pPr>
            <a:r>
              <a:rPr lang="ru-RU" sz="2600" b="1" dirty="0" smtClean="0">
                <a:solidFill>
                  <a:srgbClr val="002060"/>
                </a:solidFill>
                <a:latin typeface="Arial Narrow" pitchFamily="34" charset="0"/>
              </a:rPr>
              <a:t>Промышленный подъём пришёлся на </a:t>
            </a:r>
            <a:r>
              <a:rPr lang="ru-RU" sz="2600" b="1" dirty="0" smtClean="0">
                <a:solidFill>
                  <a:schemeClr val="accent1">
                    <a:lumMod val="50000"/>
                  </a:schemeClr>
                </a:solidFill>
                <a:latin typeface="Arial Narrow" pitchFamily="34" charset="0"/>
              </a:rPr>
              <a:t>конец 80-х гг. </a:t>
            </a:r>
            <a:r>
              <a:rPr lang="en-US" sz="2600" b="1" dirty="0" smtClean="0">
                <a:solidFill>
                  <a:schemeClr val="accent1">
                    <a:lumMod val="50000"/>
                  </a:schemeClr>
                </a:solidFill>
                <a:latin typeface="Arial Narrow" pitchFamily="34" charset="0"/>
              </a:rPr>
              <a:t>XIX</a:t>
            </a:r>
            <a:r>
              <a:rPr lang="ru-RU" sz="2600" b="1" dirty="0" smtClean="0">
                <a:solidFill>
                  <a:schemeClr val="accent1">
                    <a:lumMod val="50000"/>
                  </a:schemeClr>
                </a:solidFill>
                <a:latin typeface="Arial Narrow" pitchFamily="34" charset="0"/>
              </a:rPr>
              <a:t>века</a:t>
            </a:r>
          </a:p>
          <a:p>
            <a:pPr marL="108000">
              <a:lnSpc>
                <a:spcPts val="2500"/>
              </a:lnSpc>
              <a:spcBef>
                <a:spcPts val="600"/>
              </a:spcBef>
              <a:buSzPct val="90000"/>
              <a:buBlip>
                <a:blip r:embed="rId3"/>
              </a:buBlip>
            </a:pPr>
            <a:r>
              <a:rPr lang="ru-RU" sz="2500" b="1" dirty="0" smtClean="0">
                <a:latin typeface="Arial Narrow" pitchFamily="34" charset="0"/>
              </a:rPr>
              <a:t>   Чешские земли давали 60</a:t>
            </a:r>
            <a:r>
              <a:rPr lang="en-US" sz="2500" b="1" dirty="0" smtClean="0">
                <a:latin typeface="Arial Narrow" pitchFamily="34" charset="0"/>
              </a:rPr>
              <a:t>% </a:t>
            </a:r>
            <a:r>
              <a:rPr lang="ru-RU" sz="2500" b="1" dirty="0" smtClean="0">
                <a:latin typeface="Arial Narrow" pitchFamily="34" charset="0"/>
              </a:rPr>
              <a:t>промышленной продукции страны. </a:t>
            </a:r>
          </a:p>
          <a:p>
            <a:pPr marL="108000">
              <a:lnSpc>
                <a:spcPts val="2500"/>
              </a:lnSpc>
              <a:spcBef>
                <a:spcPts val="600"/>
              </a:spcBef>
              <a:buBlip>
                <a:blip r:embed="rId3"/>
              </a:buBlip>
            </a:pPr>
            <a:r>
              <a:rPr lang="ru-RU" sz="2500" b="1" dirty="0">
                <a:latin typeface="Arial Narrow" pitchFamily="34" charset="0"/>
              </a:rPr>
              <a:t> </a:t>
            </a:r>
            <a:r>
              <a:rPr lang="ru-RU" sz="2500" b="1" dirty="0" smtClean="0">
                <a:latin typeface="Arial Narrow" pitchFamily="34" charset="0"/>
              </a:rPr>
              <a:t>  7-ое место в мире у А-В по выработке чугуна, 4-е – по добыче нефти</a:t>
            </a:r>
            <a:endParaRPr lang="ru-RU" sz="2500" b="1" dirty="0">
              <a:latin typeface="Arial Narrow" pitchFamily="34" charset="0"/>
            </a:endParaRPr>
          </a:p>
          <a:p>
            <a:pPr marL="108000">
              <a:lnSpc>
                <a:spcPts val="2500"/>
              </a:lnSpc>
              <a:spcBef>
                <a:spcPts val="1200"/>
              </a:spcBef>
              <a:buBlip>
                <a:blip r:embed="rId3"/>
              </a:buBlip>
            </a:pPr>
            <a:r>
              <a:rPr lang="ru-RU" sz="2500" b="1" dirty="0" smtClean="0">
                <a:latin typeface="Arial Narrow" pitchFamily="34" charset="0"/>
              </a:rPr>
              <a:t>   Крупные монополии: Шкода</a:t>
            </a:r>
            <a:r>
              <a:rPr lang="ru-RU" sz="2500" b="1" dirty="0">
                <a:latin typeface="Arial Narrow" pitchFamily="34" charset="0"/>
              </a:rPr>
              <a:t> </a:t>
            </a:r>
            <a:r>
              <a:rPr lang="ru-RU" sz="2500" b="1" dirty="0" smtClean="0">
                <a:latin typeface="Arial Narrow" pitchFamily="34" charset="0"/>
              </a:rPr>
              <a:t>и Витковицкие металлургические заводы</a:t>
            </a:r>
            <a:endParaRPr lang="ru-RU" sz="2500" b="1" dirty="0">
              <a:latin typeface="Arial Narrow" pitchFamily="34" charset="0"/>
            </a:endParaRPr>
          </a:p>
          <a:p>
            <a:pPr marL="108000">
              <a:lnSpc>
                <a:spcPts val="2500"/>
              </a:lnSpc>
              <a:spcBef>
                <a:spcPts val="1200"/>
              </a:spcBef>
              <a:buBlip>
                <a:blip r:embed="rId3"/>
              </a:buBlip>
            </a:pPr>
            <a:r>
              <a:rPr lang="ru-RU" sz="2500" b="1" dirty="0" smtClean="0">
                <a:latin typeface="Arial Narrow" pitchFamily="34" charset="0"/>
              </a:rPr>
              <a:t>   Основная отрасль промышленности – </a:t>
            </a:r>
            <a:r>
              <a:rPr lang="ru-RU" sz="2500" b="1" spc="600" dirty="0" smtClean="0">
                <a:latin typeface="Arial Narrow" pitchFamily="34" charset="0"/>
              </a:rPr>
              <a:t>пищевая</a:t>
            </a:r>
            <a:r>
              <a:rPr lang="ru-RU" sz="2500" b="1" dirty="0" smtClean="0">
                <a:latin typeface="Arial Narrow" pitchFamily="34" charset="0"/>
              </a:rPr>
              <a:t>. Венгерская </a:t>
            </a:r>
            <a:r>
              <a:rPr lang="ru-RU" sz="2500" b="1" dirty="0">
                <a:latin typeface="Arial Narrow" pitchFamily="34" charset="0"/>
              </a:rPr>
              <a:t>мукомольная промышленность вышла на </a:t>
            </a:r>
            <a:r>
              <a:rPr lang="ru-RU" sz="2500" b="1" dirty="0" smtClean="0">
                <a:latin typeface="Arial Narrow" pitchFamily="34" charset="0"/>
              </a:rPr>
              <a:t>1-ое место в Европе</a:t>
            </a:r>
          </a:p>
          <a:p>
            <a:pPr marL="108000">
              <a:lnSpc>
                <a:spcPts val="2500"/>
              </a:lnSpc>
              <a:spcBef>
                <a:spcPts val="1200"/>
              </a:spcBef>
              <a:buBlip>
                <a:blip r:embed="rId3"/>
              </a:buBlip>
            </a:pPr>
            <a:r>
              <a:rPr lang="ru-RU" sz="2500" b="1" dirty="0" smtClean="0">
                <a:solidFill>
                  <a:srgbClr val="009900"/>
                </a:solidFill>
                <a:latin typeface="Arial Narrow" pitchFamily="34" charset="0"/>
              </a:rPr>
              <a:t>   </a:t>
            </a:r>
            <a:r>
              <a:rPr lang="ru-RU" sz="2500" b="1" dirty="0" smtClean="0">
                <a:solidFill>
                  <a:schemeClr val="accent1">
                    <a:lumMod val="50000"/>
                  </a:schemeClr>
                </a:solidFill>
                <a:latin typeface="Arial Narrow" pitchFamily="34" charset="0"/>
              </a:rPr>
              <a:t>1873 г. - </a:t>
            </a:r>
            <a:r>
              <a:rPr lang="ru-RU" sz="2500" b="1" dirty="0" smtClean="0">
                <a:latin typeface="Arial Narrow" pitchFamily="34" charset="0"/>
              </a:rPr>
              <a:t>три города</a:t>
            </a:r>
            <a:r>
              <a:rPr lang="en-US" sz="2500" b="1" dirty="0" smtClean="0">
                <a:latin typeface="Arial Narrow" pitchFamily="34" charset="0"/>
              </a:rPr>
              <a:t>:</a:t>
            </a:r>
            <a:r>
              <a:rPr lang="ru-RU" sz="2500" b="1" dirty="0" smtClean="0">
                <a:latin typeface="Arial Narrow" pitchFamily="34" charset="0"/>
              </a:rPr>
              <a:t> Буда, </a:t>
            </a:r>
            <a:r>
              <a:rPr lang="ru-RU" sz="2500" b="1" dirty="0" err="1" smtClean="0">
                <a:latin typeface="Arial Narrow" pitchFamily="34" charset="0"/>
              </a:rPr>
              <a:t>Пешт</a:t>
            </a:r>
            <a:r>
              <a:rPr lang="ru-RU" sz="2500" b="1" dirty="0" smtClean="0">
                <a:latin typeface="Arial Narrow" pitchFamily="34" charset="0"/>
              </a:rPr>
              <a:t> и </a:t>
            </a:r>
            <a:r>
              <a:rPr lang="ru-RU" sz="2500" b="1" dirty="0" err="1" smtClean="0">
                <a:latin typeface="Arial Narrow" pitchFamily="34" charset="0"/>
              </a:rPr>
              <a:t>Обуда</a:t>
            </a:r>
            <a:r>
              <a:rPr lang="ru-RU" sz="2500" b="1" dirty="0" smtClean="0">
                <a:latin typeface="Arial Narrow" pitchFamily="34" charset="0"/>
              </a:rPr>
              <a:t> объединились в один город - </a:t>
            </a:r>
            <a:r>
              <a:rPr lang="ru-RU" sz="2500" b="1" spc="600" dirty="0" smtClean="0">
                <a:latin typeface="Arial Narrow" pitchFamily="34" charset="0"/>
              </a:rPr>
              <a:t>Будапешт</a:t>
            </a:r>
          </a:p>
          <a:p>
            <a:pPr marL="108000">
              <a:lnSpc>
                <a:spcPts val="2500"/>
              </a:lnSpc>
              <a:spcBef>
                <a:spcPts val="1200"/>
              </a:spcBef>
              <a:buBlip>
                <a:blip r:embed="rId3"/>
              </a:buBlip>
            </a:pPr>
            <a:r>
              <a:rPr lang="ru-RU" sz="2500" b="1" dirty="0" smtClean="0">
                <a:latin typeface="Arial Narrow" pitchFamily="34" charset="0"/>
              </a:rPr>
              <a:t>   </a:t>
            </a:r>
            <a:r>
              <a:rPr lang="ru-RU" sz="2500" b="1" dirty="0" smtClean="0">
                <a:solidFill>
                  <a:schemeClr val="accent1">
                    <a:lumMod val="50000"/>
                  </a:schemeClr>
                </a:solidFill>
                <a:latin typeface="Arial Narrow" pitchFamily="34" charset="0"/>
              </a:rPr>
              <a:t>1887 г. - </a:t>
            </a:r>
            <a:r>
              <a:rPr lang="ru-RU" sz="2500" b="1" dirty="0" smtClean="0">
                <a:latin typeface="Arial Narrow" pitchFamily="34" charset="0"/>
              </a:rPr>
              <a:t>по городу прошёл первый трамвай. В </a:t>
            </a:r>
            <a:r>
              <a:rPr lang="ru-RU" sz="2500" b="1" dirty="0" smtClean="0">
                <a:solidFill>
                  <a:schemeClr val="accent1">
                    <a:lumMod val="50000"/>
                  </a:schemeClr>
                </a:solidFill>
                <a:latin typeface="Arial Narrow" pitchFamily="34" charset="0"/>
              </a:rPr>
              <a:t>1895 г. - </a:t>
            </a:r>
            <a:r>
              <a:rPr lang="ru-RU" sz="2500" b="1" dirty="0" smtClean="0">
                <a:latin typeface="Arial Narrow" pitchFamily="34" charset="0"/>
              </a:rPr>
              <a:t>открылось метро</a:t>
            </a: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3471" y="1080839"/>
            <a:ext cx="9961764" cy="565984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5192488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6000"/>
                            </p:stCondLst>
                            <p:childTnLst>
                              <p:par>
                                <p:cTn id="43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Прямоугольник 40">
            <a:extLst>
              <a:ext uri="{FF2B5EF4-FFF2-40B4-BE49-F238E27FC236}">
                <a16:creationId xmlns="" xmlns:a16="http://schemas.microsoft.com/office/drawing/2014/main" id="{EC0294F1-7EE2-4EB9-A41B-908481D40AC9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-2132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1"/>
          </a:p>
        </p:txBody>
      </p:sp>
      <p:sp useBgFill="1">
        <p:nvSpPr>
          <p:cNvPr id="43" name="Прямоугольник 42">
            <a:extLst>
              <a:ext uri="{FF2B5EF4-FFF2-40B4-BE49-F238E27FC236}">
                <a16:creationId xmlns="" xmlns:a16="http://schemas.microsoft.com/office/drawing/2014/main" id="{B5E326A3-EB92-4BDA-9F77-45197E0CBE7E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11396868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>
              <a:lnSpc>
                <a:spcPts val="2400"/>
              </a:lnSpc>
            </a:pPr>
            <a:endParaRPr lang="ru-RU" noProof="1"/>
          </a:p>
        </p:txBody>
      </p:sp>
      <p:sp>
        <p:nvSpPr>
          <p:cNvPr id="45" name="Прямоугольник 44">
            <a:extLst>
              <a:ext uri="{FF2B5EF4-FFF2-40B4-BE49-F238E27FC236}">
                <a16:creationId xmlns="" xmlns:a16="http://schemas.microsoft.com/office/drawing/2014/main" id="{CAC996C7-7B84-4645-9AA1-6EA85EAB47D6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964174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47" name="Прямоугольник 46">
            <a:extLst>
              <a:ext uri="{FF2B5EF4-FFF2-40B4-BE49-F238E27FC236}">
                <a16:creationId xmlns="" xmlns:a16="http://schemas.microsoft.com/office/drawing/2014/main" id="{32DC315B-5680-47D9-B827-34D012FB14B2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962042" y="0"/>
            <a:ext cx="45719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Прямоугольник 6"/>
          <p:cNvSpPr/>
          <p:nvPr/>
        </p:nvSpPr>
        <p:spPr>
          <a:xfrm>
            <a:off x="3283742" y="323974"/>
            <a:ext cx="542328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spc="-150" dirty="0" smtClean="0">
                <a:solidFill>
                  <a:schemeClr val="accent5">
                    <a:lumMod val="75000"/>
                  </a:schemeClr>
                </a:solidFill>
                <a:latin typeface="Bookman Old Style" pitchFamily="18" charset="0"/>
                <a:cs typeface="Times New Roman" pitchFamily="18" charset="0"/>
              </a:rPr>
              <a:t>Сельское хозяйство</a:t>
            </a:r>
            <a:endParaRPr lang="ru-RU" sz="4000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0929" y="1992726"/>
            <a:ext cx="2438400" cy="283080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3916979" y="1134178"/>
            <a:ext cx="4046301" cy="540000"/>
          </a:xfrm>
          <a:prstGeom prst="rect">
            <a:avLst/>
          </a:prstGeom>
          <a:solidFill>
            <a:srgbClr val="C2E49C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txBody>
          <a:bodyPr wrap="square">
            <a:spAutoFit/>
          </a:bodyPr>
          <a:lstStyle/>
          <a:p>
            <a:r>
              <a:rPr lang="ru-RU" sz="2400" b="1" spc="-150" dirty="0" smtClean="0">
                <a:latin typeface="Bookman Old Style" pitchFamily="18" charset="0"/>
                <a:ea typeface="Times New Roman" pitchFamily="18" charset="0"/>
                <a:cs typeface="Arial" pitchFamily="34" charset="0"/>
              </a:rPr>
              <a:t>Расслоение крестьянства</a:t>
            </a:r>
            <a:endParaRPr lang="ru-RU" sz="2400" b="1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1263958" y="2063720"/>
            <a:ext cx="2772000" cy="828000"/>
          </a:xfrm>
          <a:prstGeom prst="rect">
            <a:avLst/>
          </a:prstGeom>
          <a:solidFill>
            <a:srgbClr val="C2E49C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txBody>
          <a:bodyPr wrap="square" anchor="ctr" anchorCtr="0">
            <a:spAutoFit/>
          </a:bodyPr>
          <a:lstStyle/>
          <a:p>
            <a:pPr lvl="0" algn="ctr" defTabSz="914400" fontAlgn="base">
              <a:lnSpc>
                <a:spcPts val="2400"/>
              </a:lnSpc>
            </a:pPr>
            <a:r>
              <a:rPr lang="ru-RU" sz="2400" b="1" spc="-150" dirty="0" smtClean="0">
                <a:solidFill>
                  <a:schemeClr val="tx2"/>
                </a:solidFill>
                <a:latin typeface="Bookman Old Style" pitchFamily="18" charset="0"/>
                <a:ea typeface="Times New Roman" pitchFamily="18" charset="0"/>
                <a:cs typeface="Arial" pitchFamily="34" charset="0"/>
              </a:rPr>
              <a:t>Национальная неприязнь 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1482339" y="3453825"/>
            <a:ext cx="2952000" cy="1440000"/>
          </a:xfrm>
          <a:prstGeom prst="rect">
            <a:avLst/>
          </a:prstGeom>
          <a:solidFill>
            <a:srgbClr val="C2E49C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txBody>
          <a:bodyPr wrap="square" anchor="ctr" anchorCtr="0">
            <a:spAutoFit/>
          </a:bodyPr>
          <a:lstStyle/>
          <a:p>
            <a:pPr lvl="0" algn="ctr" defTabSz="914400" fontAlgn="base">
              <a:lnSpc>
                <a:spcPts val="2400"/>
              </a:lnSpc>
            </a:pPr>
            <a:r>
              <a:rPr lang="ru-RU" sz="2400" b="1" spc="-150" dirty="0" smtClean="0">
                <a:solidFill>
                  <a:schemeClr val="tx2"/>
                </a:solidFill>
                <a:latin typeface="Bookman Old Style" pitchFamily="18" charset="0"/>
                <a:ea typeface="Times New Roman" pitchFamily="18" charset="0"/>
                <a:cs typeface="Arial" pitchFamily="34" charset="0"/>
              </a:rPr>
              <a:t>Нищета и малоземелье</a:t>
            </a:r>
            <a:r>
              <a:rPr lang="en-US" sz="2400" b="1" spc="-150" dirty="0" smtClean="0">
                <a:solidFill>
                  <a:schemeClr val="tx2"/>
                </a:solidFill>
                <a:latin typeface="Bookman Old Style" pitchFamily="18" charset="0"/>
                <a:ea typeface="Times New Roman" pitchFamily="18" charset="0"/>
                <a:cs typeface="Arial" pitchFamily="34" charset="0"/>
              </a:rPr>
              <a:t>:</a:t>
            </a:r>
            <a:r>
              <a:rPr lang="ru-RU" sz="2400" b="1" spc="-150" dirty="0" smtClean="0">
                <a:solidFill>
                  <a:schemeClr val="tx2"/>
                </a:solidFill>
                <a:latin typeface="Bookman Old Style" pitchFamily="18" charset="0"/>
                <a:ea typeface="Times New Roman" pitchFamily="18" charset="0"/>
                <a:cs typeface="Arial" pitchFamily="34" charset="0"/>
              </a:rPr>
              <a:t> </a:t>
            </a:r>
          </a:p>
          <a:p>
            <a:pPr lvl="0" algn="ctr" defTabSz="914400" fontAlgn="base">
              <a:lnSpc>
                <a:spcPts val="2400"/>
              </a:lnSpc>
            </a:pPr>
            <a:r>
              <a:rPr lang="ru-RU" sz="2400" i="1" spc="-150" dirty="0" smtClean="0">
                <a:solidFill>
                  <a:schemeClr val="tx2"/>
                </a:solidFill>
                <a:latin typeface="Bookman Old Style" pitchFamily="18" charset="0"/>
                <a:ea typeface="Times New Roman" pitchFamily="18" charset="0"/>
                <a:cs typeface="Arial" pitchFamily="34" charset="0"/>
              </a:rPr>
              <a:t>Галиция, Венгрия, Румыния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7838520" y="2063720"/>
            <a:ext cx="2772000" cy="828000"/>
          </a:xfrm>
          <a:prstGeom prst="rect">
            <a:avLst/>
          </a:prstGeom>
          <a:solidFill>
            <a:srgbClr val="C2E49C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txBody>
          <a:bodyPr wrap="square" anchor="ctr" anchorCtr="0">
            <a:spAutoFit/>
          </a:bodyPr>
          <a:lstStyle/>
          <a:p>
            <a:pPr lvl="0" algn="ctr" defTabSz="914400" fontAlgn="base">
              <a:lnSpc>
                <a:spcPts val="2400"/>
              </a:lnSpc>
            </a:pPr>
            <a:r>
              <a:rPr lang="ru-RU" sz="2400" b="1" spc="-150" dirty="0" smtClean="0">
                <a:solidFill>
                  <a:schemeClr val="tx2"/>
                </a:solidFill>
                <a:latin typeface="Bookman Old Style" pitchFamily="18" charset="0"/>
                <a:ea typeface="Times New Roman" pitchFamily="18" charset="0"/>
                <a:cs typeface="Arial" pitchFamily="34" charset="0"/>
              </a:rPr>
              <a:t>Поиск работы </a:t>
            </a:r>
          </a:p>
          <a:p>
            <a:pPr lvl="0" algn="ctr" defTabSz="914400" fontAlgn="base">
              <a:lnSpc>
                <a:spcPts val="2400"/>
              </a:lnSpc>
            </a:pPr>
            <a:r>
              <a:rPr lang="ru-RU" sz="2400" b="1" spc="-150" dirty="0" smtClean="0">
                <a:solidFill>
                  <a:schemeClr val="tx2"/>
                </a:solidFill>
                <a:latin typeface="Bookman Old Style" pitchFamily="18" charset="0"/>
                <a:ea typeface="Times New Roman" pitchFamily="18" charset="0"/>
                <a:cs typeface="Arial" pitchFamily="34" charset="0"/>
              </a:rPr>
              <a:t>в городе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7445919" y="3453825"/>
            <a:ext cx="2952000" cy="1440000"/>
          </a:xfrm>
          <a:prstGeom prst="rect">
            <a:avLst/>
          </a:prstGeom>
          <a:solidFill>
            <a:srgbClr val="C2E49C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txBody>
          <a:bodyPr wrap="square" anchor="ctr" anchorCtr="0">
            <a:spAutoFit/>
          </a:bodyPr>
          <a:lstStyle/>
          <a:p>
            <a:pPr algn="ctr">
              <a:lnSpc>
                <a:spcPts val="2400"/>
              </a:lnSpc>
            </a:pPr>
            <a:r>
              <a:rPr lang="ru-RU" sz="2400" b="1" spc="-150" dirty="0" smtClean="0">
                <a:solidFill>
                  <a:schemeClr val="tx2"/>
                </a:solidFill>
                <a:latin typeface="Bookman Old Style" pitchFamily="18" charset="0"/>
                <a:ea typeface="Times New Roman" pitchFamily="18" charset="0"/>
                <a:cs typeface="Arial" pitchFamily="34" charset="0"/>
              </a:rPr>
              <a:t>Эмиграция </a:t>
            </a:r>
          </a:p>
          <a:p>
            <a:pPr algn="ctr">
              <a:lnSpc>
                <a:spcPts val="2400"/>
              </a:lnSpc>
            </a:pPr>
            <a:r>
              <a:rPr lang="ru-RU" sz="2400" b="1" spc="-150" dirty="0" smtClean="0">
                <a:solidFill>
                  <a:schemeClr val="tx2"/>
                </a:solidFill>
                <a:latin typeface="Bookman Old Style" pitchFamily="18" charset="0"/>
                <a:ea typeface="Times New Roman" pitchFamily="18" charset="0"/>
                <a:cs typeface="Arial" pitchFamily="34" charset="0"/>
              </a:rPr>
              <a:t>за океан                      </a:t>
            </a:r>
            <a:r>
              <a:rPr lang="ru-RU" sz="2400" spc="-150" dirty="0" smtClean="0">
                <a:solidFill>
                  <a:schemeClr val="tx2"/>
                </a:solidFill>
                <a:latin typeface="Bookman Old Style" pitchFamily="18" charset="0"/>
                <a:ea typeface="Times New Roman" pitchFamily="18" charset="0"/>
                <a:cs typeface="Arial" pitchFamily="34" charset="0"/>
              </a:rPr>
              <a:t>(в 90-е гг. –                      750 тыс. чел.) </a:t>
            </a:r>
            <a:endParaRPr lang="ru-RU" sz="2400" dirty="0"/>
          </a:p>
        </p:txBody>
      </p:sp>
      <p:sp>
        <p:nvSpPr>
          <p:cNvPr id="14" name="Rectangle 1"/>
          <p:cNvSpPr>
            <a:spLocks noChangeArrowheads="1"/>
          </p:cNvSpPr>
          <p:nvPr/>
        </p:nvSpPr>
        <p:spPr bwMode="auto">
          <a:xfrm>
            <a:off x="1132875" y="5132394"/>
            <a:ext cx="10116766" cy="1528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defTabSz="914400" fontAlgn="base">
              <a:lnSpc>
                <a:spcPts val="2800"/>
              </a:lnSpc>
              <a:spcBef>
                <a:spcPct val="0"/>
              </a:spcBef>
              <a:spcAft>
                <a:spcPct val="0"/>
              </a:spcAft>
            </a:pPr>
            <a:r>
              <a:rPr kumimoji="0" lang="ru-RU" sz="2400" b="1" i="1" u="sng" strike="noStrike" cap="none" spc="-150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Bookman Old Style" pitchFamily="18" charset="0"/>
                <a:ea typeface="Times New Roman" pitchFamily="18" charset="0"/>
                <a:cs typeface="Arial" pitchFamily="34" charset="0"/>
              </a:rPr>
              <a:t>Вывод</a:t>
            </a:r>
            <a:r>
              <a:rPr kumimoji="0" lang="ru-RU" sz="2400" b="1" i="1" u="none" strike="noStrike" cap="none" spc="-150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Bookman Old Style" pitchFamily="18" charset="0"/>
                <a:ea typeface="Times New Roman" pitchFamily="18" charset="0"/>
                <a:cs typeface="Arial" pitchFamily="34" charset="0"/>
              </a:rPr>
              <a:t>: экономика Австро-Венгрии </a:t>
            </a:r>
            <a:r>
              <a:rPr kumimoji="0" lang="ru-RU" sz="2400" b="1" i="1" u="none" strike="noStrike" cap="none" spc="-150" normalizeH="0" baseline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  <a:ea typeface="Times New Roman" pitchFamily="18" charset="0"/>
                <a:cs typeface="Arial" pitchFamily="34" charset="0"/>
              </a:rPr>
              <a:t>в конце </a:t>
            </a:r>
            <a:r>
              <a:rPr kumimoji="0" lang="en-US" sz="2400" b="1" i="1" u="none" strike="noStrike" cap="none" spc="-150" normalizeH="0" baseline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  <a:ea typeface="Times New Roman" pitchFamily="18" charset="0"/>
                <a:cs typeface="Arial" pitchFamily="34" charset="0"/>
              </a:rPr>
              <a:t>XIX</a:t>
            </a:r>
            <a:r>
              <a:rPr kumimoji="0" lang="ru-RU" sz="2400" b="1" i="1" u="none" strike="noStrike" cap="none" spc="-150" normalizeH="0" baseline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  <a:ea typeface="Times New Roman" pitchFamily="18" charset="0"/>
                <a:cs typeface="Arial" pitchFamily="34" charset="0"/>
              </a:rPr>
              <a:t> века </a:t>
            </a:r>
            <a:r>
              <a:rPr lang="ru-RU" sz="2400" b="1" i="1" spc="-150" dirty="0" smtClean="0">
                <a:solidFill>
                  <a:srgbClr val="C00000"/>
                </a:solidFill>
                <a:latin typeface="Bookman Old Style" pitchFamily="18" charset="0"/>
                <a:cs typeface="Arial" pitchFamily="34" charset="0"/>
              </a:rPr>
              <a:t>сильно отставала </a:t>
            </a:r>
            <a:r>
              <a:rPr lang="ru-RU" sz="2400" b="1" i="1" spc="-150" dirty="0">
                <a:solidFill>
                  <a:srgbClr val="C00000"/>
                </a:solidFill>
                <a:latin typeface="Bookman Old Style" pitchFamily="18" charset="0"/>
                <a:cs typeface="Arial" pitchFamily="34" charset="0"/>
              </a:rPr>
              <a:t>от ведущих </a:t>
            </a:r>
            <a:r>
              <a:rPr lang="ru-RU" sz="2400" b="1" i="1" spc="-150" dirty="0" smtClean="0">
                <a:solidFill>
                  <a:srgbClr val="C00000"/>
                </a:solidFill>
                <a:latin typeface="Bookman Old Style" pitchFamily="18" charset="0"/>
                <a:cs typeface="Arial" pitchFamily="34" charset="0"/>
              </a:rPr>
              <a:t>стран.</a:t>
            </a:r>
            <a:r>
              <a:rPr lang="ru-RU" sz="3200" b="1" i="1" spc="-150" dirty="0" smtClean="0">
                <a:solidFill>
                  <a:srgbClr val="C00000"/>
                </a:solidFill>
                <a:latin typeface="Bookman Old Style" pitchFamily="18" charset="0"/>
                <a:cs typeface="Arial" pitchFamily="34" charset="0"/>
              </a:rPr>
              <a:t> </a:t>
            </a:r>
            <a:r>
              <a:rPr lang="ru-RU" sz="2400" b="1" i="1" spc="-150" dirty="0" smtClean="0">
                <a:solidFill>
                  <a:srgbClr val="C00000"/>
                </a:solidFill>
                <a:latin typeface="Bookman Old Style" pitchFamily="18" charset="0"/>
                <a:cs typeface="Arial" pitchFamily="34" charset="0"/>
              </a:rPr>
              <a:t>Однако, п</a:t>
            </a:r>
            <a:r>
              <a:rPr kumimoji="0" lang="ru-RU" sz="2400" b="1" i="1" u="none" strike="noStrike" cap="none" spc="-150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Bookman Old Style" pitchFamily="18" charset="0"/>
                <a:ea typeface="Times New Roman" pitchFamily="18" charset="0"/>
                <a:cs typeface="Arial" pitchFamily="34" charset="0"/>
              </a:rPr>
              <a:t>ромышленная революция и</a:t>
            </a:r>
            <a:r>
              <a:rPr kumimoji="0" lang="ru-RU" sz="2400" b="1" i="1" u="none" strike="noStrike" cap="none" spc="-150" normalizeH="0" dirty="0" smtClean="0">
                <a:ln>
                  <a:noFill/>
                </a:ln>
                <a:solidFill>
                  <a:srgbClr val="C00000"/>
                </a:solidFill>
                <a:effectLst/>
                <a:latin typeface="Bookman Old Style" pitchFamily="18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ru-RU" sz="2400" b="1" i="1" spc="-150" dirty="0" smtClean="0">
                <a:solidFill>
                  <a:srgbClr val="C00000"/>
                </a:solidFill>
                <a:latin typeface="Bookman Old Style" pitchFamily="18" charset="0"/>
                <a:ea typeface="Times New Roman" pitchFamily="18" charset="0"/>
                <a:cs typeface="Arial" pitchFamily="34" charset="0"/>
              </a:rPr>
              <a:t>появление</a:t>
            </a:r>
            <a:r>
              <a:rPr kumimoji="0" lang="ru-RU" sz="2400" b="1" i="1" u="none" strike="noStrike" cap="none" spc="-150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Bookman Old Style" pitchFamily="18" charset="0"/>
                <a:ea typeface="Times New Roman" pitchFamily="18" charset="0"/>
                <a:cs typeface="Arial" pitchFamily="34" charset="0"/>
              </a:rPr>
              <a:t> первых монополий обусловили попадание страны во второй эшелон модернизации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1681176" y="852864"/>
            <a:ext cx="871674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i="1" u="none" strike="noStrike" kern="0" cap="none" spc="-150" normalizeH="0" baseline="0" noProof="0" dirty="0" smtClean="0">
                <a:ln>
                  <a:noFill/>
                </a:ln>
                <a:uLnTx/>
                <a:uFillTx/>
                <a:latin typeface="Bookman Old Style" panose="02050604050505020204" pitchFamily="18" charset="0"/>
              </a:rPr>
              <a:t>На фоне определённых шагов в развитии промышленности имелись значительные проблемы в экономике</a:t>
            </a:r>
            <a:endParaRPr kumimoji="0" lang="ru-RU" sz="1400" i="1" u="none" strike="noStrike" kern="0" cap="none" spc="0" normalizeH="0" baseline="0" noProof="0" dirty="0" smtClean="0">
              <a:ln>
                <a:noFill/>
              </a:ln>
              <a:uLnTx/>
              <a:uFillTx/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192488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 animBg="1"/>
      <p:bldP spid="10" grpId="0" animBg="1"/>
      <p:bldP spid="11" grpId="0" animBg="1"/>
      <p:bldP spid="12" grpId="0" animBg="1"/>
      <p:bldP spid="13" grpId="0" animBg="1"/>
      <p:bldP spid="14" grpId="0"/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slide-share.ru/slide/613501.jpeg"/>
          <p:cNvPicPr>
            <a:picLocks noChangeAspect="1" noChangeArrowheads="1"/>
          </p:cNvPicPr>
          <p:nvPr/>
        </p:nvPicPr>
        <p:blipFill>
          <a:blip r:embed="rId2" cstate="print"/>
          <a:srcRect l="5459" t="9632" r="7010" b="7734"/>
          <a:stretch>
            <a:fillRect/>
          </a:stretch>
        </p:blipFill>
        <p:spPr bwMode="auto">
          <a:xfrm>
            <a:off x="1341206" y="2692304"/>
            <a:ext cx="4490881" cy="317972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6" name="Прямоугольник 5"/>
          <p:cNvSpPr/>
          <p:nvPr/>
        </p:nvSpPr>
        <p:spPr>
          <a:xfrm>
            <a:off x="2431863" y="350194"/>
            <a:ext cx="8619893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914400">
              <a:lnSpc>
                <a:spcPts val="2800"/>
              </a:lnSpc>
            </a:pPr>
            <a:r>
              <a:rPr lang="ru-RU" sz="2600" b="1" i="1" spc="-15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Georgia" pitchFamily="18" charset="0"/>
              </a:rPr>
              <a:t>Тройственный союз </a:t>
            </a:r>
            <a:r>
              <a:rPr lang="ru-RU" sz="2600" b="1" i="1" spc="-150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Georgia" pitchFamily="18" charset="0"/>
              </a:rPr>
              <a:t>– </a:t>
            </a:r>
            <a:r>
              <a:rPr lang="ru-RU" sz="2600" b="1" i="1" spc="-150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Georgia" pitchFamily="18" charset="0"/>
              </a:rPr>
              <a:t>военно-политический блок - </a:t>
            </a:r>
            <a:r>
              <a:rPr lang="ru-RU" sz="2600" b="1" i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Georgia" pitchFamily="18" charset="0"/>
              </a:rPr>
              <a:t>основан </a:t>
            </a:r>
            <a:r>
              <a:rPr lang="ru-RU" sz="2600" b="1" i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4BFC04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Georgia" pitchFamily="18" charset="0"/>
              </a:rPr>
              <a:t>20 мая 1882 г. – </a:t>
            </a:r>
          </a:p>
          <a:p>
            <a:pPr lvl="0" algn="ctr" defTabSz="914400">
              <a:lnSpc>
                <a:spcPts val="2800"/>
              </a:lnSpc>
            </a:pPr>
            <a:r>
              <a:rPr lang="ru-RU" sz="2600" b="1" i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Georgia" pitchFamily="18" charset="0"/>
              </a:rPr>
              <a:t>Италия</a:t>
            </a:r>
            <a:r>
              <a:rPr lang="ru-RU" sz="2600" b="1" i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Georgia" pitchFamily="18" charset="0"/>
              </a:rPr>
              <a:t>, Австро-Венгрия и Германия</a:t>
            </a:r>
            <a:endParaRPr lang="ru-RU" sz="1000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Georgia" pitchFamily="18" charset="0"/>
            </a:endParaRPr>
          </a:p>
        </p:txBody>
      </p:sp>
      <p:pic>
        <p:nvPicPr>
          <p:cNvPr id="1026" name="Picture 2" descr="https://s1.slide-share.ru/s_slide/9a84abebcd5341eb6d64a68c25798822/32bbbd24-f034-4214-a1a7-c2a72afe60a2.jpe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054" t="16991" r="28165" b="21871"/>
          <a:stretch/>
        </p:blipFill>
        <p:spPr bwMode="auto">
          <a:xfrm>
            <a:off x="6183353" y="3276732"/>
            <a:ext cx="4526204" cy="319097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4"/>
          <a:srcRect l="22597" r="22248" b="4141"/>
          <a:stretch/>
        </p:blipFill>
        <p:spPr>
          <a:xfrm>
            <a:off x="9223790" y="2113698"/>
            <a:ext cx="1750741" cy="232606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34" name="Picture 10" descr="https://cf.ppt-online.org/files/slide/j/JjiHhlVa5m94WBZtfT7F1z0dDw3kcLrXeAKPOv/slide-5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11" t="20403" r="15962" b="559"/>
          <a:stretch/>
        </p:blipFill>
        <p:spPr bwMode="auto">
          <a:xfrm>
            <a:off x="271138" y="934969"/>
            <a:ext cx="2140136" cy="186494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1516347" y="711387"/>
            <a:ext cx="953540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Вспомним! Какой договор заключили три страны           в центре Европы в конце </a:t>
            </a:r>
            <a:r>
              <a:rPr lang="en-US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XIX</a:t>
            </a:r>
            <a:r>
              <a:rPr lang="ru-RU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 века?                                  Против кого был направлен? Его цель?</a:t>
            </a:r>
            <a:endParaRPr lang="ru-RU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</a:endParaRPr>
          </a:p>
        </p:txBody>
      </p:sp>
      <p:sp>
        <p:nvSpPr>
          <p:cNvPr id="2" name="Двойная стрелка влево/вправо 1"/>
          <p:cNvSpPr/>
          <p:nvPr/>
        </p:nvSpPr>
        <p:spPr>
          <a:xfrm rot="21271685">
            <a:off x="7526215" y="4720348"/>
            <a:ext cx="2564306" cy="303741"/>
          </a:xfrm>
          <a:prstGeom prst="leftRightArrow">
            <a:avLst>
              <a:gd name="adj1" fmla="val 11404"/>
              <a:gd name="adj2" fmla="val 50000"/>
            </a:avLst>
          </a:prstGeom>
          <a:solidFill>
            <a:srgbClr val="184830"/>
          </a:solidFill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13687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0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5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5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"/>
                            </p:stCondLst>
                            <p:childTnLst>
                              <p:par>
                                <p:cTn id="37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9" dur="15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9" grpId="1"/>
      <p:bldP spid="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Прямоугольник 40">
            <a:extLst>
              <a:ext uri="{FF2B5EF4-FFF2-40B4-BE49-F238E27FC236}">
                <a16:creationId xmlns="" xmlns:a16="http://schemas.microsoft.com/office/drawing/2014/main" id="{EC0294F1-7EE2-4EB9-A41B-908481D40AC9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-2132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1"/>
          </a:p>
        </p:txBody>
      </p:sp>
      <p:sp useBgFill="1">
        <p:nvSpPr>
          <p:cNvPr id="43" name="Прямоугольник 42">
            <a:extLst>
              <a:ext uri="{FF2B5EF4-FFF2-40B4-BE49-F238E27FC236}">
                <a16:creationId xmlns="" xmlns:a16="http://schemas.microsoft.com/office/drawing/2014/main" id="{B5E326A3-EB92-4BDA-9F77-45197E0CBE7E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11396868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1"/>
          </a:p>
        </p:txBody>
      </p:sp>
      <p:sp>
        <p:nvSpPr>
          <p:cNvPr id="45" name="Прямоугольник 44">
            <a:extLst>
              <a:ext uri="{FF2B5EF4-FFF2-40B4-BE49-F238E27FC236}">
                <a16:creationId xmlns="" xmlns:a16="http://schemas.microsoft.com/office/drawing/2014/main" id="{CAC996C7-7B84-4645-9AA1-6EA85EAB47D6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964174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47" name="Прямоугольник 46">
            <a:extLst>
              <a:ext uri="{FF2B5EF4-FFF2-40B4-BE49-F238E27FC236}">
                <a16:creationId xmlns="" xmlns:a16="http://schemas.microsoft.com/office/drawing/2014/main" id="{32DC315B-5680-47D9-B827-34D012FB14B2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962042" y="0"/>
            <a:ext cx="45719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Прямоугольник 6"/>
          <p:cNvSpPr/>
          <p:nvPr/>
        </p:nvSpPr>
        <p:spPr>
          <a:xfrm>
            <a:off x="3187167" y="318909"/>
            <a:ext cx="610745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u="sng" spc="-150" dirty="0" smtClean="0">
                <a:solidFill>
                  <a:srgbClr val="008A3E"/>
                </a:solidFill>
                <a:latin typeface="Bookman Old Style" pitchFamily="18" charset="0"/>
                <a:ea typeface="Calibri" pitchFamily="34" charset="0"/>
                <a:cs typeface="Times New Roman" pitchFamily="18" charset="0"/>
              </a:rPr>
              <a:t>Накануне крушения</a:t>
            </a:r>
            <a:endParaRPr lang="ru-RU" sz="4400" u="sng" dirty="0">
              <a:solidFill>
                <a:srgbClr val="008A3E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548554" y="1567099"/>
            <a:ext cx="6462646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spc="-150" dirty="0" smtClean="0">
                <a:latin typeface="Bookman Old Style" pitchFamily="18" charset="0"/>
              </a:rPr>
              <a:t>Создание двуединой монархии не уничтожило старых противоречий, раздиравших империю, </a:t>
            </a:r>
          </a:p>
          <a:p>
            <a:pPr algn="ctr"/>
            <a:r>
              <a:rPr lang="ru-RU" sz="2000" b="1" spc="600" dirty="0" smtClean="0">
                <a:latin typeface="Bookman Old Style" pitchFamily="18" charset="0"/>
              </a:rPr>
              <a:t>а добавило новые </a:t>
            </a:r>
          </a:p>
          <a:p>
            <a:pPr algn="ctr"/>
            <a:endParaRPr lang="ru-RU" sz="2000" b="1" spc="-150" dirty="0" smtClean="0">
              <a:latin typeface="Bookman Old Style" pitchFamily="18" charset="0"/>
            </a:endParaRPr>
          </a:p>
          <a:p>
            <a:pPr algn="ctr"/>
            <a:r>
              <a:rPr lang="ru-RU" sz="2000" b="1" spc="-150" dirty="0" smtClean="0">
                <a:solidFill>
                  <a:srgbClr val="C00000"/>
                </a:solidFill>
                <a:latin typeface="Bookman Old Style" pitchFamily="18" charset="0"/>
              </a:rPr>
              <a:t>Чем больше независимости предоставлял Франц Иосиф I отдельным территориям, тем активнее возникал обратный процесс —                 стремление выйти из состава Австро-Венгрии</a:t>
            </a:r>
          </a:p>
          <a:p>
            <a:pPr algn="ctr"/>
            <a:endParaRPr lang="ru-RU" sz="2000" b="1" spc="-150" dirty="0" smtClean="0">
              <a:latin typeface="Bookman Old Style" pitchFamily="18" charset="0"/>
            </a:endParaRPr>
          </a:p>
          <a:p>
            <a:pPr algn="ctr"/>
            <a:r>
              <a:rPr lang="ru-RU" sz="2000" b="1" spc="-150" dirty="0" smtClean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  <a:t>Проблемы империи «Накануне крушения» усиливались </a:t>
            </a:r>
            <a:r>
              <a:rPr lang="ru-RU" sz="2000" b="1" spc="-150" dirty="0" smtClean="0">
                <a:latin typeface="Bookman Old Style" pitchFamily="18" charset="0"/>
              </a:rPr>
              <a:t>националистическими настроениями,</a:t>
            </a:r>
            <a:r>
              <a:rPr lang="ru-RU" sz="2000" b="1" spc="-150" dirty="0" smtClean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  <a:t> развивался </a:t>
            </a:r>
            <a:r>
              <a:rPr lang="ru-RU" sz="2000" b="1" spc="-150" dirty="0" smtClean="0">
                <a:latin typeface="Bookman Old Style" pitchFamily="18" charset="0"/>
              </a:rPr>
              <a:t>антисемитизм</a:t>
            </a:r>
          </a:p>
          <a:p>
            <a:pPr algn="ctr"/>
            <a:endParaRPr lang="ru-RU" sz="2000" b="1" spc="-150" dirty="0" smtClean="0">
              <a:latin typeface="Bookman Old Style" pitchFamily="18" charset="0"/>
            </a:endParaRPr>
          </a:p>
          <a:p>
            <a:pPr algn="ctr"/>
            <a:r>
              <a:rPr lang="ru-RU" sz="2400" b="1" i="1" spc="-150" dirty="0" smtClean="0">
                <a:solidFill>
                  <a:srgbClr val="008A3E"/>
                </a:solidFill>
                <a:latin typeface="Bookman Old Style" pitchFamily="18" charset="0"/>
              </a:rPr>
              <a:t>В </a:t>
            </a:r>
            <a:r>
              <a:rPr lang="ru-RU" sz="2400" b="1" i="1" spc="-150" dirty="0" err="1" smtClean="0">
                <a:solidFill>
                  <a:srgbClr val="008A3E"/>
                </a:solidFill>
                <a:latin typeface="Bookman Old Style" pitchFamily="18" charset="0"/>
              </a:rPr>
              <a:t>нач</a:t>
            </a:r>
            <a:r>
              <a:rPr lang="ru-RU" sz="2400" b="1" i="1" spc="-150" dirty="0" smtClean="0">
                <a:solidFill>
                  <a:srgbClr val="008A3E"/>
                </a:solidFill>
                <a:latin typeface="Bookman Old Style" pitchFamily="18" charset="0"/>
              </a:rPr>
              <a:t>. XX в. </a:t>
            </a:r>
            <a:r>
              <a:rPr lang="ru-RU" sz="2400" b="1" i="1" spc="-150" dirty="0" smtClean="0">
                <a:solidFill>
                  <a:srgbClr val="002060"/>
                </a:solidFill>
                <a:latin typeface="Bookman Old Style" pitchFamily="18" charset="0"/>
              </a:rPr>
              <a:t>А-В стала усиливать своё проникновение на Балканы</a:t>
            </a:r>
            <a:endParaRPr lang="ru-RU" sz="2400" b="1" i="1" spc="-150" dirty="0">
              <a:solidFill>
                <a:srgbClr val="002060"/>
              </a:solidFill>
              <a:latin typeface="Bookman Old Style" pitchFamily="18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0344" y="1466619"/>
            <a:ext cx="2784793" cy="484312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0" name="Прямоугольник 9"/>
          <p:cNvSpPr/>
          <p:nvPr/>
        </p:nvSpPr>
        <p:spPr>
          <a:xfrm>
            <a:off x="1277816" y="5765794"/>
            <a:ext cx="2989384" cy="579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900"/>
              </a:lnSpc>
            </a:pPr>
            <a:r>
              <a:rPr lang="ru-RU" sz="2000" spc="-150" dirty="0" smtClean="0">
                <a:solidFill>
                  <a:schemeClr val="bg1"/>
                </a:solidFill>
              </a:rPr>
              <a:t>Император Австро-Венгрии</a:t>
            </a:r>
          </a:p>
          <a:p>
            <a:pPr algn="ctr">
              <a:lnSpc>
                <a:spcPts val="1900"/>
              </a:lnSpc>
            </a:pPr>
            <a:r>
              <a:rPr lang="ru-RU" sz="2000" spc="-150" dirty="0" smtClean="0">
                <a:solidFill>
                  <a:schemeClr val="bg1"/>
                </a:solidFill>
              </a:rPr>
              <a:t> </a:t>
            </a:r>
            <a:r>
              <a:rPr lang="ru-RU" sz="2000" b="1" spc="-150" dirty="0" smtClean="0">
                <a:solidFill>
                  <a:schemeClr val="bg1"/>
                </a:solidFill>
              </a:rPr>
              <a:t>Франц</a:t>
            </a:r>
            <a:r>
              <a:rPr lang="ru-RU" sz="2000" spc="-150" dirty="0" smtClean="0">
                <a:solidFill>
                  <a:schemeClr val="bg1"/>
                </a:solidFill>
              </a:rPr>
              <a:t> </a:t>
            </a:r>
            <a:r>
              <a:rPr lang="ru-RU" sz="2000" b="1" spc="-150" dirty="0" smtClean="0">
                <a:solidFill>
                  <a:schemeClr val="bg1"/>
                </a:solidFill>
              </a:rPr>
              <a:t>Иосиф</a:t>
            </a:r>
            <a:r>
              <a:rPr lang="ru-RU" sz="2000" spc="-150" dirty="0" smtClean="0">
                <a:solidFill>
                  <a:schemeClr val="bg1"/>
                </a:solidFill>
              </a:rPr>
              <a:t> </a:t>
            </a:r>
            <a:r>
              <a:rPr lang="ru-RU" sz="2000" b="1" spc="-150" dirty="0" smtClean="0">
                <a:solidFill>
                  <a:schemeClr val="bg1"/>
                </a:solidFill>
              </a:rPr>
              <a:t>I</a:t>
            </a:r>
            <a:r>
              <a:rPr lang="ru-RU" sz="2000" spc="-150" dirty="0" smtClean="0">
                <a:solidFill>
                  <a:schemeClr val="bg1"/>
                </a:solidFill>
              </a:rPr>
              <a:t> </a:t>
            </a:r>
            <a:endParaRPr lang="ru-RU" sz="2000" spc="-150" dirty="0">
              <a:solidFill>
                <a:schemeClr val="bg1"/>
              </a:solidFill>
            </a:endParaRP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0923" y="1465385"/>
            <a:ext cx="3285693" cy="431973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1324708" y="6011979"/>
            <a:ext cx="2989384" cy="3359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900"/>
              </a:lnSpc>
            </a:pPr>
            <a:r>
              <a:rPr lang="ru-RU" sz="2000" b="1" spc="-150" dirty="0" smtClean="0"/>
              <a:t>Франц</a:t>
            </a:r>
            <a:r>
              <a:rPr lang="ru-RU" sz="2000" spc="-150" dirty="0" smtClean="0"/>
              <a:t> </a:t>
            </a:r>
            <a:r>
              <a:rPr lang="ru-RU" sz="2000" b="1" spc="-150" dirty="0" smtClean="0"/>
              <a:t>Фердинанд</a:t>
            </a:r>
            <a:endParaRPr lang="ru-RU" sz="2000" spc="-150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4765416" y="2459651"/>
            <a:ext cx="6213230" cy="2185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600"/>
              </a:spcAft>
            </a:pPr>
            <a:r>
              <a:rPr lang="ru-RU" sz="2200" b="1" i="1" spc="-150" dirty="0" smtClean="0">
                <a:solidFill>
                  <a:srgbClr val="002060"/>
                </a:solidFill>
                <a:latin typeface="Bookman Old Style" pitchFamily="18" charset="0"/>
              </a:rPr>
              <a:t>Австрийский эрцгерцог,                </a:t>
            </a:r>
            <a:r>
              <a:rPr lang="ru-RU" sz="2200" b="1" spc="-150" dirty="0" smtClean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  <a:t>племянник императора Франца Иосифа </a:t>
            </a:r>
            <a:r>
              <a:rPr lang="en-US" sz="2200" b="1" spc="-150" dirty="0" smtClean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  <a:t>I</a:t>
            </a:r>
            <a:r>
              <a:rPr lang="ru-RU" sz="2200" b="1" spc="-150" dirty="0" smtClean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  <a:t>, наследник габсбургского престола.              </a:t>
            </a:r>
            <a:r>
              <a:rPr lang="ru-RU" sz="2100" b="1" spc="-150" dirty="0" smtClean="0">
                <a:solidFill>
                  <a:srgbClr val="009900"/>
                </a:solidFill>
                <a:latin typeface="Bookman Old Style" pitchFamily="18" charset="0"/>
              </a:rPr>
              <a:t>С 1898 г. </a:t>
            </a:r>
            <a:r>
              <a:rPr lang="ru-RU" sz="2100" b="1" spc="-150" dirty="0" smtClean="0">
                <a:solidFill>
                  <a:srgbClr val="009900"/>
                </a:solidFill>
                <a:latin typeface="Bookman Old Style" pitchFamily="18" charset="0"/>
              </a:rPr>
              <a:t>- </a:t>
            </a:r>
            <a:r>
              <a:rPr lang="ru-RU" sz="2100" b="1" spc="-150" dirty="0" smtClean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  <a:t>заместитель </a:t>
            </a:r>
            <a:r>
              <a:rPr lang="ru-RU" sz="2100" b="1" spc="-150" dirty="0" smtClean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  <a:t>главнокомандующего.</a:t>
            </a:r>
          </a:p>
          <a:p>
            <a:pPr algn="ctr">
              <a:spcAft>
                <a:spcPts val="600"/>
              </a:spcAft>
            </a:pPr>
            <a:r>
              <a:rPr lang="ru-RU" sz="2200" b="1" spc="-150" dirty="0" smtClean="0">
                <a:latin typeface="Bookman Old Style" pitchFamily="18" charset="0"/>
              </a:rPr>
              <a:t>Один из </a:t>
            </a:r>
            <a:r>
              <a:rPr lang="ru-RU" sz="2200" b="1" i="1" dirty="0" smtClean="0">
                <a:solidFill>
                  <a:srgbClr val="002060"/>
                </a:solidFill>
                <a:latin typeface="Bookman Old Style" pitchFamily="18" charset="0"/>
              </a:rPr>
              <a:t>инициаторов</a:t>
            </a:r>
            <a:r>
              <a:rPr lang="ru-RU" sz="2200" b="1" i="1" spc="-150" dirty="0" smtClean="0">
                <a:solidFill>
                  <a:srgbClr val="0033CC"/>
                </a:solidFill>
                <a:latin typeface="Bookman Old Style" pitchFamily="18" charset="0"/>
              </a:rPr>
              <a:t> </a:t>
            </a:r>
            <a:r>
              <a:rPr lang="ru-RU" sz="2200" b="1" i="1" spc="-15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аннексии</a:t>
            </a:r>
            <a:r>
              <a:rPr lang="ru-RU" sz="2200" b="1" i="1" spc="-150" dirty="0" smtClean="0">
                <a:solidFill>
                  <a:srgbClr val="0033CC"/>
                </a:solidFill>
                <a:latin typeface="Bookman Old Style" pitchFamily="18" charset="0"/>
              </a:rPr>
              <a:t> </a:t>
            </a:r>
            <a:r>
              <a:rPr lang="ru-RU" sz="2200" b="1" i="1" spc="-150" dirty="0" smtClean="0">
                <a:solidFill>
                  <a:srgbClr val="002060"/>
                </a:solidFill>
                <a:latin typeface="Bookman Old Style" pitchFamily="18" charset="0"/>
              </a:rPr>
              <a:t>Австро-Венгрией</a:t>
            </a:r>
            <a:r>
              <a:rPr lang="ru-RU" sz="2200" b="1" i="1" spc="-150" dirty="0" smtClean="0">
                <a:solidFill>
                  <a:srgbClr val="0033CC"/>
                </a:solidFill>
                <a:latin typeface="Bookman Old Style" pitchFamily="18" charset="0"/>
              </a:rPr>
              <a:t> </a:t>
            </a:r>
            <a:r>
              <a:rPr lang="ru-RU" sz="2200" b="1" i="1" spc="-150" dirty="0" smtClean="0">
                <a:latin typeface="Bookman Old Style" pitchFamily="18" charset="0"/>
              </a:rPr>
              <a:t>Боснии и Герцеговины </a:t>
            </a:r>
            <a:r>
              <a:rPr lang="ru-RU" sz="2200" b="1" i="1" spc="-150" dirty="0" smtClean="0">
                <a:solidFill>
                  <a:srgbClr val="009900"/>
                </a:solidFill>
                <a:latin typeface="Bookman Old Style" pitchFamily="18" charset="0"/>
              </a:rPr>
              <a:t>(1908). </a:t>
            </a:r>
            <a:endParaRPr lang="ru-RU" sz="2200" b="1" i="1" spc="-150" dirty="0">
              <a:solidFill>
                <a:srgbClr val="009900"/>
              </a:solidFill>
              <a:latin typeface="Bookman Old Style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516616" y="1465385"/>
            <a:ext cx="6710831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600" b="1" i="1" u="none" strike="noStrike" kern="0" cap="none" spc="0" normalizeH="0" baseline="0" noProof="0" dirty="0" smtClean="0">
                <a:ln w="10160">
                  <a:solidFill>
                    <a:srgbClr val="E29C36"/>
                  </a:solidFill>
                  <a:prstDash val="solid"/>
                </a:ln>
                <a:solidFill>
                  <a:srgbClr val="008A3E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Georgia" pitchFamily="18" charset="0"/>
              </a:rPr>
              <a:t>С 1882 г. </a:t>
            </a:r>
            <a:r>
              <a:rPr kumimoji="0" lang="ru-RU" sz="2600" b="1" i="1" u="none" strike="noStrike" kern="0" cap="none" spc="0" normalizeH="0" baseline="0" noProof="0" dirty="0" smtClean="0">
                <a:ln w="10160">
                  <a:solidFill>
                    <a:srgbClr val="E29C36"/>
                  </a:solidFill>
                  <a:prstDash val="solid"/>
                </a:ln>
                <a:solidFill>
                  <a:srgbClr val="0033CC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Georgia" pitchFamily="18" charset="0"/>
              </a:rPr>
              <a:t>А-В – член </a:t>
            </a:r>
            <a:r>
              <a:rPr kumimoji="0" lang="ru-RU" sz="2600" b="1" i="1" u="none" strike="noStrike" kern="0" cap="none" spc="0" normalizeH="0" baseline="0" noProof="0" dirty="0" smtClean="0">
                <a:ln w="10160">
                  <a:solidFill>
                    <a:srgbClr val="E29C36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Georgia" pitchFamily="18" charset="0"/>
              </a:rPr>
              <a:t>Тройственного</a:t>
            </a:r>
            <a:r>
              <a:rPr kumimoji="0" lang="ru-RU" sz="2600" b="1" i="1" u="none" strike="noStrike" kern="0" cap="none" spc="0" normalizeH="0" noProof="0" dirty="0" smtClean="0">
                <a:ln w="10160">
                  <a:solidFill>
                    <a:srgbClr val="E29C36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Georgia" pitchFamily="18" charset="0"/>
              </a:rPr>
              <a:t> </a:t>
            </a:r>
            <a:r>
              <a:rPr kumimoji="0" lang="ru-RU" sz="2600" b="1" i="1" u="none" strike="noStrike" kern="0" cap="none" spc="0" normalizeH="0" noProof="0" dirty="0" smtClean="0">
                <a:ln w="10160">
                  <a:solidFill>
                    <a:srgbClr val="E29C36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Georgia" pitchFamily="18" charset="0"/>
              </a:rPr>
              <a:t>союза. </a:t>
            </a:r>
            <a:r>
              <a:rPr kumimoji="0" lang="ru-RU" sz="2600" b="1" i="1" u="none" strike="noStrike" kern="0" cap="none" spc="0" normalizeH="0" noProof="0" dirty="0" smtClean="0">
                <a:ln w="10160">
                  <a:solidFill>
                    <a:srgbClr val="E29C36"/>
                  </a:solidFill>
                  <a:prstDash val="solid"/>
                </a:ln>
                <a:solidFill>
                  <a:srgbClr val="0033CC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Georgia" pitchFamily="18" charset="0"/>
              </a:rPr>
              <a:t>Цель – передел мира </a:t>
            </a: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rgbClr val="0033CC"/>
              </a:solidFill>
              <a:effectLst/>
              <a:uLnTx/>
              <a:uFillTx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386103" y="2226649"/>
            <a:ext cx="6433057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dirty="0">
                <a:solidFill>
                  <a:srgbClr val="008A3E"/>
                </a:solidFill>
                <a:latin typeface="Bookman Old Style" panose="02050604050505020204" pitchFamily="18" charset="0"/>
              </a:rPr>
              <a:t>К середине 1870-х годов </a:t>
            </a:r>
            <a:r>
              <a:rPr lang="ru-RU" sz="2200" dirty="0">
                <a:solidFill>
                  <a:srgbClr val="4A4A4A"/>
                </a:solidFill>
                <a:latin typeface="Bookman Old Style" panose="02050604050505020204" pitchFamily="18" charset="0"/>
              </a:rPr>
              <a:t>обострилась ситуация на Балканах, являвшихся в то время территорией Австро-Венгерской </a:t>
            </a:r>
            <a:r>
              <a:rPr lang="ru-RU" sz="2200" dirty="0" smtClean="0">
                <a:solidFill>
                  <a:srgbClr val="4A4A4A"/>
                </a:solidFill>
                <a:latin typeface="Bookman Old Style" panose="02050604050505020204" pitchFamily="18" charset="0"/>
              </a:rPr>
              <a:t>и Османской империй. После завершения русско-турецкой войны </a:t>
            </a:r>
            <a:r>
              <a:rPr lang="ru-RU" sz="2200" dirty="0" smtClean="0">
                <a:solidFill>
                  <a:srgbClr val="008A3E"/>
                </a:solidFill>
                <a:latin typeface="Bookman Old Style" panose="02050604050505020204" pitchFamily="18" charset="0"/>
              </a:rPr>
              <a:t>1877-1878 гг., </a:t>
            </a:r>
            <a:r>
              <a:rPr lang="ru-RU" sz="2200" dirty="0" smtClean="0">
                <a:solidFill>
                  <a:srgbClr val="4A4A4A"/>
                </a:solidFill>
                <a:latin typeface="Bookman Old Style" panose="02050604050505020204" pitchFamily="18" charset="0"/>
              </a:rPr>
              <a:t>боясь усиления России, </a:t>
            </a:r>
            <a:r>
              <a:rPr lang="ru-RU" sz="2200" dirty="0" smtClean="0">
                <a:solidFill>
                  <a:srgbClr val="008A3E"/>
                </a:solidFill>
                <a:latin typeface="Bookman Old Style" panose="02050604050505020204" pitchFamily="18" charset="0"/>
              </a:rPr>
              <a:t>летом </a:t>
            </a:r>
            <a:r>
              <a:rPr lang="ru-RU" sz="2200" dirty="0">
                <a:solidFill>
                  <a:srgbClr val="008A3E"/>
                </a:solidFill>
                <a:latin typeface="Bookman Old Style" panose="02050604050505020204" pitchFamily="18" charset="0"/>
              </a:rPr>
              <a:t>1878 г. </a:t>
            </a:r>
            <a:r>
              <a:rPr lang="ru-RU" sz="2200" dirty="0">
                <a:latin typeface="Bookman Old Style" panose="02050604050505020204" pitchFamily="18" charset="0"/>
              </a:rPr>
              <a:t>в Берлине открылся </a:t>
            </a:r>
            <a:r>
              <a:rPr lang="ru-RU" sz="2200" dirty="0" smtClean="0">
                <a:latin typeface="Bookman Old Style" panose="02050604050505020204" pitchFamily="18" charset="0"/>
              </a:rPr>
              <a:t>конгресс, </a:t>
            </a:r>
            <a:r>
              <a:rPr lang="ru-RU" sz="2200" dirty="0">
                <a:latin typeface="Bookman Old Style" panose="02050604050505020204" pitchFamily="18" charset="0"/>
              </a:rPr>
              <a:t>на </a:t>
            </a:r>
            <a:r>
              <a:rPr lang="ru-RU" sz="2200" dirty="0" smtClean="0">
                <a:latin typeface="Bookman Old Style" panose="02050604050505020204" pitchFamily="18" charset="0"/>
              </a:rPr>
              <a:t>котором  </a:t>
            </a:r>
            <a:r>
              <a:rPr lang="ru-RU" sz="2200" b="1" dirty="0" smtClean="0">
                <a:latin typeface="Bookman Old Style" panose="02050604050505020204" pitchFamily="18" charset="0"/>
              </a:rPr>
              <a:t>Австро-Венгрия </a:t>
            </a:r>
            <a:r>
              <a:rPr lang="ru-RU" sz="2200" b="1" dirty="0">
                <a:latin typeface="Bookman Old Style" panose="02050604050505020204" pitchFamily="18" charset="0"/>
              </a:rPr>
              <a:t>получила право оккупировать </a:t>
            </a:r>
            <a:r>
              <a:rPr lang="ru-RU" sz="2200" b="1" spc="-150" dirty="0">
                <a:solidFill>
                  <a:srgbClr val="C00000"/>
                </a:solidFill>
                <a:latin typeface="Bookman Old Style" panose="02050604050505020204" pitchFamily="18" charset="0"/>
              </a:rPr>
              <a:t>Боснию и </a:t>
            </a:r>
            <a:r>
              <a:rPr lang="ru-RU" sz="2200" b="1" spc="-150" dirty="0" smtClean="0">
                <a:solidFill>
                  <a:srgbClr val="C00000"/>
                </a:solidFill>
                <a:latin typeface="Bookman Old Style" panose="02050604050505020204" pitchFamily="18" charset="0"/>
              </a:rPr>
              <a:t>Герцеговину</a:t>
            </a:r>
            <a:endParaRPr lang="ru-RU" sz="2200" b="1" spc="-150" dirty="0">
              <a:solidFill>
                <a:srgbClr val="C00000"/>
              </a:solidFill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192488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55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9000"/>
                            </p:stCondLst>
                            <p:childTnLst>
                              <p:par>
                                <p:cTn id="41" presetID="55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5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5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5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50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54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58" dur="5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000"/>
                            </p:stCondLst>
                            <p:childTnLst>
                              <p:par>
                                <p:cTn id="6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42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2000"/>
                            </p:stCondLst>
                            <p:childTnLst>
                              <p:par>
                                <p:cTn id="86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88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4000"/>
                            </p:stCondLst>
                            <p:childTnLst>
                              <p:par>
                                <p:cTn id="90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6000"/>
                            </p:stCondLst>
                            <p:childTnLst>
                              <p:par>
                                <p:cTn id="94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uiExpand="1" build="allAtOnce"/>
      <p:bldP spid="10" grpId="0"/>
      <p:bldP spid="12" grpId="1"/>
      <p:bldP spid="13" grpId="0"/>
      <p:bldP spid="2" grpId="0"/>
      <p:bldP spid="2" grpId="1"/>
      <p:bldP spid="3" grpId="0"/>
      <p:bldP spid="3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Прямоугольник 40">
            <a:extLst>
              <a:ext uri="{FF2B5EF4-FFF2-40B4-BE49-F238E27FC236}">
                <a16:creationId xmlns="" xmlns:a16="http://schemas.microsoft.com/office/drawing/2014/main" id="{EC0294F1-7EE2-4EB9-A41B-908481D40AC9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-2132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1"/>
          </a:p>
        </p:txBody>
      </p:sp>
      <p:sp useBgFill="1">
        <p:nvSpPr>
          <p:cNvPr id="43" name="Прямоугольник 42">
            <a:extLst>
              <a:ext uri="{FF2B5EF4-FFF2-40B4-BE49-F238E27FC236}">
                <a16:creationId xmlns="" xmlns:a16="http://schemas.microsoft.com/office/drawing/2014/main" id="{B5E326A3-EB92-4BDA-9F77-45197E0CBE7E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11396868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1"/>
          </a:p>
        </p:txBody>
      </p:sp>
      <p:sp>
        <p:nvSpPr>
          <p:cNvPr id="45" name="Прямоугольник 44">
            <a:extLst>
              <a:ext uri="{FF2B5EF4-FFF2-40B4-BE49-F238E27FC236}">
                <a16:creationId xmlns="" xmlns:a16="http://schemas.microsoft.com/office/drawing/2014/main" id="{CAC996C7-7B84-4645-9AA1-6EA85EAB47D6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964174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47" name="Прямоугольник 46">
            <a:extLst>
              <a:ext uri="{FF2B5EF4-FFF2-40B4-BE49-F238E27FC236}">
                <a16:creationId xmlns="" xmlns:a16="http://schemas.microsoft.com/office/drawing/2014/main" id="{32DC315B-5680-47D9-B827-34D012FB14B2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962042" y="0"/>
            <a:ext cx="45719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Прямоугольник 6"/>
          <p:cNvSpPr/>
          <p:nvPr/>
        </p:nvSpPr>
        <p:spPr>
          <a:xfrm>
            <a:off x="2956794" y="195956"/>
            <a:ext cx="6274147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u="sng" spc="-150" dirty="0" smtClean="0">
                <a:solidFill>
                  <a:srgbClr val="008A3E"/>
                </a:solidFill>
                <a:latin typeface="Bookman Old Style" pitchFamily="18" charset="0"/>
                <a:ea typeface="Calibri" pitchFamily="34" charset="0"/>
                <a:cs typeface="Times New Roman" pitchFamily="18" charset="0"/>
              </a:rPr>
              <a:t>Накануне крушения</a:t>
            </a:r>
            <a:endParaRPr lang="ru-RU" sz="4400" u="sng" dirty="0">
              <a:solidFill>
                <a:srgbClr val="008A3E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547446" y="1099797"/>
            <a:ext cx="9179169" cy="1362075"/>
          </a:xfrm>
          <a:prstGeom prst="roundRect">
            <a:avLst/>
          </a:prstGeom>
          <a:solidFill>
            <a:srgbClr val="FFC000">
              <a:alpha val="57000"/>
            </a:srgb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txBody>
          <a:bodyPr wrap="square">
            <a:spAutoFit/>
          </a:bodyPr>
          <a:lstStyle/>
          <a:p>
            <a:pPr algn="ctr"/>
            <a:r>
              <a:rPr lang="ru-RU" sz="2600" b="1" dirty="0" smtClean="0">
                <a:latin typeface="Bookman Old Style" pitchFamily="18" charset="0"/>
              </a:rPr>
              <a:t>Проникновение на Балканы:</a:t>
            </a:r>
          </a:p>
          <a:p>
            <a:r>
              <a:rPr lang="ru-RU" sz="2400" b="1" spc="-150" dirty="0" smtClean="0">
                <a:solidFill>
                  <a:srgbClr val="009900"/>
                </a:solidFill>
                <a:latin typeface="Bookman Old Style" pitchFamily="18" charset="0"/>
              </a:rPr>
              <a:t>1878 г. </a:t>
            </a:r>
            <a:r>
              <a:rPr lang="ru-RU" sz="2400" spc="-150" dirty="0" smtClean="0">
                <a:solidFill>
                  <a:srgbClr val="009900"/>
                </a:solidFill>
                <a:latin typeface="Bookman Old Style" pitchFamily="18" charset="0"/>
              </a:rPr>
              <a:t>— </a:t>
            </a:r>
            <a:r>
              <a:rPr lang="ru-RU" sz="2400" spc="-150" dirty="0" smtClean="0">
                <a:latin typeface="Bookman Old Style" pitchFamily="18" charset="0"/>
              </a:rPr>
              <a:t>право на управление Боснией и Герцеговиной.</a:t>
            </a:r>
          </a:p>
          <a:p>
            <a:r>
              <a:rPr lang="ru-RU" sz="2400" b="1" spc="-150" dirty="0" smtClean="0">
                <a:solidFill>
                  <a:srgbClr val="009900"/>
                </a:solidFill>
                <a:latin typeface="Bookman Old Style" pitchFamily="18" charset="0"/>
              </a:rPr>
              <a:t>1908 г. </a:t>
            </a:r>
            <a:r>
              <a:rPr lang="ru-RU" sz="2400" spc="-150" dirty="0" smtClean="0">
                <a:solidFill>
                  <a:srgbClr val="009900"/>
                </a:solidFill>
                <a:latin typeface="Bookman Old Style" pitchFamily="18" charset="0"/>
              </a:rPr>
              <a:t>— </a:t>
            </a:r>
            <a:r>
              <a:rPr lang="ru-RU" sz="2400" spc="-150" dirty="0" smtClean="0">
                <a:solidFill>
                  <a:srgbClr val="002060"/>
                </a:solidFill>
                <a:latin typeface="Bookman Old Style" pitchFamily="18" charset="0"/>
              </a:rPr>
              <a:t>захват Боснии и Герцеговины.</a:t>
            </a:r>
            <a:endParaRPr lang="ru-RU" sz="2400" spc="-150" dirty="0">
              <a:solidFill>
                <a:srgbClr val="002060"/>
              </a:solidFill>
              <a:latin typeface="Bookman Old Style" pitchFamily="18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7930" y="2766646"/>
            <a:ext cx="3402916" cy="372052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1" name="Прямоугольник 10"/>
          <p:cNvSpPr/>
          <p:nvPr/>
        </p:nvSpPr>
        <p:spPr>
          <a:xfrm>
            <a:off x="5193324" y="2771079"/>
            <a:ext cx="553329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spc="-150" dirty="0" smtClean="0">
                <a:solidFill>
                  <a:srgbClr val="009900"/>
                </a:solidFill>
                <a:latin typeface="Bookman Old Style" pitchFamily="18" charset="0"/>
              </a:rPr>
              <a:t>28 июня 1914 г. </a:t>
            </a:r>
            <a:r>
              <a:rPr lang="ru-RU" sz="2400" spc="-150" dirty="0" smtClean="0">
                <a:solidFill>
                  <a:srgbClr val="009900"/>
                </a:solidFill>
                <a:latin typeface="Bookman Old Style" pitchFamily="18" charset="0"/>
              </a:rPr>
              <a:t>— </a:t>
            </a:r>
            <a:r>
              <a:rPr lang="ru-RU" sz="2400" i="1" spc="-150" dirty="0" smtClean="0">
                <a:solidFill>
                  <a:srgbClr val="0033CC"/>
                </a:solidFill>
                <a:latin typeface="Bookman Old Style" pitchFamily="18" charset="0"/>
              </a:rPr>
              <a:t>член тайной националистической организации </a:t>
            </a:r>
            <a:r>
              <a:rPr lang="ru-RU" sz="2400" i="1" spc="-150" dirty="0" smtClean="0">
                <a:latin typeface="Bookman Old Style" pitchFamily="18" charset="0"/>
              </a:rPr>
              <a:t>«Млада Босна»</a:t>
            </a:r>
            <a:r>
              <a:rPr lang="ru-RU" sz="2400" b="1" spc="-150" dirty="0" smtClean="0">
                <a:latin typeface="Bookman Old Style" pitchFamily="18" charset="0"/>
              </a:rPr>
              <a:t> </a:t>
            </a:r>
            <a:r>
              <a:rPr lang="ru-RU" sz="2400" b="1" i="1" spc="-150" dirty="0" smtClean="0">
                <a:latin typeface="Bookman Old Style" pitchFamily="18" charset="0"/>
              </a:rPr>
              <a:t>Гаврила Принцип </a:t>
            </a:r>
            <a:r>
              <a:rPr lang="ru-RU" sz="2400" i="1" spc="-150" dirty="0" smtClean="0">
                <a:solidFill>
                  <a:srgbClr val="0033CC"/>
                </a:solidFill>
                <a:latin typeface="Bookman Old Style" pitchFamily="18" charset="0"/>
              </a:rPr>
              <a:t>убил в Сараево эрцгерцога </a:t>
            </a:r>
          </a:p>
          <a:p>
            <a:pPr algn="ctr"/>
            <a:r>
              <a:rPr lang="ru-RU" sz="2400" b="1" i="1" spc="-150" dirty="0" smtClean="0">
                <a:solidFill>
                  <a:srgbClr val="C00000"/>
                </a:solidFill>
                <a:latin typeface="Bookman Old Style" pitchFamily="18" charset="0"/>
              </a:rPr>
              <a:t>Франца Фердинанда </a:t>
            </a:r>
            <a:r>
              <a:rPr lang="ru-RU" sz="2400" spc="-150" dirty="0" smtClean="0">
                <a:solidFill>
                  <a:srgbClr val="C00000"/>
                </a:solidFill>
                <a:latin typeface="Bookman Old Style" pitchFamily="18" charset="0"/>
              </a:rPr>
              <a:t>и его жену.</a:t>
            </a:r>
            <a:endParaRPr lang="ru-RU" sz="2400" spc="-150" dirty="0">
              <a:solidFill>
                <a:srgbClr val="C00000"/>
              </a:solidFill>
              <a:latin typeface="Bookman Old Style" pitchFamily="18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5737295" y="5432073"/>
            <a:ext cx="4506110" cy="1055608"/>
          </a:xfrm>
          <a:prstGeom prst="roundRect">
            <a:avLst/>
          </a:prstGeom>
          <a:solidFill>
            <a:srgbClr val="92D050">
              <a:alpha val="75000"/>
            </a:srgbClr>
          </a:solidFill>
        </p:spPr>
        <p:txBody>
          <a:bodyPr wrap="square">
            <a:spAutoFit/>
          </a:bodyPr>
          <a:lstStyle/>
          <a:p>
            <a:pPr algn="ctr"/>
            <a:r>
              <a:rPr lang="ru-RU" sz="2800" b="1" spc="-150" dirty="0" smtClean="0">
                <a:latin typeface="Bookman Old Style" pitchFamily="18" charset="0"/>
              </a:rPr>
              <a:t>Повод к началу Первой мировой войны</a:t>
            </a:r>
            <a:endParaRPr lang="ru-RU" sz="2800" b="1" spc="-150" dirty="0">
              <a:latin typeface="Bookman Old Style" pitchFamily="18" charset="0"/>
            </a:endParaRPr>
          </a:p>
        </p:txBody>
      </p:sp>
      <p:sp>
        <p:nvSpPr>
          <p:cNvPr id="13" name="Стрелка вниз 12"/>
          <p:cNvSpPr/>
          <p:nvPr/>
        </p:nvSpPr>
        <p:spPr>
          <a:xfrm>
            <a:off x="7725508" y="4799391"/>
            <a:ext cx="539152" cy="538896"/>
          </a:xfrm>
          <a:prstGeom prst="downArrow">
            <a:avLst>
              <a:gd name="adj1" fmla="val 50000"/>
              <a:gd name="adj2" fmla="val 113808"/>
            </a:avLst>
          </a:prstGeom>
          <a:solidFill>
            <a:srgbClr val="92D05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5192488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000"/>
                            </p:stCondLst>
                            <p:childTnLst>
                              <p:par>
                                <p:cTn id="2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0"/>
                            </p:stCondLst>
                            <p:childTnLst>
                              <p:par>
                                <p:cTn id="26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/>
      <p:bldP spid="12" grpId="0" animBg="1"/>
      <p:bldP spid="1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6" name="Прямоугольник 45">
            <a:extLst>
              <a:ext uri="{FF2B5EF4-FFF2-40B4-BE49-F238E27FC236}">
                <a16:creationId xmlns="" xmlns:a16="http://schemas.microsoft.com/office/drawing/2014/main" id="{8F3CF990-ACB8-443A-BB74-D36EC8A00B02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-1"/>
            <a:ext cx="12192000" cy="68580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1"/>
          </a:p>
        </p:txBody>
      </p:sp>
      <p:pic>
        <p:nvPicPr>
          <p:cNvPr id="48" name="Рисунок 47">
            <a:extLst>
              <a:ext uri="{FF2B5EF4-FFF2-40B4-BE49-F238E27FC236}">
                <a16:creationId xmlns="" xmlns:a16="http://schemas.microsoft.com/office/drawing/2014/main" id="{00B98862-BEE1-44FB-A335-A1B9106B445E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1794" y="2105202"/>
            <a:ext cx="9360205" cy="4752798"/>
          </a:xfrm>
          <a:prstGeom prst="rect">
            <a:avLst/>
          </a:prstGeom>
          <a:noFill/>
        </p:spPr>
      </p:pic>
      <p:sp>
        <p:nvSpPr>
          <p:cNvPr id="50" name="Полилиния: фигура 49">
            <a:extLst>
              <a:ext uri="{FF2B5EF4-FFF2-40B4-BE49-F238E27FC236}">
                <a16:creationId xmlns="" xmlns:a16="http://schemas.microsoft.com/office/drawing/2014/main" id="{65F94F98-3A57-49AA-838E-91AAF600B6EE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 rot="16200000">
            <a:off x="3678519" y="-1660968"/>
            <a:ext cx="5838229" cy="11188733"/>
          </a:xfrm>
          <a:custGeom>
            <a:avLst/>
            <a:gdLst>
              <a:gd name="connsiteX0" fmla="*/ 0 w 7821919"/>
              <a:gd name="connsiteY0" fmla="*/ 0 h 6858000"/>
              <a:gd name="connsiteX1" fmla="*/ 6983367 w 7821919"/>
              <a:gd name="connsiteY1" fmla="*/ 0 h 6858000"/>
              <a:gd name="connsiteX2" fmla="*/ 6982269 w 7821919"/>
              <a:gd name="connsiteY2" fmla="*/ 1331 h 6858000"/>
              <a:gd name="connsiteX3" fmla="*/ 6833782 w 7821919"/>
              <a:gd name="connsiteY3" fmla="*/ 487443 h 6858000"/>
              <a:gd name="connsiteX4" fmla="*/ 6851446 w 7821919"/>
              <a:gd name="connsiteY4" fmla="*/ 662666 h 6858000"/>
              <a:gd name="connsiteX5" fmla="*/ 6857532 w 7821919"/>
              <a:gd name="connsiteY5" fmla="*/ 686333 h 6858000"/>
              <a:gd name="connsiteX6" fmla="*/ 6806927 w 7821919"/>
              <a:gd name="connsiteY6" fmla="*/ 699345 h 6858000"/>
              <a:gd name="connsiteX7" fmla="*/ 5555365 w 7821919"/>
              <a:gd name="connsiteY7" fmla="*/ 2400515 h 6858000"/>
              <a:gd name="connsiteX8" fmla="*/ 7336617 w 7821919"/>
              <a:gd name="connsiteY8" fmla="*/ 4181767 h 6858000"/>
              <a:gd name="connsiteX9" fmla="*/ 7452815 w 7821919"/>
              <a:gd name="connsiteY9" fmla="*/ 4175900 h 6858000"/>
              <a:gd name="connsiteX10" fmla="*/ 7437456 w 7821919"/>
              <a:gd name="connsiteY10" fmla="*/ 4225378 h 6858000"/>
              <a:gd name="connsiteX11" fmla="*/ 7428275 w 7821919"/>
              <a:gd name="connsiteY11" fmla="*/ 4316448 h 6858000"/>
              <a:gd name="connsiteX12" fmla="*/ 7789089 w 7821919"/>
              <a:gd name="connsiteY12" fmla="*/ 4759152 h 6858000"/>
              <a:gd name="connsiteX13" fmla="*/ 7821919 w 7821919"/>
              <a:gd name="connsiteY13" fmla="*/ 4762461 h 6858000"/>
              <a:gd name="connsiteX14" fmla="*/ 7809638 w 7821919"/>
              <a:gd name="connsiteY14" fmla="*/ 4785088 h 6858000"/>
              <a:gd name="connsiteX15" fmla="*/ 7794661 w 7821919"/>
              <a:gd name="connsiteY15" fmla="*/ 4833335 h 6858000"/>
              <a:gd name="connsiteX16" fmla="*/ 7524776 w 7821919"/>
              <a:gd name="connsiteY16" fmla="*/ 4917113 h 6858000"/>
              <a:gd name="connsiteX17" fmla="*/ 6642110 w 7821919"/>
              <a:gd name="connsiteY17" fmla="*/ 6248746 h 6858000"/>
              <a:gd name="connsiteX18" fmla="*/ 6755682 w 7821919"/>
              <a:gd name="connsiteY18" fmla="*/ 6811285 h 6858000"/>
              <a:gd name="connsiteX19" fmla="*/ 6778185 w 7821919"/>
              <a:gd name="connsiteY19" fmla="*/ 6858000 h 6858000"/>
              <a:gd name="connsiteX20" fmla="*/ 0 w 7821919"/>
              <a:gd name="connsiteY20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7821919" h="6858000">
                <a:moveTo>
                  <a:pt x="0" y="0"/>
                </a:moveTo>
                <a:lnTo>
                  <a:pt x="6983367" y="0"/>
                </a:lnTo>
                <a:lnTo>
                  <a:pt x="6982269" y="1331"/>
                </a:lnTo>
                <a:cubicBezTo>
                  <a:pt x="6888522" y="140095"/>
                  <a:pt x="6833782" y="307376"/>
                  <a:pt x="6833782" y="487443"/>
                </a:cubicBezTo>
                <a:cubicBezTo>
                  <a:pt x="6833782" y="547466"/>
                  <a:pt x="6839864" y="606067"/>
                  <a:pt x="6851446" y="662666"/>
                </a:cubicBezTo>
                <a:lnTo>
                  <a:pt x="6857532" y="686333"/>
                </a:lnTo>
                <a:lnTo>
                  <a:pt x="6806927" y="699345"/>
                </a:lnTo>
                <a:cubicBezTo>
                  <a:pt x="6081835" y="924872"/>
                  <a:pt x="5555365" y="1601212"/>
                  <a:pt x="5555365" y="2400515"/>
                </a:cubicBezTo>
                <a:cubicBezTo>
                  <a:pt x="5555365" y="3384273"/>
                  <a:pt x="6352859" y="4181767"/>
                  <a:pt x="7336617" y="4181767"/>
                </a:cubicBezTo>
                <a:lnTo>
                  <a:pt x="7452815" y="4175900"/>
                </a:lnTo>
                <a:lnTo>
                  <a:pt x="7437456" y="4225378"/>
                </a:lnTo>
                <a:cubicBezTo>
                  <a:pt x="7431436" y="4254794"/>
                  <a:pt x="7428275" y="4285252"/>
                  <a:pt x="7428275" y="4316448"/>
                </a:cubicBezTo>
                <a:cubicBezTo>
                  <a:pt x="7428275" y="4534821"/>
                  <a:pt x="7583172" y="4717015"/>
                  <a:pt x="7789089" y="4759152"/>
                </a:cubicBezTo>
                <a:lnTo>
                  <a:pt x="7821919" y="4762461"/>
                </a:lnTo>
                <a:lnTo>
                  <a:pt x="7809638" y="4785088"/>
                </a:lnTo>
                <a:lnTo>
                  <a:pt x="7794661" y="4833335"/>
                </a:lnTo>
                <a:lnTo>
                  <a:pt x="7524776" y="4917113"/>
                </a:lnTo>
                <a:cubicBezTo>
                  <a:pt x="7006070" y="5136507"/>
                  <a:pt x="6642110" y="5650122"/>
                  <a:pt x="6642110" y="6248746"/>
                </a:cubicBezTo>
                <a:cubicBezTo>
                  <a:pt x="6642110" y="6448287"/>
                  <a:pt x="6682550" y="6638383"/>
                  <a:pt x="6755682" y="6811285"/>
                </a:cubicBezTo>
                <a:lnTo>
                  <a:pt x="6778185" y="6858000"/>
                </a:lnTo>
                <a:lnTo>
                  <a:pt x="0" y="6858000"/>
                </a:lnTo>
                <a:close/>
              </a:path>
            </a:pathLst>
          </a:custGeom>
          <a:gradFill>
            <a:gsLst>
              <a:gs pos="25000">
                <a:schemeClr val="accent1">
                  <a:alpha val="0"/>
                </a:schemeClr>
              </a:gs>
              <a:gs pos="100000">
                <a:schemeClr val="accent1">
                  <a:alpha val="75000"/>
                </a:scheme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52" name="Рисунок 51">
            <a:extLst>
              <a:ext uri="{FF2B5EF4-FFF2-40B4-BE49-F238E27FC236}">
                <a16:creationId xmlns="" xmlns:a16="http://schemas.microsoft.com/office/drawing/2014/main" id="{7185CF21-0594-48C0-9F3E-254D6BCE9D9B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89" y="-5487"/>
            <a:ext cx="12189867" cy="6858000"/>
          </a:xfrm>
          <a:prstGeom prst="rect">
            <a:avLst/>
          </a:prstGeom>
        </p:spPr>
      </p:pic>
      <p:sp>
        <p:nvSpPr>
          <p:cNvPr id="54" name="Прямоугольник 53">
            <a:extLst>
              <a:ext uri="{FF2B5EF4-FFF2-40B4-BE49-F238E27FC236}">
                <a16:creationId xmlns="" xmlns:a16="http://schemas.microsoft.com/office/drawing/2014/main" id="{A0B5529D-5CAA-4BF2-B5C9-34705E7661F9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959909" cy="6858000"/>
          </a:xfrm>
          <a:prstGeom prst="rect">
            <a:avLst/>
          </a:prstGeom>
          <a:solidFill>
            <a:schemeClr val="bg2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6" name="Полилиния: фигура 55">
            <a:extLst>
              <a:ext uri="{FF2B5EF4-FFF2-40B4-BE49-F238E27FC236}">
                <a16:creationId xmlns="" xmlns:a16="http://schemas.microsoft.com/office/drawing/2014/main" id="{FBD68200-BC03-4015-860B-CD5C30CD76B8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959910" y="0"/>
            <a:ext cx="7869544" cy="6858000"/>
          </a:xfrm>
          <a:custGeom>
            <a:avLst/>
            <a:gdLst>
              <a:gd name="connsiteX0" fmla="*/ 0 w 7821919"/>
              <a:gd name="connsiteY0" fmla="*/ 0 h 6858000"/>
              <a:gd name="connsiteX1" fmla="*/ 6983367 w 7821919"/>
              <a:gd name="connsiteY1" fmla="*/ 0 h 6858000"/>
              <a:gd name="connsiteX2" fmla="*/ 6982269 w 7821919"/>
              <a:gd name="connsiteY2" fmla="*/ 1331 h 6858000"/>
              <a:gd name="connsiteX3" fmla="*/ 6833782 w 7821919"/>
              <a:gd name="connsiteY3" fmla="*/ 487443 h 6858000"/>
              <a:gd name="connsiteX4" fmla="*/ 6851446 w 7821919"/>
              <a:gd name="connsiteY4" fmla="*/ 662666 h 6858000"/>
              <a:gd name="connsiteX5" fmla="*/ 6857532 w 7821919"/>
              <a:gd name="connsiteY5" fmla="*/ 686333 h 6858000"/>
              <a:gd name="connsiteX6" fmla="*/ 6806927 w 7821919"/>
              <a:gd name="connsiteY6" fmla="*/ 699345 h 6858000"/>
              <a:gd name="connsiteX7" fmla="*/ 5555365 w 7821919"/>
              <a:gd name="connsiteY7" fmla="*/ 2400515 h 6858000"/>
              <a:gd name="connsiteX8" fmla="*/ 7336617 w 7821919"/>
              <a:gd name="connsiteY8" fmla="*/ 4181767 h 6858000"/>
              <a:gd name="connsiteX9" fmla="*/ 7452815 w 7821919"/>
              <a:gd name="connsiteY9" fmla="*/ 4175900 h 6858000"/>
              <a:gd name="connsiteX10" fmla="*/ 7437456 w 7821919"/>
              <a:gd name="connsiteY10" fmla="*/ 4225378 h 6858000"/>
              <a:gd name="connsiteX11" fmla="*/ 7428275 w 7821919"/>
              <a:gd name="connsiteY11" fmla="*/ 4316448 h 6858000"/>
              <a:gd name="connsiteX12" fmla="*/ 7789089 w 7821919"/>
              <a:gd name="connsiteY12" fmla="*/ 4759152 h 6858000"/>
              <a:gd name="connsiteX13" fmla="*/ 7821919 w 7821919"/>
              <a:gd name="connsiteY13" fmla="*/ 4762461 h 6858000"/>
              <a:gd name="connsiteX14" fmla="*/ 7809638 w 7821919"/>
              <a:gd name="connsiteY14" fmla="*/ 4785088 h 6858000"/>
              <a:gd name="connsiteX15" fmla="*/ 7794661 w 7821919"/>
              <a:gd name="connsiteY15" fmla="*/ 4833335 h 6858000"/>
              <a:gd name="connsiteX16" fmla="*/ 7524776 w 7821919"/>
              <a:gd name="connsiteY16" fmla="*/ 4917113 h 6858000"/>
              <a:gd name="connsiteX17" fmla="*/ 6642110 w 7821919"/>
              <a:gd name="connsiteY17" fmla="*/ 6248746 h 6858000"/>
              <a:gd name="connsiteX18" fmla="*/ 6755682 w 7821919"/>
              <a:gd name="connsiteY18" fmla="*/ 6811285 h 6858000"/>
              <a:gd name="connsiteX19" fmla="*/ 6778185 w 7821919"/>
              <a:gd name="connsiteY19" fmla="*/ 6858000 h 6858000"/>
              <a:gd name="connsiteX20" fmla="*/ 0 w 7821919"/>
              <a:gd name="connsiteY20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7821919" h="6858000">
                <a:moveTo>
                  <a:pt x="0" y="0"/>
                </a:moveTo>
                <a:lnTo>
                  <a:pt x="6983367" y="0"/>
                </a:lnTo>
                <a:lnTo>
                  <a:pt x="6982269" y="1331"/>
                </a:lnTo>
                <a:cubicBezTo>
                  <a:pt x="6888522" y="140095"/>
                  <a:pt x="6833782" y="307376"/>
                  <a:pt x="6833782" y="487443"/>
                </a:cubicBezTo>
                <a:cubicBezTo>
                  <a:pt x="6833782" y="547466"/>
                  <a:pt x="6839864" y="606067"/>
                  <a:pt x="6851446" y="662666"/>
                </a:cubicBezTo>
                <a:lnTo>
                  <a:pt x="6857532" y="686333"/>
                </a:lnTo>
                <a:lnTo>
                  <a:pt x="6806927" y="699345"/>
                </a:lnTo>
                <a:cubicBezTo>
                  <a:pt x="6081835" y="924872"/>
                  <a:pt x="5555365" y="1601212"/>
                  <a:pt x="5555365" y="2400515"/>
                </a:cubicBezTo>
                <a:cubicBezTo>
                  <a:pt x="5555365" y="3384273"/>
                  <a:pt x="6352859" y="4181767"/>
                  <a:pt x="7336617" y="4181767"/>
                </a:cubicBezTo>
                <a:lnTo>
                  <a:pt x="7452815" y="4175900"/>
                </a:lnTo>
                <a:lnTo>
                  <a:pt x="7437456" y="4225378"/>
                </a:lnTo>
                <a:cubicBezTo>
                  <a:pt x="7431436" y="4254794"/>
                  <a:pt x="7428275" y="4285252"/>
                  <a:pt x="7428275" y="4316448"/>
                </a:cubicBezTo>
                <a:cubicBezTo>
                  <a:pt x="7428275" y="4534821"/>
                  <a:pt x="7583172" y="4717015"/>
                  <a:pt x="7789089" y="4759152"/>
                </a:cubicBezTo>
                <a:lnTo>
                  <a:pt x="7821919" y="4762461"/>
                </a:lnTo>
                <a:lnTo>
                  <a:pt x="7809638" y="4785088"/>
                </a:lnTo>
                <a:lnTo>
                  <a:pt x="7794661" y="4833335"/>
                </a:lnTo>
                <a:lnTo>
                  <a:pt x="7524776" y="4917113"/>
                </a:lnTo>
                <a:cubicBezTo>
                  <a:pt x="7006070" y="5136507"/>
                  <a:pt x="6642110" y="5650122"/>
                  <a:pt x="6642110" y="6248746"/>
                </a:cubicBezTo>
                <a:cubicBezTo>
                  <a:pt x="6642110" y="6448287"/>
                  <a:pt x="6682550" y="6638383"/>
                  <a:pt x="6755682" y="6811285"/>
                </a:cubicBezTo>
                <a:lnTo>
                  <a:pt x="6778185" y="6858000"/>
                </a:lnTo>
                <a:lnTo>
                  <a:pt x="0" y="6858000"/>
                </a:lnTo>
                <a:close/>
              </a:path>
            </a:pathLst>
          </a:custGeom>
          <a:gradFill>
            <a:gsLst>
              <a:gs pos="25996">
                <a:srgbClr val="1F2D29">
                  <a:alpha val="4000"/>
                </a:srgbClr>
              </a:gs>
              <a:gs pos="20000">
                <a:schemeClr val="bg2">
                  <a:alpha val="0"/>
                </a:schemeClr>
              </a:gs>
              <a:gs pos="100000">
                <a:schemeClr val="bg2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8" name="Овал 57">
            <a:extLst>
              <a:ext uri="{FF2B5EF4-FFF2-40B4-BE49-F238E27FC236}">
                <a16:creationId xmlns="" xmlns:a16="http://schemas.microsoft.com/office/drawing/2014/main" id="{332A6F87-AC28-4AA8-B8A6-AEBC67BD0D64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1547567" y="2282700"/>
            <a:ext cx="967148" cy="967148"/>
          </a:xfrm>
          <a:prstGeom prst="ellipse">
            <a:avLst/>
          </a:prstGeom>
          <a:gradFill>
            <a:gsLst>
              <a:gs pos="0">
                <a:schemeClr val="bg2">
                  <a:alpha val="0"/>
                </a:schemeClr>
              </a:gs>
              <a:gs pos="100000">
                <a:schemeClr val="accent1">
                  <a:alpha val="21000"/>
                </a:scheme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1"/>
          </a:p>
        </p:txBody>
      </p:sp>
      <p:sp>
        <p:nvSpPr>
          <p:cNvPr id="11" name="Прямоугольник 10"/>
          <p:cNvSpPr/>
          <p:nvPr/>
        </p:nvSpPr>
        <p:spPr>
          <a:xfrm>
            <a:off x="914400" y="2249492"/>
            <a:ext cx="10900229" cy="1297791"/>
          </a:xfrm>
          <a:prstGeom prst="rect">
            <a:avLst/>
          </a:prstGeom>
          <a:effectLst>
            <a:outerShdw blurRad="50800" dist="50800" dir="5400000" algn="ctr" rotWithShape="0">
              <a:schemeClr val="bg1"/>
            </a:outerShdw>
          </a:effectLst>
        </p:spPr>
        <p:txBody>
          <a:bodyPr wrap="square">
            <a:spAutoFit/>
          </a:bodyPr>
          <a:lstStyle/>
          <a:p>
            <a:pPr algn="ctr">
              <a:lnSpc>
                <a:spcPts val="4700"/>
              </a:lnSpc>
            </a:pPr>
            <a:r>
              <a:rPr lang="ru-RU" sz="4400" b="1" spc="300" dirty="0" smtClean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Австро-Венгрия и Балканы                         до Первой мировой войны</a:t>
            </a:r>
            <a:endParaRPr lang="ru-RU" sz="4400" spc="300" dirty="0">
              <a:solidFill>
                <a:srgbClr val="FF9900"/>
              </a:solidFill>
            </a:endParaRPr>
          </a:p>
        </p:txBody>
      </p:sp>
      <p:pic>
        <p:nvPicPr>
          <p:cNvPr id="14" name="Picture 2" descr="https://im0-tub-ru.yandex.net/i?id=e4333ba8299a7f182cf351a23b712183&amp;n=13"/>
          <p:cNvPicPr>
            <a:picLocks noChangeAspect="1" noChangeArrowheads="1"/>
          </p:cNvPicPr>
          <p:nvPr/>
        </p:nvPicPr>
        <p:blipFill>
          <a:blip r:embed="rId5"/>
          <a:srcRect l="5416" t="7143" r="3949" b="5238"/>
          <a:stretch>
            <a:fillRect/>
          </a:stretch>
        </p:blipFill>
        <p:spPr bwMode="auto">
          <a:xfrm>
            <a:off x="8839200" y="188685"/>
            <a:ext cx="3091543" cy="2266311"/>
          </a:xfrm>
          <a:prstGeom prst="rect">
            <a:avLst/>
          </a:prstGeom>
          <a:ln>
            <a:noFill/>
          </a:ln>
          <a:effectLst>
            <a:softEdge rad="317500"/>
          </a:effectLst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6800" y="280422"/>
            <a:ext cx="2636892" cy="2012834"/>
          </a:xfrm>
          <a:prstGeom prst="rect">
            <a:avLst/>
          </a:prstGeom>
          <a:ln>
            <a:noFill/>
          </a:ln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5350" y="195177"/>
            <a:ext cx="3238136" cy="2040026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colorTemperature colorTemp="72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1716" r="6881"/>
          <a:stretch>
            <a:fillRect/>
          </a:stretch>
        </p:blipFill>
        <p:spPr>
          <a:xfrm>
            <a:off x="3585033" y="3622395"/>
            <a:ext cx="5457368" cy="298886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8" name="TextBox 17"/>
          <p:cNvSpPr txBox="1"/>
          <p:nvPr/>
        </p:nvSpPr>
        <p:spPr>
          <a:xfrm>
            <a:off x="6017249" y="5008447"/>
            <a:ext cx="23720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ln w="3175">
                  <a:solidFill>
                    <a:schemeClr val="tx1"/>
                  </a:solidFill>
                </a:ln>
                <a:solidFill>
                  <a:schemeClr val="accent5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Австро-Венгрия</a:t>
            </a:r>
            <a:endParaRPr lang="ru-RU" sz="1400" b="1" dirty="0">
              <a:ln w="3175">
                <a:solidFill>
                  <a:schemeClr val="tx1"/>
                </a:solidFill>
              </a:ln>
              <a:solidFill>
                <a:schemeClr val="accent5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276988" y="4638202"/>
            <a:ext cx="280076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000" b="1" i="1" kern="0" spc="-15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  <a:cs typeface="Times New Roman" pitchFamily="18" charset="0"/>
              </a:rPr>
              <a:t>Новое время, 9 класс</a:t>
            </a:r>
            <a:endParaRPr kumimoji="0" lang="ru-RU" sz="1200" b="0" i="0" u="none" strike="noStrike" kern="0" cap="none" spc="0" normalizeH="0" baseline="0" noProof="0" dirty="0" smtClean="0">
              <a:ln>
                <a:noFill/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4125624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Прямоугольник 40">
            <a:extLst>
              <a:ext uri="{FF2B5EF4-FFF2-40B4-BE49-F238E27FC236}">
                <a16:creationId xmlns="" xmlns:a16="http://schemas.microsoft.com/office/drawing/2014/main" id="{EC0294F1-7EE2-4EB9-A41B-908481D40AC9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-2132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1"/>
          </a:p>
        </p:txBody>
      </p:sp>
      <p:sp useBgFill="1">
        <p:nvSpPr>
          <p:cNvPr id="43" name="Прямоугольник 42">
            <a:extLst>
              <a:ext uri="{FF2B5EF4-FFF2-40B4-BE49-F238E27FC236}">
                <a16:creationId xmlns="" xmlns:a16="http://schemas.microsoft.com/office/drawing/2014/main" id="{B5E326A3-EB92-4BDA-9F77-45197E0CBE7E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11396868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1"/>
          </a:p>
        </p:txBody>
      </p:sp>
      <p:sp>
        <p:nvSpPr>
          <p:cNvPr id="45" name="Прямоугольник 44">
            <a:extLst>
              <a:ext uri="{FF2B5EF4-FFF2-40B4-BE49-F238E27FC236}">
                <a16:creationId xmlns="" xmlns:a16="http://schemas.microsoft.com/office/drawing/2014/main" id="{CAC996C7-7B84-4645-9AA1-6EA85EAB47D6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964174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47" name="Прямоугольник 46">
            <a:extLst>
              <a:ext uri="{FF2B5EF4-FFF2-40B4-BE49-F238E27FC236}">
                <a16:creationId xmlns="" xmlns:a16="http://schemas.microsoft.com/office/drawing/2014/main" id="{32DC315B-5680-47D9-B827-34D012FB14B2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962042" y="0"/>
            <a:ext cx="45719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Прямоугольник 6"/>
          <p:cNvSpPr/>
          <p:nvPr/>
        </p:nvSpPr>
        <p:spPr>
          <a:xfrm>
            <a:off x="1117358" y="331732"/>
            <a:ext cx="10169912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400"/>
              </a:lnSpc>
            </a:pPr>
            <a:r>
              <a:rPr lang="ru-RU" sz="2400" b="1" i="1" u="sng" spc="-150" dirty="0" smtClean="0">
                <a:solidFill>
                  <a:srgbClr val="C00000"/>
                </a:solidFill>
                <a:latin typeface="Bookman Old Style" pitchFamily="18" charset="0"/>
              </a:rPr>
              <a:t>Вывод</a:t>
            </a:r>
            <a:r>
              <a:rPr lang="ru-RU" sz="2400" b="1" i="1" spc="-150" dirty="0" smtClean="0">
                <a:solidFill>
                  <a:srgbClr val="C00000"/>
                </a:solidFill>
                <a:latin typeface="Bookman Old Style" pitchFamily="18" charset="0"/>
              </a:rPr>
              <a:t>: в конце XIX в. империя Габсбургов переживала </a:t>
            </a:r>
            <a:r>
              <a:rPr lang="ru-RU" sz="2400" b="1" i="1" spc="-150" dirty="0" smtClean="0">
                <a:solidFill>
                  <a:srgbClr val="C00000"/>
                </a:solidFill>
                <a:latin typeface="Bookman Old Style" pitchFamily="18" charset="0"/>
              </a:rPr>
              <a:t>      </a:t>
            </a:r>
            <a:r>
              <a:rPr lang="ru-RU" sz="2400" b="1" i="1" spc="-15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острый </a:t>
            </a:r>
            <a:r>
              <a:rPr lang="ru-RU" sz="2400" b="1" i="1" spc="-15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политический кризис, </a:t>
            </a:r>
          </a:p>
          <a:p>
            <a:pPr algn="ctr">
              <a:lnSpc>
                <a:spcPts val="2400"/>
              </a:lnSpc>
              <a:spcAft>
                <a:spcPts val="600"/>
              </a:spcAft>
            </a:pPr>
            <a:r>
              <a:rPr lang="ru-RU" sz="2400" b="1" i="1" spc="-150" dirty="0" smtClean="0">
                <a:solidFill>
                  <a:srgbClr val="C00000"/>
                </a:solidFill>
                <a:latin typeface="Bookman Old Style" pitchFamily="18" charset="0"/>
              </a:rPr>
              <a:t>стоял вопрос о самом её существовании. </a:t>
            </a:r>
          </a:p>
          <a:p>
            <a:pPr algn="ctr">
              <a:lnSpc>
                <a:spcPts val="2400"/>
              </a:lnSpc>
              <a:spcBef>
                <a:spcPts val="600"/>
              </a:spcBef>
            </a:pPr>
            <a:r>
              <a:rPr lang="ru-RU" sz="2400" b="1" i="1" dirty="0" smtClean="0">
                <a:solidFill>
                  <a:srgbClr val="C00000"/>
                </a:solidFill>
                <a:latin typeface="Bookman Old Style" pitchFamily="18" charset="0"/>
              </a:rPr>
              <a:t>Политика незначительных компромиссов  </a:t>
            </a:r>
            <a:r>
              <a:rPr lang="ru-RU" sz="2400" b="1" i="1" dirty="0" smtClean="0">
                <a:solidFill>
                  <a:srgbClr val="C00000"/>
                </a:solidFill>
                <a:latin typeface="Bookman Old Style" pitchFamily="18" charset="0"/>
              </a:rPr>
              <a:t>                     центральной </a:t>
            </a:r>
            <a:r>
              <a:rPr lang="ru-RU" sz="2400" b="1" i="1" dirty="0" smtClean="0">
                <a:solidFill>
                  <a:srgbClr val="C00000"/>
                </a:solidFill>
                <a:latin typeface="Bookman Old Style" pitchFamily="18" charset="0"/>
              </a:rPr>
              <a:t>власти не могла разрешить</a:t>
            </a:r>
            <a:r>
              <a:rPr lang="ru-RU" sz="2400" b="1" i="1" spc="-150" dirty="0" smtClean="0">
                <a:solidFill>
                  <a:srgbClr val="C00000"/>
                </a:solidFill>
                <a:latin typeface="Bookman Old Style" pitchFamily="18" charset="0"/>
              </a:rPr>
              <a:t> </a:t>
            </a:r>
            <a:r>
              <a:rPr lang="ru-RU" sz="2400" b="1" i="1" spc="-150" dirty="0" smtClean="0">
                <a:solidFill>
                  <a:srgbClr val="C00000"/>
                </a:solidFill>
                <a:latin typeface="Bookman Old Style" pitchFamily="18" charset="0"/>
              </a:rPr>
              <a:t>                                               </a:t>
            </a:r>
            <a:r>
              <a:rPr lang="ru-RU" sz="2400" b="1" i="1" spc="-15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национальных </a:t>
            </a:r>
            <a:r>
              <a:rPr lang="ru-RU" sz="2400" b="1" i="1" spc="-15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противоречий — главных в этой </a:t>
            </a:r>
            <a:r>
              <a:rPr lang="ru-RU" sz="2400" b="1" i="1" spc="-15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стране.  </a:t>
            </a:r>
          </a:p>
          <a:p>
            <a:pPr algn="ctr">
              <a:lnSpc>
                <a:spcPts val="2400"/>
              </a:lnSpc>
              <a:spcBef>
                <a:spcPts val="1200"/>
              </a:spcBef>
            </a:pPr>
            <a:r>
              <a:rPr lang="ru-RU" sz="2400" b="1" i="1" spc="-150" dirty="0" smtClean="0">
                <a:solidFill>
                  <a:srgbClr val="C00000"/>
                </a:solidFill>
                <a:latin typeface="Bookman Old Style" pitchFamily="18" charset="0"/>
              </a:rPr>
              <a:t>Выход пытались найти за счёт </a:t>
            </a:r>
            <a:r>
              <a:rPr lang="ru-RU" sz="2400" b="1" i="1" spc="-15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агрессивной</a:t>
            </a:r>
            <a:r>
              <a:rPr lang="ru-RU" sz="2400" b="1" i="1" spc="-150" dirty="0" smtClean="0">
                <a:solidFill>
                  <a:srgbClr val="C00000"/>
                </a:solidFill>
                <a:latin typeface="Bookman Old Style" pitchFamily="18" charset="0"/>
              </a:rPr>
              <a:t> внешней политики</a:t>
            </a:r>
            <a:endParaRPr lang="ru-RU" sz="2400" b="1" i="1" spc="-150" dirty="0">
              <a:solidFill>
                <a:srgbClr val="C00000"/>
              </a:solidFill>
              <a:latin typeface="Bookman Old Style" pitchFamily="18" charset="0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72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1716" r="6881"/>
          <a:stretch>
            <a:fillRect/>
          </a:stretch>
        </p:blipFill>
        <p:spPr>
          <a:xfrm>
            <a:off x="4864572" y="3041425"/>
            <a:ext cx="6014923" cy="329422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2" name="TextBox 11"/>
          <p:cNvSpPr txBox="1"/>
          <p:nvPr/>
        </p:nvSpPr>
        <p:spPr>
          <a:xfrm>
            <a:off x="7410275" y="4504354"/>
            <a:ext cx="25850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b="1" i="0" u="none" strike="noStrike" kern="0" cap="none" spc="0" normalizeH="0" baseline="0" noProof="0" dirty="0" smtClean="0">
                <a:ln w="3175">
                  <a:solidFill>
                    <a:sysClr val="window" lastClr="FFFFFF"/>
                  </a:solidFill>
                </a:ln>
                <a:solidFill>
                  <a:srgbClr val="E29C36">
                    <a:lumMod val="20000"/>
                    <a:lumOff val="8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</a:rPr>
              <a:t>Австро-Венгрия</a:t>
            </a:r>
            <a:endParaRPr kumimoji="0" lang="ru-RU" b="1" i="0" u="none" strike="noStrike" kern="0" cap="none" spc="0" normalizeH="0" baseline="0" noProof="0" dirty="0">
              <a:ln w="3175">
                <a:solidFill>
                  <a:sysClr val="window" lastClr="FFFFFF"/>
                </a:solidFill>
              </a:ln>
              <a:solidFill>
                <a:srgbClr val="E29C36">
                  <a:lumMod val="20000"/>
                  <a:lumOff val="80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</a:endParaRPr>
          </a:p>
        </p:txBody>
      </p:sp>
      <p:pic>
        <p:nvPicPr>
          <p:cNvPr id="1026" name="Picture 2" descr="https://www.polnaja-jenciklopedija.ru/wp-content/uploads/2019/05/Avstro-Vengriya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3986" y="3422945"/>
            <a:ext cx="3846304" cy="27486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5192488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72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1716" r="6881"/>
          <a:stretch>
            <a:fillRect/>
          </a:stretch>
        </p:blipFill>
        <p:spPr>
          <a:xfrm>
            <a:off x="2106428" y="3544574"/>
            <a:ext cx="5457368" cy="298886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5" name="TextBox 14"/>
          <p:cNvSpPr txBox="1"/>
          <p:nvPr/>
        </p:nvSpPr>
        <p:spPr>
          <a:xfrm>
            <a:off x="4538644" y="4891715"/>
            <a:ext cx="237200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ln w="3175">
                  <a:solidFill>
                    <a:schemeClr val="tx1"/>
                  </a:solidFill>
                </a:ln>
                <a:solidFill>
                  <a:schemeClr val="accent5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Австро-Венгрия</a:t>
            </a:r>
            <a:endParaRPr lang="ru-RU" sz="1600" b="1" dirty="0">
              <a:ln w="3175">
                <a:solidFill>
                  <a:schemeClr val="tx1"/>
                </a:solidFill>
              </a:ln>
              <a:solidFill>
                <a:schemeClr val="accent5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72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7910" r="7592" b="7842"/>
          <a:stretch>
            <a:fillRect/>
          </a:stretch>
        </p:blipFill>
        <p:spPr>
          <a:xfrm>
            <a:off x="1998029" y="233464"/>
            <a:ext cx="5511724" cy="284047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7" name="TextBox 16"/>
          <p:cNvSpPr txBox="1"/>
          <p:nvPr/>
        </p:nvSpPr>
        <p:spPr>
          <a:xfrm>
            <a:off x="4815308" y="1657117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ln w="3175">
                  <a:solidFill>
                    <a:schemeClr val="tx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Австрийская империя</a:t>
            </a:r>
            <a:endParaRPr lang="ru-RU" sz="1600" b="1" dirty="0">
              <a:ln w="3175">
                <a:solidFill>
                  <a:schemeClr val="tx1"/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8961859" y="458504"/>
            <a:ext cx="323014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spc="-3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10000"/>
                  </a:schemeClr>
                </a:solidFill>
                <a:latin typeface="Arial Narrow" panose="020B0606020202030204" pitchFamily="34" charset="0"/>
              </a:rPr>
              <a:t>Проблемные вопросы</a:t>
            </a:r>
            <a:endParaRPr lang="ru-RU" sz="4000" b="1" spc="-30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10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9120090" y="2241892"/>
            <a:ext cx="3106366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Blip>
                <a:blip r:embed="rId7"/>
              </a:buBlip>
            </a:pPr>
            <a:r>
              <a:rPr lang="ru-RU" sz="2800" b="1" spc="-15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754D11"/>
                </a:solidFill>
                <a:latin typeface="Arial Narrow" panose="020B0606020202030204" pitchFamily="34" charset="0"/>
              </a:rPr>
              <a:t>  Каковы причины этих изменений на карте во втор. пол. </a:t>
            </a:r>
            <a:r>
              <a:rPr lang="en-US" sz="2800" b="1" spc="-15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754D11"/>
                </a:solidFill>
                <a:latin typeface="Arial Narrow" panose="020B0606020202030204" pitchFamily="34" charset="0"/>
              </a:rPr>
              <a:t> XIX</a:t>
            </a:r>
            <a:r>
              <a:rPr lang="ru-RU" sz="2800" b="1" spc="-15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754D11"/>
                </a:solidFill>
                <a:latin typeface="Arial Narrow" panose="020B0606020202030204" pitchFamily="34" charset="0"/>
              </a:rPr>
              <a:t> века?</a:t>
            </a:r>
          </a:p>
          <a:p>
            <a:endParaRPr lang="ru-RU" sz="2800" b="1" spc="-15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754D11"/>
              </a:solidFill>
              <a:latin typeface="Arial Narrow" panose="020B0606020202030204" pitchFamily="34" charset="0"/>
            </a:endParaRPr>
          </a:p>
          <a:p>
            <a:pPr>
              <a:buBlip>
                <a:blip r:embed="rId7"/>
              </a:buBlip>
            </a:pPr>
            <a:r>
              <a:rPr lang="ru-RU" sz="2800" b="1" spc="-15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754D11"/>
                </a:solidFill>
                <a:latin typeface="Arial Narrow" panose="020B0606020202030204" pitchFamily="34" charset="0"/>
              </a:rPr>
              <a:t>  Смогли ли эти изменения спасти монархию?</a:t>
            </a:r>
            <a:endParaRPr lang="ru-RU" sz="2800" b="1" spc="-15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754D11"/>
              </a:solidFill>
              <a:latin typeface="Arial Narrow" panose="020B0606020202030204" pitchFamily="34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1124885" y="3190631"/>
            <a:ext cx="1919398" cy="707886"/>
          </a:xfrm>
          <a:prstGeom prst="rect">
            <a:avLst/>
          </a:prstGeom>
          <a:solidFill>
            <a:srgbClr val="153B29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txBody>
          <a:bodyPr wrap="square">
            <a:spAutoFit/>
          </a:bodyPr>
          <a:lstStyle/>
          <a:p>
            <a:r>
              <a:rPr lang="en-US" sz="4000" b="1" spc="-15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XIX</a:t>
            </a:r>
            <a:r>
              <a:rPr lang="ru-RU" sz="4000" b="1" spc="-15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век</a:t>
            </a:r>
            <a:endParaRPr lang="ru-RU" sz="4000" dirty="0">
              <a:solidFill>
                <a:schemeClr val="accent1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1029896" y="4975858"/>
            <a:ext cx="237545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4BFC0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2-ая половина</a:t>
            </a:r>
            <a:endParaRPr lang="ru-RU" sz="2400" dirty="0">
              <a:solidFill>
                <a:srgbClr val="4BFC0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987743" y="1781943"/>
            <a:ext cx="237545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4BFC0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1-ая половина</a:t>
            </a:r>
            <a:endParaRPr lang="ru-RU" sz="2400" dirty="0">
              <a:solidFill>
                <a:srgbClr val="4BFC0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Прямоугольник 40">
            <a:extLst>
              <a:ext uri="{FF2B5EF4-FFF2-40B4-BE49-F238E27FC236}">
                <a16:creationId xmlns="" xmlns:a16="http://schemas.microsoft.com/office/drawing/2014/main" id="{EC0294F1-7EE2-4EB9-A41B-908481D40AC9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-2132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1"/>
          </a:p>
        </p:txBody>
      </p:sp>
      <p:sp useBgFill="1">
        <p:nvSpPr>
          <p:cNvPr id="43" name="Прямоугольник 42">
            <a:extLst>
              <a:ext uri="{FF2B5EF4-FFF2-40B4-BE49-F238E27FC236}">
                <a16:creationId xmlns="" xmlns:a16="http://schemas.microsoft.com/office/drawing/2014/main" id="{B5E326A3-EB92-4BDA-9F77-45197E0CBE7E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11396868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1"/>
          </a:p>
        </p:txBody>
      </p:sp>
      <p:sp>
        <p:nvSpPr>
          <p:cNvPr id="45" name="Прямоугольник 44">
            <a:extLst>
              <a:ext uri="{FF2B5EF4-FFF2-40B4-BE49-F238E27FC236}">
                <a16:creationId xmlns="" xmlns:a16="http://schemas.microsoft.com/office/drawing/2014/main" id="{CAC996C7-7B84-4645-9AA1-6EA85EAB47D6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964174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47" name="Прямоугольник 46">
            <a:extLst>
              <a:ext uri="{FF2B5EF4-FFF2-40B4-BE49-F238E27FC236}">
                <a16:creationId xmlns="" xmlns:a16="http://schemas.microsoft.com/office/drawing/2014/main" id="{32DC315B-5680-47D9-B827-34D012FB14B2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962042" y="0"/>
            <a:ext cx="45719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Прямоугольник 7"/>
          <p:cNvSpPr/>
          <p:nvPr/>
        </p:nvSpPr>
        <p:spPr>
          <a:xfrm>
            <a:off x="1393372" y="1158065"/>
            <a:ext cx="5646057" cy="7445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4000" b="1" spc="-300" dirty="0" smtClean="0">
                <a:solidFill>
                  <a:srgbClr val="008A3E"/>
                </a:solidFill>
                <a:latin typeface="Bookman Old Style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План изучения темы:</a:t>
            </a:r>
            <a:endParaRPr lang="ru-RU" sz="4000" b="1" spc="-300" dirty="0">
              <a:solidFill>
                <a:srgbClr val="008A3E"/>
              </a:solidFill>
              <a:latin typeface="Bookman Old Style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1175657" y="2593584"/>
            <a:ext cx="10087428" cy="34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18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cap="none" spc="-150" normalizeH="0" baseline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Bookman Old Style" pitchFamily="18" charset="0"/>
                <a:ea typeface="Calibri" pitchFamily="34" charset="0"/>
                <a:cs typeface="Times New Roman" pitchFamily="18" charset="0"/>
              </a:rPr>
              <a:t>1.  В поисках компромисса.</a:t>
            </a:r>
            <a:endParaRPr kumimoji="0" lang="ru-RU" sz="1600" b="1" i="0" u="none" strike="noStrike" cap="none" spc="-150" normalizeH="0" baseline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latin typeface="Bookman Old Style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18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cap="none" spc="-150" normalizeH="0" baseline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Bookman Old Style" pitchFamily="18" charset="0"/>
                <a:ea typeface="Calibri" pitchFamily="34" charset="0"/>
                <a:cs typeface="Times New Roman" pitchFamily="18" charset="0"/>
              </a:rPr>
              <a:t>2.  Политическое устройство Австро-Венгрии.</a:t>
            </a:r>
            <a:endParaRPr kumimoji="0" lang="ru-RU" sz="1600" b="1" i="0" u="none" strike="noStrike" cap="none" spc="-150" normalizeH="0" baseline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latin typeface="Bookman Old Style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18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cap="none" spc="-150" normalizeH="0" baseline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Bookman Old Style" pitchFamily="18" charset="0"/>
                <a:ea typeface="Calibri" pitchFamily="34" charset="0"/>
                <a:cs typeface="Times New Roman" pitchFamily="18" charset="0"/>
              </a:rPr>
              <a:t>3.  Попытки создать триединую монархию.</a:t>
            </a:r>
            <a:endParaRPr kumimoji="0" lang="ru-RU" sz="1600" b="1" i="0" u="none" strike="noStrike" cap="none" spc="-150" normalizeH="0" baseline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latin typeface="Bookman Old Style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18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cap="none" spc="-150" normalizeH="0" baseline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Bookman Old Style" pitchFamily="18" charset="0"/>
                <a:ea typeface="Calibri" pitchFamily="34" charset="0"/>
                <a:cs typeface="Times New Roman" pitchFamily="18" charset="0"/>
              </a:rPr>
              <a:t>4.  Начало промышленной революции.</a:t>
            </a:r>
            <a:endParaRPr kumimoji="0" lang="ru-RU" sz="1600" b="1" i="0" u="none" strike="noStrike" cap="none" spc="-150" normalizeH="0" baseline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latin typeface="Bookman Old Style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18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cap="none" spc="-150" normalizeH="0" baseline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Bookman Old Style" pitchFamily="18" charset="0"/>
                <a:ea typeface="Calibri" pitchFamily="34" charset="0"/>
                <a:cs typeface="Times New Roman" pitchFamily="18" charset="0"/>
              </a:rPr>
              <a:t>5.  Накануне крушения.</a:t>
            </a:r>
            <a:endParaRPr kumimoji="0" lang="ru-RU" sz="4000" b="1" i="0" u="none" strike="noStrike" cap="none" spc="-150" normalizeH="0" baseline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latin typeface="Bookman Old Style" pitchFamily="18" charset="0"/>
              <a:cs typeface="Arial" pitchFamily="34" charset="0"/>
            </a:endParaRPr>
          </a:p>
        </p:txBody>
      </p:sp>
      <p:pic>
        <p:nvPicPr>
          <p:cNvPr id="26627" name="Picture 3" descr="https://im0-tub-ru.yandex.net/i?id=906f64f16080187aa3e3ce545eef1072&amp;n=1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82088" y="348343"/>
            <a:ext cx="3731997" cy="287768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15192488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6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6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6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66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66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66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66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66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66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66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66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66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66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66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66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Прямоугольник 40">
            <a:extLst>
              <a:ext uri="{FF2B5EF4-FFF2-40B4-BE49-F238E27FC236}">
                <a16:creationId xmlns="" xmlns:a16="http://schemas.microsoft.com/office/drawing/2014/main" id="{EC0294F1-7EE2-4EB9-A41B-908481D40AC9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-2132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noProof="1">
              <a:solidFill>
                <a:prstClr val="white"/>
              </a:solidFill>
            </a:endParaRPr>
          </a:p>
        </p:txBody>
      </p:sp>
      <p:sp useBgFill="1">
        <p:nvSpPr>
          <p:cNvPr id="43" name="Прямоугольник 42">
            <a:extLst>
              <a:ext uri="{FF2B5EF4-FFF2-40B4-BE49-F238E27FC236}">
                <a16:creationId xmlns="" xmlns:a16="http://schemas.microsoft.com/office/drawing/2014/main" id="{B5E326A3-EB92-4BDA-9F77-45197E0CBE7E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11396868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noProof="1">
              <a:solidFill>
                <a:prstClr val="white"/>
              </a:solidFill>
            </a:endParaRPr>
          </a:p>
        </p:txBody>
      </p:sp>
      <p:sp>
        <p:nvSpPr>
          <p:cNvPr id="45" name="Прямоугольник 44">
            <a:extLst>
              <a:ext uri="{FF2B5EF4-FFF2-40B4-BE49-F238E27FC236}">
                <a16:creationId xmlns="" xmlns:a16="http://schemas.microsoft.com/office/drawing/2014/main" id="{CAC996C7-7B84-4645-9AA1-6EA85EAB47D6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964174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47" name="Прямоугольник 46">
            <a:extLst>
              <a:ext uri="{FF2B5EF4-FFF2-40B4-BE49-F238E27FC236}">
                <a16:creationId xmlns="" xmlns:a16="http://schemas.microsoft.com/office/drawing/2014/main" id="{32DC315B-5680-47D9-B827-34D012FB14B2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962042" y="0"/>
            <a:ext cx="45719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TextBox 7"/>
          <p:cNvSpPr txBox="1"/>
          <p:nvPr/>
        </p:nvSpPr>
        <p:spPr>
          <a:xfrm>
            <a:off x="3140736" y="259666"/>
            <a:ext cx="619913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u="sng" dirty="0" smtClean="0">
                <a:solidFill>
                  <a:srgbClr val="008A3E"/>
                </a:solidFill>
                <a:latin typeface="Bookman Old Style" pitchFamily="18" charset="0"/>
              </a:rPr>
              <a:t>«Лоскутная империя»</a:t>
            </a:r>
            <a:endParaRPr lang="ru-RU" sz="4000" b="1" u="sng" dirty="0">
              <a:solidFill>
                <a:srgbClr val="008A3E"/>
              </a:solidFill>
              <a:latin typeface="Bookman Old Style" pitchFamily="18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228" y="1602316"/>
            <a:ext cx="5738599" cy="4253736"/>
          </a:xfrm>
          <a:prstGeom prst="rect">
            <a:avLst/>
          </a:prstGeom>
        </p:spPr>
      </p:pic>
      <p:pic>
        <p:nvPicPr>
          <p:cNvPr id="44038" name="Picture 6" descr="https://ds02.infourok.ru/uploads/ex/085e/00023ec5-28543cc3/hello_html_m57235a66.jpg"/>
          <p:cNvPicPr>
            <a:picLocks noChangeAspect="1" noChangeArrowheads="1"/>
          </p:cNvPicPr>
          <p:nvPr/>
        </p:nvPicPr>
        <p:blipFill>
          <a:blip r:embed="rId5"/>
          <a:srcRect t="2295" r="4236" b="13627"/>
          <a:stretch>
            <a:fillRect/>
          </a:stretch>
        </p:blipFill>
        <p:spPr bwMode="auto">
          <a:xfrm>
            <a:off x="1206164" y="1108951"/>
            <a:ext cx="5605858" cy="53988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" name="Прямоугольник 11"/>
          <p:cNvSpPr/>
          <p:nvPr/>
        </p:nvSpPr>
        <p:spPr>
          <a:xfrm>
            <a:off x="6974087" y="1699045"/>
            <a:ext cx="4260715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spc="-150" dirty="0" smtClean="0">
                <a:solidFill>
                  <a:prstClr val="black"/>
                </a:solidFill>
                <a:latin typeface="Arial Narrow" pitchFamily="34" charset="0"/>
              </a:rPr>
              <a:t>Шесть крупнейших славянских народов составляли в общей сумме 45% населения, в том числе:</a:t>
            </a:r>
          </a:p>
          <a:p>
            <a:pPr>
              <a:buFont typeface="Wingdings" pitchFamily="2" charset="2"/>
              <a:buChar char="§"/>
            </a:pPr>
            <a:r>
              <a:rPr lang="ru-RU" sz="2400" b="1" spc="-150" dirty="0" smtClean="0">
                <a:solidFill>
                  <a:prstClr val="black"/>
                </a:solidFill>
                <a:latin typeface="Arial Narrow" pitchFamily="34" charset="0"/>
              </a:rPr>
              <a:t> 12,5% (6,4 млн.) </a:t>
            </a:r>
            <a:r>
              <a:rPr lang="ru-RU" sz="2400" b="1" spc="-150" dirty="0" smtClean="0">
                <a:solidFill>
                  <a:srgbClr val="C00000"/>
                </a:solidFill>
                <a:latin typeface="Arial Narrow" pitchFamily="34" charset="0"/>
              </a:rPr>
              <a:t>чехи и </a:t>
            </a:r>
            <a:r>
              <a:rPr lang="ru-RU" sz="2400" b="1" spc="-150" dirty="0" err="1" smtClean="0">
                <a:solidFill>
                  <a:srgbClr val="C00000"/>
                </a:solidFill>
                <a:latin typeface="Arial Narrow" pitchFamily="34" charset="0"/>
              </a:rPr>
              <a:t>мораване</a:t>
            </a:r>
            <a:endParaRPr lang="ru-RU" sz="2400" b="1" spc="-150" dirty="0" smtClean="0">
              <a:solidFill>
                <a:srgbClr val="C00000"/>
              </a:solidFill>
              <a:latin typeface="Arial Narrow" pitchFamily="34" charset="0"/>
            </a:endParaRPr>
          </a:p>
          <a:p>
            <a:pPr>
              <a:buFont typeface="Wingdings" pitchFamily="2" charset="2"/>
              <a:buChar char="§"/>
            </a:pPr>
            <a:r>
              <a:rPr lang="ru-RU" sz="2400" b="1" spc="-150" dirty="0" smtClean="0">
                <a:solidFill>
                  <a:prstClr val="black"/>
                </a:solidFill>
                <a:latin typeface="Arial Narrow" pitchFamily="34" charset="0"/>
              </a:rPr>
              <a:t> 9,7% (5 млн.) </a:t>
            </a:r>
            <a:r>
              <a:rPr lang="ru-RU" sz="2400" b="1" spc="-150" dirty="0" smtClean="0">
                <a:solidFill>
                  <a:srgbClr val="C00000"/>
                </a:solidFill>
                <a:latin typeface="Arial Narrow" pitchFamily="34" charset="0"/>
              </a:rPr>
              <a:t>поляки</a:t>
            </a:r>
          </a:p>
          <a:p>
            <a:pPr>
              <a:buFont typeface="Wingdings" pitchFamily="2" charset="2"/>
              <a:buChar char="§"/>
            </a:pPr>
            <a:r>
              <a:rPr lang="ru-RU" sz="2400" b="1" spc="-150" dirty="0" smtClean="0">
                <a:solidFill>
                  <a:prstClr val="black"/>
                </a:solidFill>
                <a:latin typeface="Arial Narrow" pitchFamily="34" charset="0"/>
              </a:rPr>
              <a:t> 8,5% (4,4 млн.) </a:t>
            </a:r>
            <a:r>
              <a:rPr lang="ru-RU" sz="2400" b="1" spc="-150" dirty="0" smtClean="0">
                <a:solidFill>
                  <a:srgbClr val="C00000"/>
                </a:solidFill>
                <a:latin typeface="Arial Narrow" pitchFamily="34" charset="0"/>
              </a:rPr>
              <a:t>сербы</a:t>
            </a:r>
          </a:p>
          <a:p>
            <a:pPr>
              <a:buFont typeface="Wingdings" pitchFamily="2" charset="2"/>
              <a:buChar char="§"/>
            </a:pPr>
            <a:r>
              <a:rPr lang="ru-RU" sz="2400" b="1" spc="-150" dirty="0" smtClean="0">
                <a:solidFill>
                  <a:prstClr val="black"/>
                </a:solidFill>
                <a:latin typeface="Arial Narrow" pitchFamily="34" charset="0"/>
              </a:rPr>
              <a:t> 7,8% (4 млн.) </a:t>
            </a:r>
            <a:r>
              <a:rPr lang="ru-RU" sz="2400" b="1" spc="-150" dirty="0" smtClean="0">
                <a:solidFill>
                  <a:srgbClr val="C00000"/>
                </a:solidFill>
                <a:latin typeface="Arial Narrow" pitchFamily="34" charset="0"/>
              </a:rPr>
              <a:t>украинцы и русины </a:t>
            </a:r>
          </a:p>
          <a:p>
            <a:pPr>
              <a:buFont typeface="Wingdings" pitchFamily="2" charset="2"/>
              <a:buChar char="§"/>
            </a:pPr>
            <a:r>
              <a:rPr lang="ru-RU" sz="2400" b="1" spc="-150" dirty="0" smtClean="0">
                <a:solidFill>
                  <a:prstClr val="black"/>
                </a:solidFill>
                <a:latin typeface="Arial Narrow" pitchFamily="34" charset="0"/>
              </a:rPr>
              <a:t> 3,8% (2 млн.) </a:t>
            </a:r>
            <a:r>
              <a:rPr lang="ru-RU" sz="2400" b="1" spc="-150" dirty="0" smtClean="0">
                <a:solidFill>
                  <a:srgbClr val="C00000"/>
                </a:solidFill>
                <a:latin typeface="Arial Narrow" pitchFamily="34" charset="0"/>
              </a:rPr>
              <a:t>словаки </a:t>
            </a:r>
          </a:p>
          <a:p>
            <a:pPr>
              <a:buFont typeface="Wingdings" pitchFamily="2" charset="2"/>
              <a:buChar char="§"/>
            </a:pPr>
            <a:r>
              <a:rPr lang="ru-RU" sz="2400" b="1" spc="-150" dirty="0" smtClean="0">
                <a:solidFill>
                  <a:prstClr val="black"/>
                </a:solidFill>
                <a:latin typeface="Arial Narrow" pitchFamily="34" charset="0"/>
              </a:rPr>
              <a:t> 2,4% (1,3 млн.) </a:t>
            </a:r>
            <a:r>
              <a:rPr lang="ru-RU" sz="2400" b="1" spc="-150" dirty="0" smtClean="0">
                <a:solidFill>
                  <a:srgbClr val="C00000"/>
                </a:solidFill>
                <a:latin typeface="Arial Narrow" pitchFamily="34" charset="0"/>
              </a:rPr>
              <a:t>словенцы</a:t>
            </a:r>
            <a:endParaRPr lang="ru-RU" sz="2400" b="1" spc="-150" dirty="0">
              <a:solidFill>
                <a:srgbClr val="C00000"/>
              </a:solidFill>
              <a:latin typeface="Arial Narrow" pitchFamily="34" charset="0"/>
            </a:endParaRPr>
          </a:p>
        </p:txBody>
      </p:sp>
      <p:pic>
        <p:nvPicPr>
          <p:cNvPr id="44040" name="Picture 8" descr="https://bidspirit-images.global.ssl.fastly.net/rusenamel/cloned-images/73143/004/a_ignore_q_80_w_1000_c_limit_004.jpg"/>
          <p:cNvPicPr>
            <a:picLocks noChangeAspect="1" noChangeArrowheads="1"/>
          </p:cNvPicPr>
          <p:nvPr/>
        </p:nvPicPr>
        <p:blipFill>
          <a:blip r:embed="rId6"/>
          <a:srcRect r="9639"/>
          <a:stretch>
            <a:fillRect/>
          </a:stretch>
        </p:blipFill>
        <p:spPr bwMode="auto">
          <a:xfrm>
            <a:off x="1331395" y="1483748"/>
            <a:ext cx="5613368" cy="395712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" name="Прямоугольник 1"/>
          <p:cNvSpPr/>
          <p:nvPr/>
        </p:nvSpPr>
        <p:spPr>
          <a:xfrm>
            <a:off x="1225620" y="6103269"/>
            <a:ext cx="1027518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i="1" spc="-150" dirty="0">
                <a:solidFill>
                  <a:srgbClr val="C00000"/>
                </a:solidFill>
                <a:latin typeface="Bookman Old Style" pitchFamily="18" charset="0"/>
              </a:rPr>
              <a:t>Н</a:t>
            </a:r>
            <a:r>
              <a:rPr lang="ru-RU" sz="2800" b="1" i="1" spc="-150" dirty="0" smtClean="0">
                <a:solidFill>
                  <a:srgbClr val="C00000"/>
                </a:solidFill>
                <a:latin typeface="Bookman Old Style" pitchFamily="18" charset="0"/>
              </a:rPr>
              <a:t>ациональные противоречия </a:t>
            </a:r>
            <a:r>
              <a:rPr lang="ru-RU" sz="2800" b="1" i="1" spc="-150" dirty="0">
                <a:solidFill>
                  <a:srgbClr val="C00000"/>
                </a:solidFill>
                <a:latin typeface="Bookman Old Style" pitchFamily="18" charset="0"/>
              </a:rPr>
              <a:t>— </a:t>
            </a:r>
            <a:r>
              <a:rPr lang="ru-RU" sz="2800" b="1" i="1" spc="-150" dirty="0" smtClean="0">
                <a:solidFill>
                  <a:srgbClr val="C00000"/>
                </a:solidFill>
                <a:latin typeface="Bookman Old Style" pitchFamily="18" charset="0"/>
              </a:rPr>
              <a:t>главные </a:t>
            </a:r>
            <a:r>
              <a:rPr lang="ru-RU" sz="2800" b="1" i="1" spc="-150" dirty="0">
                <a:solidFill>
                  <a:srgbClr val="C00000"/>
                </a:solidFill>
                <a:latin typeface="Bookman Old Style" pitchFamily="18" charset="0"/>
              </a:rPr>
              <a:t>в </a:t>
            </a:r>
            <a:r>
              <a:rPr lang="ru-RU" sz="2800" b="1" i="1" spc="-150" dirty="0" smtClean="0">
                <a:solidFill>
                  <a:srgbClr val="C00000"/>
                </a:solidFill>
                <a:latin typeface="Bookman Old Style" pitchFamily="18" charset="0"/>
              </a:rPr>
              <a:t>стране</a:t>
            </a:r>
            <a:endParaRPr lang="ru-RU" sz="2000" spc="-15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331395" y="5479498"/>
            <a:ext cx="5528888" cy="6565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200"/>
              </a:lnSpc>
            </a:pPr>
            <a:r>
              <a:rPr lang="ru-RU" sz="2200" i="1" dirty="0" smtClean="0">
                <a:solidFill>
                  <a:prstClr val="black"/>
                </a:solidFill>
                <a:latin typeface="Arial Narrow" pitchFamily="34" charset="0"/>
              </a:rPr>
              <a:t>Франц Иосиф</a:t>
            </a:r>
            <a:r>
              <a:rPr lang="en-US" sz="2200" i="1" dirty="0">
                <a:solidFill>
                  <a:prstClr val="black"/>
                </a:solidFill>
                <a:latin typeface="Arial Narrow" pitchFamily="34" charset="0"/>
              </a:rPr>
              <a:t> I </a:t>
            </a:r>
            <a:r>
              <a:rPr lang="ru-RU" sz="2200" i="1" dirty="0" smtClean="0">
                <a:solidFill>
                  <a:prstClr val="black"/>
                </a:solidFill>
                <a:latin typeface="Arial Narrow" pitchFamily="34" charset="0"/>
              </a:rPr>
              <a:t>пытается подлатать свою «лоскутную империю»</a:t>
            </a:r>
            <a:endParaRPr lang="ru-RU" sz="2200" i="1" dirty="0"/>
          </a:p>
        </p:txBody>
      </p:sp>
    </p:spTree>
    <p:extLst>
      <p:ext uri="{BB962C8B-B14F-4D97-AF65-F5344CB8AC3E}">
        <p14:creationId xmlns:p14="http://schemas.microsoft.com/office/powerpoint/2010/main" val="215192488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2000"/>
                                        <p:tgtEl>
                                          <p:spTgt spid="44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1000"/>
                                        <p:tgtEl>
                                          <p:spTgt spid="440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4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6" dur="2000"/>
                                        <p:tgtEl>
                                          <p:spTgt spid="440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2" grpId="0"/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Прямоугольник 40">
            <a:extLst>
              <a:ext uri="{FF2B5EF4-FFF2-40B4-BE49-F238E27FC236}">
                <a16:creationId xmlns="" xmlns:a16="http://schemas.microsoft.com/office/drawing/2014/main" id="{EC0294F1-7EE2-4EB9-A41B-908481D40AC9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-2132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1"/>
          </a:p>
        </p:txBody>
      </p:sp>
      <p:sp useBgFill="1">
        <p:nvSpPr>
          <p:cNvPr id="43" name="Прямоугольник 42">
            <a:extLst>
              <a:ext uri="{FF2B5EF4-FFF2-40B4-BE49-F238E27FC236}">
                <a16:creationId xmlns="" xmlns:a16="http://schemas.microsoft.com/office/drawing/2014/main" id="{B5E326A3-EB92-4BDA-9F77-45197E0CBE7E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11396868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1"/>
          </a:p>
        </p:txBody>
      </p:sp>
      <p:sp>
        <p:nvSpPr>
          <p:cNvPr id="45" name="Прямоугольник 44">
            <a:extLst>
              <a:ext uri="{FF2B5EF4-FFF2-40B4-BE49-F238E27FC236}">
                <a16:creationId xmlns="" xmlns:a16="http://schemas.microsoft.com/office/drawing/2014/main" id="{CAC996C7-7B84-4645-9AA1-6EA85EAB47D6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964174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47" name="Прямоугольник 46">
            <a:extLst>
              <a:ext uri="{FF2B5EF4-FFF2-40B4-BE49-F238E27FC236}">
                <a16:creationId xmlns="" xmlns:a16="http://schemas.microsoft.com/office/drawing/2014/main" id="{32DC315B-5680-47D9-B827-34D012FB14B2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962042" y="0"/>
            <a:ext cx="45719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Прямоугольник 7"/>
          <p:cNvSpPr/>
          <p:nvPr/>
        </p:nvSpPr>
        <p:spPr>
          <a:xfrm>
            <a:off x="2200013" y="288689"/>
            <a:ext cx="778770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000" b="1" u="sng" spc="300" dirty="0" smtClean="0">
                <a:solidFill>
                  <a:srgbClr val="008A3E"/>
                </a:solidFill>
                <a:latin typeface="Bookman Old Style" pitchFamily="18" charset="0"/>
                <a:ea typeface="Calibri" pitchFamily="34" charset="0"/>
                <a:cs typeface="Times New Roman" pitchFamily="18" charset="0"/>
              </a:rPr>
              <a:t>В поисках компромисса</a:t>
            </a:r>
            <a:endParaRPr lang="ru-RU" sz="4000" u="sng" spc="300" dirty="0">
              <a:solidFill>
                <a:srgbClr val="008A3E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1239752" y="1021483"/>
            <a:ext cx="98379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b="1" spc="-300" dirty="0" smtClean="0">
                <a:solidFill>
                  <a:schemeClr val="accent5">
                    <a:lumMod val="75000"/>
                  </a:schemeClr>
                </a:solidFill>
                <a:latin typeface="Bookman Old Style" pitchFamily="18" charset="0"/>
              </a:rPr>
              <a:t>Революция 1848–1849 гг. в Австрийской империи</a:t>
            </a:r>
            <a:endParaRPr lang="ru-RU" sz="3200" b="1" spc="-300" dirty="0">
              <a:solidFill>
                <a:schemeClr val="accent5">
                  <a:lumMod val="75000"/>
                </a:schemeClr>
              </a:solidFill>
              <a:latin typeface="Bookman Old Style" pitchFamily="18" charset="0"/>
            </a:endParaRPr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0904" y="1813159"/>
            <a:ext cx="4134407" cy="308978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0" name="Рисунок 19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992"/>
          <a:stretch/>
        </p:blipFill>
        <p:spPr>
          <a:xfrm>
            <a:off x="6330475" y="1793040"/>
            <a:ext cx="4615747" cy="314861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1" name="TextBox 20"/>
          <p:cNvSpPr txBox="1"/>
          <p:nvPr/>
        </p:nvSpPr>
        <p:spPr>
          <a:xfrm>
            <a:off x="1700370" y="5319127"/>
            <a:ext cx="347242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8A3E"/>
                </a:solidFill>
                <a:latin typeface="Arial Narrow" pitchFamily="34" charset="0"/>
              </a:rPr>
              <a:t>13–15 марта 1848 г.</a:t>
            </a:r>
          </a:p>
          <a:p>
            <a:pPr algn="ctr"/>
            <a:r>
              <a:rPr lang="ru-RU" sz="2400" b="1" dirty="0" smtClean="0">
                <a:latin typeface="Arial Narrow" pitchFamily="34" charset="0"/>
              </a:rPr>
              <a:t>Первое восстание в Вене</a:t>
            </a:r>
            <a:endParaRPr lang="ru-RU" sz="2400" b="1" dirty="0">
              <a:latin typeface="Arial Narrow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7038622" y="5260761"/>
            <a:ext cx="345318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8A3E"/>
                </a:solidFill>
                <a:latin typeface="Arial Narrow" pitchFamily="34" charset="0"/>
              </a:rPr>
              <a:t>Октябрь 1848 г.</a:t>
            </a:r>
          </a:p>
          <a:p>
            <a:pPr algn="ctr"/>
            <a:r>
              <a:rPr lang="ru-RU" sz="2400" b="1" dirty="0" smtClean="0">
                <a:latin typeface="Arial Narrow" pitchFamily="34" charset="0"/>
              </a:rPr>
              <a:t>Второе восстание в Вене</a:t>
            </a:r>
            <a:endParaRPr lang="ru-RU" sz="2400" b="1" dirty="0">
              <a:latin typeface="Arial Narrow" pitchFamily="34" charset="0"/>
            </a:endParaRPr>
          </a:p>
        </p:txBody>
      </p:sp>
      <p:pic>
        <p:nvPicPr>
          <p:cNvPr id="23" name="Рисунок 2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0203" y="1925773"/>
            <a:ext cx="4517482" cy="295895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4" name="Прямоугольник 23"/>
          <p:cNvSpPr/>
          <p:nvPr/>
        </p:nvSpPr>
        <p:spPr>
          <a:xfrm>
            <a:off x="1130517" y="5445426"/>
            <a:ext cx="481685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atin typeface="Arial Narrow" pitchFamily="34" charset="0"/>
              </a:rPr>
              <a:t>Восстание в Праге </a:t>
            </a:r>
            <a:r>
              <a:rPr lang="ru-RU" sz="2400" b="1" dirty="0" smtClean="0">
                <a:solidFill>
                  <a:srgbClr val="008A3E"/>
                </a:solidFill>
                <a:latin typeface="Arial Narrow" pitchFamily="34" charset="0"/>
              </a:rPr>
              <a:t>(12–17 июня 1848)</a:t>
            </a:r>
            <a:endParaRPr lang="ru-RU" sz="2400" b="1" dirty="0">
              <a:solidFill>
                <a:srgbClr val="008A3E"/>
              </a:solidFill>
              <a:latin typeface="Arial Narrow" pitchFamily="34" charset="0"/>
            </a:endParaRPr>
          </a:p>
        </p:txBody>
      </p:sp>
      <p:pic>
        <p:nvPicPr>
          <p:cNvPr id="25" name="Рисунок 2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3924" y="1887166"/>
            <a:ext cx="4471820" cy="299612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6" name="Прямоугольник 25"/>
          <p:cNvSpPr/>
          <p:nvPr/>
        </p:nvSpPr>
        <p:spPr>
          <a:xfrm>
            <a:off x="7123208" y="5308511"/>
            <a:ext cx="313592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atin typeface="Arial Narrow" pitchFamily="34" charset="0"/>
              </a:rPr>
              <a:t>Восстание в Венгрии                        </a:t>
            </a:r>
            <a:r>
              <a:rPr lang="ru-RU" sz="2400" b="1" dirty="0" smtClean="0">
                <a:solidFill>
                  <a:srgbClr val="008A3E"/>
                </a:solidFill>
                <a:latin typeface="Arial Narrow" pitchFamily="34" charset="0"/>
              </a:rPr>
              <a:t>1848-1849 гг.</a:t>
            </a:r>
            <a:endParaRPr lang="ru-RU" sz="2400" b="1" dirty="0">
              <a:solidFill>
                <a:srgbClr val="008A3E"/>
              </a:solidFill>
              <a:latin typeface="Arial Narrow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9078499" y="501453"/>
            <a:ext cx="201529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i="1" dirty="0" smtClean="0">
                <a:solidFill>
                  <a:prstClr val="black"/>
                </a:solidFill>
                <a:latin typeface="Bookman Old Style" panose="02050604050505020204" pitchFamily="18" charset="0"/>
              </a:rPr>
              <a:t>Вспомним!</a:t>
            </a:r>
            <a:endParaRPr lang="ru-RU" i="1" dirty="0"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192488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6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3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6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500"/>
                            </p:stCondLst>
                            <p:childTnLst>
                              <p:par>
                                <p:cTn id="28" presetID="55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4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4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2" presetClass="exit" presetSubtype="4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2" presetClass="exit" presetSubtype="4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5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5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8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500"/>
                            </p:stCondLst>
                            <p:childTnLst>
                              <p:par>
                                <p:cTn id="6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8" grpId="0"/>
      <p:bldP spid="21" grpId="1"/>
      <p:bldP spid="21" grpId="2"/>
      <p:bldP spid="22" grpId="1"/>
      <p:bldP spid="22" grpId="2"/>
      <p:bldP spid="24" grpId="0"/>
      <p:bldP spid="26" grpId="0"/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Прямоугольник 40">
            <a:extLst>
              <a:ext uri="{FF2B5EF4-FFF2-40B4-BE49-F238E27FC236}">
                <a16:creationId xmlns="" xmlns:a16="http://schemas.microsoft.com/office/drawing/2014/main" id="{EC0294F1-7EE2-4EB9-A41B-908481D40AC9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-2132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1"/>
          </a:p>
        </p:txBody>
      </p:sp>
      <p:sp useBgFill="1">
        <p:nvSpPr>
          <p:cNvPr id="43" name="Прямоугольник 42">
            <a:extLst>
              <a:ext uri="{FF2B5EF4-FFF2-40B4-BE49-F238E27FC236}">
                <a16:creationId xmlns="" xmlns:a16="http://schemas.microsoft.com/office/drawing/2014/main" id="{B5E326A3-EB92-4BDA-9F77-45197E0CBE7E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11396868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1"/>
          </a:p>
        </p:txBody>
      </p:sp>
      <p:sp>
        <p:nvSpPr>
          <p:cNvPr id="45" name="Прямоугольник 44">
            <a:extLst>
              <a:ext uri="{FF2B5EF4-FFF2-40B4-BE49-F238E27FC236}">
                <a16:creationId xmlns="" xmlns:a16="http://schemas.microsoft.com/office/drawing/2014/main" id="{CAC996C7-7B84-4645-9AA1-6EA85EAB47D6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964174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47" name="Прямоугольник 46">
            <a:extLst>
              <a:ext uri="{FF2B5EF4-FFF2-40B4-BE49-F238E27FC236}">
                <a16:creationId xmlns="" xmlns:a16="http://schemas.microsoft.com/office/drawing/2014/main" id="{32DC315B-5680-47D9-B827-34D012FB14B2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962042" y="0"/>
            <a:ext cx="45719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Прямоугольник 7"/>
          <p:cNvSpPr/>
          <p:nvPr/>
        </p:nvSpPr>
        <p:spPr>
          <a:xfrm>
            <a:off x="2217677" y="306581"/>
            <a:ext cx="778770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000" b="1" u="sng" spc="300" dirty="0" smtClean="0">
                <a:solidFill>
                  <a:srgbClr val="008A3E"/>
                </a:solidFill>
                <a:latin typeface="Bookman Old Style" pitchFamily="18" charset="0"/>
                <a:ea typeface="Calibri" pitchFamily="34" charset="0"/>
                <a:cs typeface="Times New Roman" pitchFamily="18" charset="0"/>
              </a:rPr>
              <a:t>В поисках компромисса</a:t>
            </a:r>
            <a:endParaRPr lang="ru-RU" sz="4000" u="sng" spc="300" dirty="0">
              <a:solidFill>
                <a:srgbClr val="008A3E"/>
              </a:solidFill>
            </a:endParaRPr>
          </a:p>
        </p:txBody>
      </p:sp>
      <p:pic>
        <p:nvPicPr>
          <p:cNvPr id="24578" name="Picture 2" descr="https://images.vfl.ru/ii_save/1552332656/9794712e/2572764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61804" y="1400782"/>
            <a:ext cx="3424204" cy="4280255"/>
          </a:xfrm>
          <a:prstGeom prst="rect">
            <a:avLst/>
          </a:prstGeom>
          <a:noFill/>
        </p:spPr>
      </p:pic>
      <p:sp>
        <p:nvSpPr>
          <p:cNvPr id="16" name="Прямоугольник 15"/>
          <p:cNvSpPr/>
          <p:nvPr/>
        </p:nvSpPr>
        <p:spPr>
          <a:xfrm>
            <a:off x="1767750" y="5713409"/>
            <a:ext cx="261231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/>
              <a:t>Император Австрии </a:t>
            </a:r>
          </a:p>
          <a:p>
            <a:pPr algn="ctr"/>
            <a:r>
              <a:rPr lang="ru-RU" sz="2000" b="1" dirty="0" smtClean="0">
                <a:solidFill>
                  <a:srgbClr val="C00000"/>
                </a:solidFill>
              </a:rPr>
              <a:t>Франц</a:t>
            </a:r>
            <a:r>
              <a:rPr lang="ru-RU" sz="2000" dirty="0" smtClean="0">
                <a:solidFill>
                  <a:srgbClr val="C00000"/>
                </a:solidFill>
              </a:rPr>
              <a:t> </a:t>
            </a:r>
            <a:r>
              <a:rPr lang="ru-RU" sz="2000" b="1" dirty="0" smtClean="0">
                <a:solidFill>
                  <a:srgbClr val="C00000"/>
                </a:solidFill>
              </a:rPr>
              <a:t>Иосиф</a:t>
            </a:r>
            <a:r>
              <a:rPr lang="ru-RU" sz="2000" dirty="0" smtClean="0">
                <a:solidFill>
                  <a:srgbClr val="C00000"/>
                </a:solidFill>
              </a:rPr>
              <a:t> </a:t>
            </a:r>
            <a:r>
              <a:rPr lang="ru-RU" sz="2000" b="1" dirty="0" smtClean="0">
                <a:solidFill>
                  <a:srgbClr val="C00000"/>
                </a:solidFill>
              </a:rPr>
              <a:t>I</a:t>
            </a:r>
            <a:r>
              <a:rPr lang="ru-RU" sz="2000" dirty="0" smtClean="0">
                <a:solidFill>
                  <a:srgbClr val="C00000"/>
                </a:solidFill>
              </a:rPr>
              <a:t> </a:t>
            </a:r>
            <a:endParaRPr lang="ru-RU" sz="2000" dirty="0">
              <a:solidFill>
                <a:srgbClr val="C00000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043438" y="1927389"/>
            <a:ext cx="6096000" cy="409342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600" b="1" spc="-150" dirty="0" smtClean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  <a:t>С помощью России подавлена революция </a:t>
            </a:r>
            <a:r>
              <a:rPr lang="ru-RU" sz="2600" b="1" dirty="0" smtClean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008A3E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Bookman Old Style" pitchFamily="18" charset="0"/>
              </a:rPr>
              <a:t>1848—1849 гг.</a:t>
            </a:r>
            <a:r>
              <a:rPr lang="ru-RU" sz="2600" b="1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Bookman Old Style" pitchFamily="18" charset="0"/>
              </a:rPr>
              <a:t>                </a:t>
            </a:r>
            <a:r>
              <a:rPr lang="ru-RU" sz="2600" b="1" spc="-150" dirty="0" smtClean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  <a:t>в Австрии и Венгрии </a:t>
            </a:r>
          </a:p>
          <a:p>
            <a:pPr algn="ctr"/>
            <a:endParaRPr lang="ru-RU" sz="2600" b="1" spc="-150" dirty="0" smtClean="0">
              <a:solidFill>
                <a:schemeClr val="accent2">
                  <a:lumMod val="50000"/>
                </a:schemeClr>
              </a:solidFill>
              <a:latin typeface="Bookman Old Style" pitchFamily="18" charset="0"/>
            </a:endParaRPr>
          </a:p>
          <a:p>
            <a:pPr algn="ctr"/>
            <a:r>
              <a:rPr lang="ru-RU" sz="2600" b="1" spc="-150" dirty="0" smtClean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  <a:t>Под давлением венгерской аристократии в </a:t>
            </a:r>
            <a:r>
              <a:rPr lang="ru-RU" sz="2600" b="1" dirty="0" smtClean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008A3E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Bookman Old Style" pitchFamily="18" charset="0"/>
              </a:rPr>
              <a:t>1867 г. </a:t>
            </a:r>
            <a:r>
              <a:rPr lang="ru-RU" sz="2600" b="1" spc="-150" dirty="0" smtClean="0">
                <a:solidFill>
                  <a:srgbClr val="002060"/>
                </a:solidFill>
                <a:latin typeface="Bookman Old Style" pitchFamily="18" charset="0"/>
              </a:rPr>
              <a:t>Австрийская империя была преобразована                                         </a:t>
            </a:r>
            <a:r>
              <a:rPr lang="ru-RU" sz="2600" b="1" u="sng" spc="-150" dirty="0" smtClean="0">
                <a:latin typeface="Bookman Old Style" pitchFamily="18" charset="0"/>
              </a:rPr>
              <a:t>в двуединую монархию</a:t>
            </a:r>
            <a:r>
              <a:rPr lang="ru-RU" sz="2600" b="1" spc="-150" dirty="0" smtClean="0">
                <a:solidFill>
                  <a:srgbClr val="002060"/>
                </a:solidFill>
                <a:latin typeface="Bookman Old Style" pitchFamily="18" charset="0"/>
              </a:rPr>
              <a:t> </a:t>
            </a:r>
            <a:r>
              <a:rPr lang="ru-RU" sz="2600" b="1" spc="-150" dirty="0" smtClean="0">
                <a:latin typeface="Bookman Old Style" pitchFamily="18" charset="0"/>
              </a:rPr>
              <a:t>—</a:t>
            </a:r>
            <a:r>
              <a:rPr lang="ru-RU" sz="2600" b="1" spc="-150" dirty="0" smtClean="0">
                <a:solidFill>
                  <a:srgbClr val="002060"/>
                </a:solidFill>
                <a:latin typeface="Bookman Old Style" pitchFamily="18" charset="0"/>
              </a:rPr>
              <a:t>         </a:t>
            </a:r>
            <a:r>
              <a:rPr lang="ru-RU" sz="2600" b="1" spc="-150" dirty="0" smtClean="0">
                <a:solidFill>
                  <a:srgbClr val="C00000"/>
                </a:solidFill>
                <a:latin typeface="Bookman Old Style" pitchFamily="18" charset="0"/>
              </a:rPr>
              <a:t>Австро-Венгрию</a:t>
            </a:r>
            <a:endParaRPr lang="ru-RU" sz="2600" b="1" spc="-150" dirty="0">
              <a:solidFill>
                <a:srgbClr val="C00000"/>
              </a:solidFill>
              <a:latin typeface="Bookman Old Style" pitchFamily="18" charset="0"/>
            </a:endParaRPr>
          </a:p>
        </p:txBody>
      </p:sp>
      <p:sp>
        <p:nvSpPr>
          <p:cNvPr id="2" name="Штриховая стрелка вправо 1"/>
          <p:cNvSpPr/>
          <p:nvPr/>
        </p:nvSpPr>
        <p:spPr>
          <a:xfrm rot="5400000">
            <a:off x="7907443" y="3073719"/>
            <a:ext cx="367990" cy="710562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192488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Прямоугольник 40">
            <a:extLst>
              <a:ext uri="{FF2B5EF4-FFF2-40B4-BE49-F238E27FC236}">
                <a16:creationId xmlns="" xmlns:a16="http://schemas.microsoft.com/office/drawing/2014/main" id="{EC0294F1-7EE2-4EB9-A41B-908481D40AC9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-2132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1"/>
          </a:p>
        </p:txBody>
      </p:sp>
      <p:sp useBgFill="1">
        <p:nvSpPr>
          <p:cNvPr id="43" name="Прямоугольник 42">
            <a:extLst>
              <a:ext uri="{FF2B5EF4-FFF2-40B4-BE49-F238E27FC236}">
                <a16:creationId xmlns="" xmlns:a16="http://schemas.microsoft.com/office/drawing/2014/main" id="{B5E326A3-EB92-4BDA-9F77-45197E0CBE7E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11396868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1"/>
          </a:p>
        </p:txBody>
      </p:sp>
      <p:sp>
        <p:nvSpPr>
          <p:cNvPr id="45" name="Прямоугольник 44">
            <a:extLst>
              <a:ext uri="{FF2B5EF4-FFF2-40B4-BE49-F238E27FC236}">
                <a16:creationId xmlns="" xmlns:a16="http://schemas.microsoft.com/office/drawing/2014/main" id="{CAC996C7-7B84-4645-9AA1-6EA85EAB47D6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964174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47" name="Прямоугольник 46">
            <a:extLst>
              <a:ext uri="{FF2B5EF4-FFF2-40B4-BE49-F238E27FC236}">
                <a16:creationId xmlns="" xmlns:a16="http://schemas.microsoft.com/office/drawing/2014/main" id="{32DC315B-5680-47D9-B827-34D012FB14B2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962042" y="0"/>
            <a:ext cx="45719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Прямоугольник 6"/>
          <p:cNvSpPr/>
          <p:nvPr/>
        </p:nvSpPr>
        <p:spPr>
          <a:xfrm>
            <a:off x="2237133" y="267671"/>
            <a:ext cx="778770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000" b="1" u="sng" spc="300" dirty="0" smtClean="0">
                <a:solidFill>
                  <a:srgbClr val="008A3E"/>
                </a:solidFill>
                <a:latin typeface="Bookman Old Style" pitchFamily="18" charset="0"/>
                <a:ea typeface="Calibri" pitchFamily="34" charset="0"/>
                <a:cs typeface="Times New Roman" pitchFamily="18" charset="0"/>
              </a:rPr>
              <a:t>В поисках компромисса</a:t>
            </a:r>
            <a:endParaRPr lang="ru-RU" sz="4000" u="sng" spc="300" dirty="0">
              <a:solidFill>
                <a:srgbClr val="008A3E"/>
              </a:solidFill>
            </a:endParaRPr>
          </a:p>
        </p:txBody>
      </p:sp>
      <p:sp>
        <p:nvSpPr>
          <p:cNvPr id="72705" name="Rectangle 1"/>
          <p:cNvSpPr>
            <a:spLocks noChangeArrowheads="1"/>
          </p:cNvSpPr>
          <p:nvPr/>
        </p:nvSpPr>
        <p:spPr bwMode="auto">
          <a:xfrm>
            <a:off x="1420239" y="5917208"/>
            <a:ext cx="9747114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sng" strike="noStrike" cap="none" spc="-150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Bookman Old Style" pitchFamily="18" charset="0"/>
                <a:ea typeface="Times New Roman" pitchFamily="18" charset="0"/>
                <a:cs typeface="Arial" pitchFamily="34" charset="0"/>
              </a:rPr>
              <a:t>Вывод</a:t>
            </a:r>
            <a:r>
              <a:rPr kumimoji="0" lang="ru-RU" sz="2400" b="1" i="1" u="none" strike="noStrike" cap="none" spc="-150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Bookman Old Style" pitchFamily="18" charset="0"/>
                <a:ea typeface="Times New Roman" pitchFamily="18" charset="0"/>
                <a:cs typeface="Arial" pitchFamily="34" charset="0"/>
              </a:rPr>
              <a:t>: соглашение 1867 г. должно было разрешить кризис в Австрийской империи.</a:t>
            </a:r>
            <a:endParaRPr kumimoji="0" lang="ru-RU" sz="3200" b="1" i="1" u="none" strike="noStrike" cap="none" spc="-150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Bookman Old Style" pitchFamily="18" charset="0"/>
              <a:cs typeface="Arial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254369" y="1084617"/>
            <a:ext cx="9776797" cy="954107"/>
          </a:xfrm>
          <a:prstGeom prst="rect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8A3E"/>
                </a:solidFill>
                <a:latin typeface="Arial Narrow" pitchFamily="34" charset="0"/>
              </a:rPr>
              <a:t>1867 г. — </a:t>
            </a:r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  <a:latin typeface="Arial Narrow" pitchFamily="34" charset="0"/>
              </a:rPr>
              <a:t>австро-венгерское соглашение преобразовало империю Габсбургов </a:t>
            </a:r>
            <a:r>
              <a:rPr lang="ru-RU" sz="2800" b="1" dirty="0" smtClean="0">
                <a:solidFill>
                  <a:srgbClr val="C00000"/>
                </a:solidFill>
                <a:latin typeface="Arial Narrow" pitchFamily="34" charset="0"/>
              </a:rPr>
              <a:t>в двуединую монархию – Австро-Венгрию</a:t>
            </a:r>
            <a:endParaRPr lang="ru-RU" sz="2800" b="1" dirty="0">
              <a:solidFill>
                <a:srgbClr val="C00000"/>
              </a:solidFill>
              <a:latin typeface="Arial Narrow" pitchFamily="34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72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1716" r="6881"/>
          <a:stretch>
            <a:fillRect/>
          </a:stretch>
        </p:blipFill>
        <p:spPr>
          <a:xfrm>
            <a:off x="3159040" y="2416165"/>
            <a:ext cx="5961182" cy="326478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3" name="TextBox 12"/>
          <p:cNvSpPr txBox="1"/>
          <p:nvPr/>
        </p:nvSpPr>
        <p:spPr>
          <a:xfrm>
            <a:off x="5919972" y="3918950"/>
            <a:ext cx="237200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0" cap="none" spc="0" normalizeH="0" baseline="0" noProof="0" dirty="0" smtClean="0">
                <a:ln w="3175">
                  <a:solidFill>
                    <a:sysClr val="window" lastClr="FFFFFF"/>
                  </a:solidFill>
                </a:ln>
                <a:solidFill>
                  <a:srgbClr val="E29C36">
                    <a:lumMod val="20000"/>
                    <a:lumOff val="8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</a:rPr>
              <a:t>Австро-Венгрия</a:t>
            </a:r>
            <a:endParaRPr kumimoji="0" lang="ru-RU" sz="2000" b="1" i="0" u="none" strike="noStrike" kern="0" cap="none" spc="0" normalizeH="0" baseline="0" noProof="0" dirty="0">
              <a:ln w="3175">
                <a:solidFill>
                  <a:sysClr val="window" lastClr="FFFFFF"/>
                </a:solidFill>
              </a:ln>
              <a:solidFill>
                <a:srgbClr val="E29C36">
                  <a:lumMod val="20000"/>
                  <a:lumOff val="80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215192488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27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27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27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705" grpId="0"/>
      <p:bldP spid="9" grpId="0" animBg="1"/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Прямоугольник 40">
            <a:extLst>
              <a:ext uri="{FF2B5EF4-FFF2-40B4-BE49-F238E27FC236}">
                <a16:creationId xmlns="" xmlns:a16="http://schemas.microsoft.com/office/drawing/2014/main" id="{EC0294F1-7EE2-4EB9-A41B-908481D40AC9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-2132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1"/>
          </a:p>
        </p:txBody>
      </p:sp>
      <p:sp useBgFill="1">
        <p:nvSpPr>
          <p:cNvPr id="43" name="Прямоугольник 42">
            <a:extLst>
              <a:ext uri="{FF2B5EF4-FFF2-40B4-BE49-F238E27FC236}">
                <a16:creationId xmlns="" xmlns:a16="http://schemas.microsoft.com/office/drawing/2014/main" id="{B5E326A3-EB92-4BDA-9F77-45197E0CBE7E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11396868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noProof="1"/>
          </a:p>
        </p:txBody>
      </p:sp>
      <p:sp>
        <p:nvSpPr>
          <p:cNvPr id="45" name="Прямоугольник 44">
            <a:extLst>
              <a:ext uri="{FF2B5EF4-FFF2-40B4-BE49-F238E27FC236}">
                <a16:creationId xmlns="" xmlns:a16="http://schemas.microsoft.com/office/drawing/2014/main" id="{CAC996C7-7B84-4645-9AA1-6EA85EAB47D6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964174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47" name="Прямоугольник 46">
            <a:extLst>
              <a:ext uri="{FF2B5EF4-FFF2-40B4-BE49-F238E27FC236}">
                <a16:creationId xmlns="" xmlns:a16="http://schemas.microsoft.com/office/drawing/2014/main" id="{32DC315B-5680-47D9-B827-34D012FB14B2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962042" y="0"/>
            <a:ext cx="45719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Прямоугольник 6"/>
          <p:cNvSpPr/>
          <p:nvPr/>
        </p:nvSpPr>
        <p:spPr>
          <a:xfrm>
            <a:off x="1062268" y="233464"/>
            <a:ext cx="10184198" cy="6771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800" b="1" u="sng" spc="-300" dirty="0" smtClean="0">
                <a:solidFill>
                  <a:srgbClr val="008A3E"/>
                </a:solidFill>
                <a:latin typeface="Bookman Old Style" pitchFamily="18" charset="0"/>
                <a:ea typeface="Calibri" pitchFamily="34" charset="0"/>
                <a:cs typeface="Times New Roman" pitchFamily="18" charset="0"/>
              </a:rPr>
              <a:t>Политическое устройство Австро-Венгрии</a:t>
            </a:r>
            <a:endParaRPr lang="ru-RU" sz="3800" u="sng" spc="-300" noProof="1">
              <a:solidFill>
                <a:srgbClr val="008A3E"/>
              </a:solidFill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4392" y="3981331"/>
            <a:ext cx="3888432" cy="2449713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3062891" y="1804041"/>
            <a:ext cx="5791260" cy="715089"/>
          </a:xfrm>
          <a:prstGeom prst="roundRect">
            <a:avLst/>
          </a:prstGeom>
          <a:solidFill>
            <a:srgbClr val="92D050">
              <a:alpha val="57000"/>
            </a:srgb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A50021"/>
                </a:solidFill>
                <a:latin typeface="Arial Narrow" pitchFamily="34" charset="0"/>
              </a:rPr>
              <a:t>Конституционная монархия</a:t>
            </a:r>
            <a:endParaRPr lang="ru-RU" sz="3600" b="1" dirty="0">
              <a:solidFill>
                <a:srgbClr val="A50021"/>
              </a:solidFill>
              <a:latin typeface="Arial Narrow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288052" y="2803173"/>
            <a:ext cx="4633314" cy="1191816"/>
          </a:xfrm>
          <a:prstGeom prst="roundRect">
            <a:avLst/>
          </a:prstGeom>
          <a:solidFill>
            <a:srgbClr val="FFC000">
              <a:alpha val="57000"/>
            </a:srgb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Arial Narrow" pitchFamily="34" charset="0"/>
              </a:rPr>
              <a:t>Венгрия:         </a:t>
            </a:r>
            <a:r>
              <a:rPr lang="ru-RU" sz="32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Arial Narrow" pitchFamily="34" charset="0"/>
              </a:rPr>
              <a:t>Конституция 1848 г.</a:t>
            </a:r>
            <a:endParaRPr lang="ru-RU" sz="3200" b="1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  <a:latin typeface="Arial Narrow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396089" y="2813735"/>
            <a:ext cx="4427984" cy="1191816"/>
          </a:xfrm>
          <a:prstGeom prst="roundRect">
            <a:avLst/>
          </a:prstGeom>
          <a:solidFill>
            <a:srgbClr val="FFC000">
              <a:alpha val="57000"/>
            </a:srgb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Arial Narrow" pitchFamily="34" charset="0"/>
              </a:rPr>
              <a:t>Австрия: </a:t>
            </a:r>
          </a:p>
          <a:p>
            <a:pPr algn="ctr"/>
            <a:r>
              <a:rPr lang="ru-RU" sz="32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Arial Narrow" pitchFamily="34" charset="0"/>
              </a:rPr>
              <a:t>Новая конституция</a:t>
            </a:r>
            <a:endParaRPr lang="ru-RU" sz="3200" b="1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  <a:latin typeface="Arial Narrow" pitchFamily="34" charset="0"/>
            </a:endParaRPr>
          </a:p>
        </p:txBody>
      </p:sp>
      <p:cxnSp>
        <p:nvCxnSpPr>
          <p:cNvPr id="3" name="Прямая со стрелкой 2"/>
          <p:cNvCxnSpPr/>
          <p:nvPr/>
        </p:nvCxnSpPr>
        <p:spPr>
          <a:xfrm flipV="1">
            <a:off x="3832665" y="5387411"/>
            <a:ext cx="1670680" cy="847493"/>
          </a:xfrm>
          <a:prstGeom prst="straightConnector1">
            <a:avLst/>
          </a:prstGeom>
          <a:ln w="76200">
            <a:tailEnd type="triangle"/>
          </a:ln>
          <a:effectLst>
            <a:outerShdw blurRad="50800" dist="38100" dir="2700000" algn="tl" rotWithShape="0">
              <a:prstClr val="black">
                <a:alpha val="94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 flipH="1" flipV="1">
            <a:off x="6670145" y="5380539"/>
            <a:ext cx="1754406" cy="854365"/>
          </a:xfrm>
          <a:prstGeom prst="straightConnector1">
            <a:avLst/>
          </a:prstGeom>
          <a:ln w="76200">
            <a:tailEnd type="triangle"/>
          </a:ln>
          <a:effectLst>
            <a:outerShdw blurRad="50800" dist="38100" dir="8100000" algn="tr" rotWithShape="0">
              <a:prstClr val="black">
                <a:alpha val="9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Прямоугольник 14"/>
          <p:cNvSpPr/>
          <p:nvPr/>
        </p:nvSpPr>
        <p:spPr>
          <a:xfrm>
            <a:off x="1563969" y="1207791"/>
            <a:ext cx="918951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400"/>
              </a:lnSpc>
            </a:pPr>
            <a:r>
              <a:rPr lang="ru-RU" sz="2400" b="1" i="1" spc="600" dirty="0" smtClean="0">
                <a:solidFill>
                  <a:prstClr val="black"/>
                </a:solidFill>
                <a:latin typeface="Bookman Old Style" panose="02050604050505020204" pitchFamily="18" charset="0"/>
              </a:rPr>
              <a:t>Как изменилась форма правления?</a:t>
            </a:r>
            <a:endParaRPr lang="ru-RU" i="1" spc="600" dirty="0"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192488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5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f45439525">
  <a:themeElements>
    <a:clrScheme name="Madison">
      <a:dk1>
        <a:sysClr val="windowText" lastClr="000000"/>
      </a:dk1>
      <a:lt1>
        <a:sysClr val="window" lastClr="FFFFFF"/>
      </a:lt1>
      <a:dk2>
        <a:srgbClr val="1F2D29"/>
      </a:dk2>
      <a:lt2>
        <a:srgbClr val="C5FAEB"/>
      </a:lt2>
      <a:accent1>
        <a:srgbClr val="A1D68B"/>
      </a:accent1>
      <a:accent2>
        <a:srgbClr val="5EC795"/>
      </a:accent2>
      <a:accent3>
        <a:srgbClr val="4DADCF"/>
      </a:accent3>
      <a:accent4>
        <a:srgbClr val="CDB756"/>
      </a:accent4>
      <a:accent5>
        <a:srgbClr val="E29C36"/>
      </a:accent5>
      <a:accent6>
        <a:srgbClr val="8EC0C1"/>
      </a:accent6>
      <a:hlink>
        <a:srgbClr val="6D9D9B"/>
      </a:hlink>
      <a:folHlink>
        <a:srgbClr val="6D8583"/>
      </a:folHlink>
    </a:clrScheme>
    <a:fontScheme name="Madison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adison">
      <a:fillStyleLst>
        <a:solidFill>
          <a:schemeClr val="phClr"/>
        </a:solidFill>
        <a:gradFill rotWithShape="1">
          <a:gsLst>
            <a:gs pos="0">
              <a:schemeClr val="phClr">
                <a:tint val="48000"/>
                <a:alpha val="88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4000"/>
                <a:satMod val="130000"/>
                <a:lumMod val="92000"/>
              </a:schemeClr>
            </a:gs>
            <a:gs pos="100000">
              <a:schemeClr val="phClr">
                <a:shade val="76000"/>
                <a:satMod val="130000"/>
                <a:lumMod val="88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blipFill rotWithShape="1">
          <a:blip xmlns:r="http://schemas.openxmlformats.org/officeDocument/2006/relationships" r:embed="rId1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36806605_TF45439525.potx" id="{6D23CC2B-3B75-49FE-8DCD-75DC08722ABC}" vid="{D72B036A-01A9-4E1A-90B6-3EF7EFCB5132}"/>
    </a:ext>
  </a:extLst>
</a:theme>
</file>

<file path=ppt/theme/theme2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11" ma:contentTypeDescription="Create a new document." ma:contentTypeScope="" ma:versionID="9677210f24a1be23c92c90fd886aa0aa">
  <xsd:schema xmlns:xsd="http://www.w3.org/2001/XMLSchema" xmlns:xs="http://www.w3.org/2001/XMLSchema" xmlns:p="http://schemas.microsoft.com/office/2006/metadata/properties" xmlns:ns2="71af3243-3dd4-4a8d-8c0d-dd76da1f02a5" xmlns:ns3="16c05727-aa75-4e4a-9b5f-8a80a1165891" targetNamespace="http://schemas.microsoft.com/office/2006/metadata/properties" ma:root="true" ma:fieldsID="60e05723c5c1908df1a1a4ebf11d344e" ns2:_="" ns3:_="">
    <xsd:import namespace="71af3243-3dd4-4a8d-8c0d-dd76da1f02a5"/>
    <xsd:import namespace="16c05727-aa75-4e4a-9b5f-8a80a116589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ediaServiceKeyPoints xmlns="71af3243-3dd4-4a8d-8c0d-dd76da1f02a5" xsi:nil="true"/>
  </documentManagement>
</p:properties>
</file>

<file path=customXml/itemProps1.xml><?xml version="1.0" encoding="utf-8"?>
<ds:datastoreItem xmlns:ds="http://schemas.openxmlformats.org/officeDocument/2006/customXml" ds:itemID="{209D4EA3-187B-4130-8E4D-A4F81F967848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A15A3BA9-6D02-4532-AB7C-88A97C6EE27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af3243-3dd4-4a8d-8c0d-dd76da1f02a5"/>
    <ds:schemaRef ds:uri="16c05727-aa75-4e4a-9b5f-8a80a116589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6E38766F-4A4C-4A97-A586-D473DB738966}">
  <ds:schemaRefs>
    <ds:schemaRef ds:uri="http://schemas.openxmlformats.org/package/2006/metadata/core-properties"/>
    <ds:schemaRef ds:uri="http://purl.org/dc/dcmitype/"/>
    <ds:schemaRef ds:uri="http://www.w3.org/XML/1998/namespace"/>
    <ds:schemaRef ds:uri="71af3243-3dd4-4a8d-8c0d-dd76da1f02a5"/>
    <ds:schemaRef ds:uri="http://schemas.microsoft.com/office/2006/metadata/properties"/>
    <ds:schemaRef ds:uri="http://schemas.microsoft.com/office/2006/documentManagement/types"/>
    <ds:schemaRef ds:uri="http://purl.org/dc/elements/1.1/"/>
    <ds:schemaRef ds:uri="http://purl.org/dc/terms/"/>
    <ds:schemaRef ds:uri="http://schemas.microsoft.com/office/infopath/2007/PartnerControls"/>
    <ds:schemaRef ds:uri="16c05727-aa75-4e4a-9b5f-8a80a1165891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1183</Words>
  <Application>Microsoft Office PowerPoint</Application>
  <PresentationFormat>Широкоэкранный</PresentationFormat>
  <Paragraphs>162</Paragraphs>
  <Slides>20</Slides>
  <Notes>17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30" baseType="lpstr">
      <vt:lpstr>Arial</vt:lpstr>
      <vt:lpstr>Arial Narrow</vt:lpstr>
      <vt:lpstr>Bookman Old Style</vt:lpstr>
      <vt:lpstr>Calibri</vt:lpstr>
      <vt:lpstr>Georgia</vt:lpstr>
      <vt:lpstr>MS Shell Dlg 2</vt:lpstr>
      <vt:lpstr>Times New Roman</vt:lpstr>
      <vt:lpstr>Wingdings</vt:lpstr>
      <vt:lpstr>Wingdings 3</vt:lpstr>
      <vt:lpstr>tf45439525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Manager/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2020-02-23T09:50:19Z</dcterms:created>
  <dcterms:modified xsi:type="dcterms:W3CDTF">2024-03-29T13:38:07Z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