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A76EB9D5-7E1A-4433-8B21-2237CC26FA2C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98A19-B9D6-4696-A74D-9FEF900C8B6A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05100-39B0-4914-BBD6-34F267582565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EF837-FEDB-44F2-8FB5-4F56FC548A33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EC2AB55-62C0-407E-B706-C907B44B0BFC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BB33F-FEF5-4E73-A5F9-307689FE77C6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5FA4-F0B8-4D71-BC92-932E3A1502F8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89F80-C2CE-4D6A-80E4-D3515AD92BC6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4220E-EF40-477E-B84C-637FC7CE78DB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B8D63-E026-4E54-B301-C824E1BD14F3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423185-9573-406A-8068-0AB4F2335019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5516DA-9D86-4E1E-A623-C11F9F74EB59}" type="datetimeFigureOut">
              <a:rPr lang="en-US" dirty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avi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097016"/>
          </a:xfrm>
        </p:spPr>
        <p:txBody>
          <a:bodyPr/>
          <a:lstStyle/>
          <a:p>
            <a:r>
              <a:rPr lang="ru-RU" sz="2400" dirty="0" smtClean="0"/>
              <a:t>Презентация к уроку по учебному предмету «Литература» в 8 классе на тему</a:t>
            </a:r>
            <a:br>
              <a:rPr lang="ru-RU" sz="2400" dirty="0" smtClean="0"/>
            </a:br>
            <a:r>
              <a:rPr lang="ru-RU" sz="3600" dirty="0"/>
              <a:t> </a:t>
            </a:r>
            <a:r>
              <a:rPr lang="ru-RU" sz="2800" dirty="0"/>
              <a:t>«Человек и искусство в рассказе Р. </a:t>
            </a:r>
            <a:r>
              <a:rPr lang="ru-RU" sz="2800" dirty="0" err="1"/>
              <a:t>Брэдбери</a:t>
            </a:r>
            <a:r>
              <a:rPr lang="ru-RU" sz="2800" dirty="0"/>
              <a:t> «</a:t>
            </a:r>
            <a:r>
              <a:rPr lang="ru-RU" sz="2800" dirty="0" smtClean="0"/>
              <a:t>Улыбка»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400" cap="all" spc="-1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Анисимова Полина Сергеевна, учитель русского языка и литературы, </a:t>
            </a:r>
            <a:r>
              <a:rPr lang="ru-RU" sz="1400" cap="all" spc="-1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  <a:p>
            <a:r>
              <a:rPr lang="ru-RU" sz="1400" cap="all" spc="-100" dirty="0" err="1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мбоу</a:t>
            </a:r>
            <a:r>
              <a:rPr lang="ru-RU" sz="1400" cap="all" spc="-1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«гимназия </a:t>
            </a:r>
            <a:r>
              <a:rPr lang="ru-RU" sz="1400" cap="all" spc="-100" dirty="0">
                <a:solidFill>
                  <a:prstClr val="black">
                    <a:lumMod val="85000"/>
                    <a:lumOff val="15000"/>
                  </a:prstClr>
                </a:solidFill>
              </a:rPr>
              <a:t>№1 </a:t>
            </a:r>
            <a:r>
              <a:rPr lang="ru-RU" sz="1400" cap="all" spc="-1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им</a:t>
            </a:r>
            <a:r>
              <a:rPr lang="ru-RU" sz="1400" cap="all" spc="-1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  <a:r>
              <a:rPr lang="ru-RU" sz="1400" cap="all" spc="-100" dirty="0" err="1">
                <a:solidFill>
                  <a:prstClr val="black">
                    <a:lumMod val="85000"/>
                    <a:lumOff val="15000"/>
                  </a:prstClr>
                </a:solidFill>
              </a:rPr>
              <a:t>Тасирова</a:t>
            </a:r>
            <a:r>
              <a:rPr lang="ru-RU" sz="1400" cap="all" spc="-1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1400" cap="all" spc="-1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Г.Х. города</a:t>
            </a:r>
            <a:r>
              <a:rPr lang="ru-RU" cap="all" spc="-1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Белово»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59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998427"/>
          </a:xfrm>
        </p:spPr>
        <p:txBody>
          <a:bodyPr/>
          <a:lstStyle/>
          <a:p>
            <a:r>
              <a:rPr lang="ru-RU" dirty="0" smtClean="0"/>
              <a:t>Прочувствуйте атмосферу 2061 года…</a:t>
            </a:r>
            <a:endParaRPr lang="ru-RU" dirty="0"/>
          </a:p>
        </p:txBody>
      </p:sp>
      <p:pic>
        <p:nvPicPr>
          <p:cNvPr id="4" name="Улыбка (360p)-Segment1(00-00-48-00-06-33)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657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75038" y="2103438"/>
            <a:ext cx="5243512" cy="3932237"/>
          </a:xfrm>
        </p:spPr>
      </p:pic>
    </p:spTree>
    <p:extLst>
      <p:ext uri="{BB962C8B-B14F-4D97-AF65-F5344CB8AC3E}">
        <p14:creationId xmlns:p14="http://schemas.microsoft.com/office/powerpoint/2010/main" val="144454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Творческая мастерская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Нарисуйте иллюстрацию к рассказу Р. </a:t>
            </a:r>
            <a:r>
              <a:rPr lang="ru-RU" dirty="0" err="1" smtClean="0"/>
              <a:t>Брэдбери</a:t>
            </a:r>
            <a:r>
              <a:rPr lang="ru-RU" dirty="0" smtClean="0"/>
              <a:t> «Улыбка» или зарисуйте те образы, которые возникли по ходу прочтения и обсуждения текста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43" y="2881993"/>
            <a:ext cx="2677886" cy="25554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464" y="2539236"/>
            <a:ext cx="3428571" cy="22857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297" y="2765130"/>
            <a:ext cx="2702267" cy="317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42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530679"/>
            <a:ext cx="10706100" cy="1616528"/>
          </a:xfrm>
        </p:spPr>
        <p:txBody>
          <a:bodyPr>
            <a:normAutofit/>
          </a:bodyPr>
          <a:lstStyle/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295400" y="1632857"/>
            <a:ext cx="8528957" cy="364127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Искусство играет роль связующего звена между чувствами одного человека и чувствами других людей. </a:t>
            </a:r>
            <a:endParaRPr lang="ru-RU" dirty="0" smtClean="0"/>
          </a:p>
          <a:p>
            <a:r>
              <a:rPr lang="ru-RU" dirty="0" smtClean="0"/>
              <a:t>Идеи</a:t>
            </a:r>
            <a:r>
              <a:rPr lang="ru-RU" dirty="0"/>
              <a:t>, высказываемые авторами книг, символы, созданные художниками, архитектурные шедевры прошлого влияют на каждого из нас. Художественная книга может </a:t>
            </a:r>
            <a:r>
              <a:rPr lang="ru-RU" dirty="0" err="1"/>
              <a:t>сподвигнуть</a:t>
            </a:r>
            <a:r>
              <a:rPr lang="ru-RU" dirty="0"/>
              <a:t> человека как на изменение своей жизни, так и на изменение жизни всего общества, что не один раз было в истории. </a:t>
            </a:r>
            <a:endParaRPr lang="ru-RU" dirty="0" smtClean="0"/>
          </a:p>
          <a:p>
            <a:r>
              <a:rPr lang="ru-RU" dirty="0" smtClean="0"/>
              <a:t>Искусство </a:t>
            </a:r>
            <a:r>
              <a:rPr lang="ru-RU" dirty="0"/>
              <a:t>так же играет роль «аккумулятора» всех человеческих ценностей. По нему мы можем отследить взгляды людей различных эпох, оно же прямо сейчас приобщает людей (особенно детей) к достижениям общемировой цивилизации и формирует базовые и наиболее важные взгляды и установки. Именно благодаря искусству возможно воспитать и сформировать достойного члена общества, приобщенного к общезначимым эстетическим и этическим нормам.</a:t>
            </a:r>
            <a:br>
              <a:rPr lang="ru-RU" dirty="0"/>
            </a:br>
            <a:endParaRPr lang="ru-RU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24592" y="713406"/>
            <a:ext cx="4735287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Какова роль искусства</a:t>
            </a:r>
            <a:r>
              <a:rPr kumimoji="0" lang="ru-RU" altLang="ru-RU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 жизни человека?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62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Рэ́ймонд</a:t>
            </a:r>
            <a:r>
              <a:rPr lang="ru-RU" b="1" dirty="0"/>
              <a:t> </a:t>
            </a:r>
            <a:r>
              <a:rPr lang="ru-RU" b="1" dirty="0" err="1"/>
              <a:t>Ду́глас</a:t>
            </a:r>
            <a:r>
              <a:rPr lang="ru-RU" b="1" dirty="0"/>
              <a:t> (</a:t>
            </a:r>
            <a:r>
              <a:rPr lang="ru-RU" b="1" dirty="0" err="1"/>
              <a:t>Рэй</a:t>
            </a:r>
            <a:r>
              <a:rPr lang="ru-RU" b="1" dirty="0"/>
              <a:t>) </a:t>
            </a:r>
            <a:r>
              <a:rPr lang="ru-RU" b="1" dirty="0" err="1"/>
              <a:t>Брэ́дбери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722665"/>
            <a:ext cx="7228114" cy="412949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err="1"/>
              <a:t>Рэ́ймонд</a:t>
            </a:r>
            <a:r>
              <a:rPr lang="ru-RU" b="1" dirty="0"/>
              <a:t> </a:t>
            </a:r>
            <a:r>
              <a:rPr lang="ru-RU" b="1" dirty="0" err="1"/>
              <a:t>Ду́глас</a:t>
            </a:r>
            <a:r>
              <a:rPr lang="ru-RU" b="1" dirty="0"/>
              <a:t> (</a:t>
            </a:r>
            <a:r>
              <a:rPr lang="ru-RU" b="1" dirty="0" err="1"/>
              <a:t>Рэй</a:t>
            </a:r>
            <a:r>
              <a:rPr lang="ru-RU" b="1" dirty="0"/>
              <a:t>) </a:t>
            </a:r>
            <a:r>
              <a:rPr lang="ru-RU" b="1" dirty="0" err="1"/>
              <a:t>Брэ́дбери</a:t>
            </a:r>
            <a:r>
              <a:rPr lang="ru-RU" b="1" dirty="0"/>
              <a:t> родился 22 августа 1920 года, (</a:t>
            </a:r>
            <a:r>
              <a:rPr lang="ru-RU" b="1" dirty="0" err="1"/>
              <a:t>Уокиган,США</a:t>
            </a:r>
            <a:r>
              <a:rPr lang="ru-RU" b="1" dirty="0"/>
              <a:t>), умер 6 июня 2012 года, (Лос-Анджелес) — американский писатель, известный по антиутопии</a:t>
            </a:r>
            <a:r>
              <a:rPr lang="ru-RU" dirty="0"/>
              <a:t> </a:t>
            </a:r>
            <a:r>
              <a:rPr lang="ru-RU" b="1" i="1" dirty="0"/>
              <a:t>«451 градус по Фаренгейту»,</a:t>
            </a:r>
            <a:r>
              <a:rPr lang="ru-RU" dirty="0"/>
              <a:t> </a:t>
            </a:r>
            <a:r>
              <a:rPr lang="ru-RU" b="1" dirty="0"/>
              <a:t>циклу рассказов</a:t>
            </a:r>
            <a:r>
              <a:rPr lang="ru-RU" dirty="0"/>
              <a:t> </a:t>
            </a:r>
            <a:r>
              <a:rPr lang="ru-RU" b="1" i="1" dirty="0"/>
              <a:t>«Марсианские хроники»</a:t>
            </a:r>
            <a:r>
              <a:rPr lang="ru-RU" dirty="0"/>
              <a:t> </a:t>
            </a:r>
            <a:r>
              <a:rPr lang="ru-RU" b="1" dirty="0"/>
              <a:t>и частично автобиографической повести</a:t>
            </a:r>
            <a:r>
              <a:rPr lang="ru-RU" dirty="0"/>
              <a:t> </a:t>
            </a:r>
            <a:r>
              <a:rPr lang="ru-RU" b="1" i="1" dirty="0"/>
              <a:t>«Вино из одуванчиков».</a:t>
            </a:r>
            <a:endParaRPr lang="ru-RU" dirty="0"/>
          </a:p>
          <a:p>
            <a:pPr algn="just"/>
            <a:r>
              <a:rPr lang="ru-RU" b="1" dirty="0"/>
              <a:t>За свою жизнь </a:t>
            </a:r>
            <a:r>
              <a:rPr lang="ru-RU" b="1" dirty="0" err="1"/>
              <a:t>Брэдбери</a:t>
            </a:r>
            <a:r>
              <a:rPr lang="ru-RU" b="1" dirty="0"/>
              <a:t> создал более восьмисот литературных произведений. Его истории легли в основу нескольких экранизаций , театральных постановок и музыкальных сочинений .</a:t>
            </a:r>
            <a:endParaRPr lang="ru-RU" dirty="0"/>
          </a:p>
          <a:p>
            <a:pPr algn="just"/>
            <a:r>
              <a:rPr lang="ru-RU" b="1" dirty="0" err="1"/>
              <a:t>Брэдбери</a:t>
            </a:r>
            <a:r>
              <a:rPr lang="ru-RU" b="1" dirty="0"/>
              <a:t> считается классиком научной фантастики, хотя значительная часть его творчества тяготеет к жанру </a:t>
            </a:r>
            <a:r>
              <a:rPr lang="ru-RU" b="1" dirty="0" err="1"/>
              <a:t>фэнтези</a:t>
            </a:r>
            <a:r>
              <a:rPr lang="ru-RU" b="1" dirty="0"/>
              <a:t>, притчи или сказки. 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Он сумел пробудить у читателей интерес к жанрам научной фантастики и </a:t>
            </a:r>
            <a:r>
              <a:rPr lang="ru-RU" b="1" dirty="0" err="1"/>
              <a:t>фэнтези</a:t>
            </a:r>
            <a:r>
              <a:rPr lang="ru-RU" b="1" dirty="0"/>
              <a:t>, которые до него были на периферии современной культуры.</a:t>
            </a:r>
            <a:endParaRPr lang="ru-RU" dirty="0"/>
          </a:p>
          <a:p>
            <a:pPr algn="just"/>
            <a:r>
              <a:rPr lang="ru-RU" b="1" dirty="0" err="1"/>
              <a:t>Брэдбери</a:t>
            </a:r>
            <a:r>
              <a:rPr lang="ru-RU" b="1" dirty="0"/>
              <a:t> много писал об огромном и сложном, требующем бережного отношения мире ребёнка. Он говорил: «В наше время радость существования заключается в том, чтобы помогать подросткам отыскивать пути к новым рубежам…»</a:t>
            </a:r>
            <a:endParaRPr lang="ru-RU" dirty="0"/>
          </a:p>
          <a:p>
            <a:pPr algn="just"/>
            <a:r>
              <a:rPr lang="ru-RU" b="1" dirty="0"/>
              <a:t>Книги </a:t>
            </a:r>
            <a:r>
              <a:rPr lang="ru-RU" b="1" dirty="0" err="1"/>
              <a:t>Брэдбери</a:t>
            </a:r>
            <a:r>
              <a:rPr lang="ru-RU" b="1" dirty="0"/>
              <a:t> наполнены оптимизмом и верой в человечество. В его произведениях показаны проблемы, которые людям нужно преодолеть, чтобы двигаться в светлое будущее, этим они и ценны для читателей.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516080" y="2014194"/>
            <a:ext cx="3175176" cy="3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2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153549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Почему, на ваш взгляд, автор выбирает именно жанр фантастики (рассказ - предупреждение)?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«Что </a:t>
            </a:r>
            <a:r>
              <a:rPr lang="ru-RU" dirty="0"/>
              <a:t>будет, если однажды наше творение выйдет из-под контроля?" - именно над этим вопросом рассуждает автор в своем рассказе </a:t>
            </a:r>
            <a:r>
              <a:rPr lang="ru-RU" dirty="0" smtClean="0"/>
              <a:t>«Улыбка».</a:t>
            </a:r>
          </a:p>
          <a:p>
            <a:r>
              <a:rPr lang="ru-RU" dirty="0" smtClean="0"/>
              <a:t>Настоящая </a:t>
            </a:r>
            <a:r>
              <a:rPr lang="ru-RU" dirty="0"/>
              <a:t>жизнь, утверждает </a:t>
            </a:r>
            <a:r>
              <a:rPr lang="ru-RU" dirty="0" err="1"/>
              <a:t>Рэй</a:t>
            </a:r>
            <a:r>
              <a:rPr lang="ru-RU" dirty="0"/>
              <a:t> </a:t>
            </a:r>
            <a:r>
              <a:rPr lang="ru-RU" dirty="0" err="1"/>
              <a:t>Брэдбери</a:t>
            </a:r>
            <a:r>
              <a:rPr lang="ru-RU" dirty="0"/>
              <a:t>, это то, куда вложена человеческая душа и мечта; то, что создал человек, опираясь не только на свои потребности и удобства, но и из своих соображений о Прекрасном. В своём произведении автор не отрицает достояние научно-технического прогресса, он лишь подчеркивает важность понимания меры и провозглашает свой лозунг – искусство живо до тех пор, пока в него кто-то верит и кто-то восхищается им.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827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Подведём итог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Вернемся к цели урока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7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481693"/>
            <a:ext cx="10058400" cy="145324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Цель: </a:t>
            </a:r>
            <a:r>
              <a:rPr lang="ru-RU" dirty="0"/>
              <a:t>выяснить значение и влияние искусства на жизнь человека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ПРОДОЛЖИТЕ ФРАЗЫ:</a:t>
            </a:r>
          </a:p>
          <a:p>
            <a:endParaRPr lang="ru-RU" dirty="0" smtClean="0"/>
          </a:p>
          <a:p>
            <a:r>
              <a:rPr lang="ru-RU" dirty="0" smtClean="0"/>
              <a:t>С точки зрения психологии, искусство важно для человека и человечества, потому что…</a:t>
            </a:r>
          </a:p>
          <a:p>
            <a:r>
              <a:rPr lang="ru-RU" dirty="0" smtClean="0"/>
              <a:t>С точки зрения философии, искусство дает человеку ….</a:t>
            </a:r>
          </a:p>
          <a:p>
            <a:r>
              <a:rPr lang="ru-RU" dirty="0" smtClean="0"/>
              <a:t>С точки зрения нравственности, если позволить / сделать нормой вандализм, то человек…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530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3"/>
            <a:ext cx="10058400" cy="1839349"/>
          </a:xfrm>
        </p:spPr>
        <p:txBody>
          <a:bodyPr>
            <a:noAutofit/>
          </a:bodyPr>
          <a:lstStyle/>
          <a:p>
            <a:pPr algn="just"/>
            <a:r>
              <a:rPr lang="ru-RU" sz="2500" i="1" dirty="0"/>
              <a:t>«Нас окружает такое культурное наследие, которое мы должны беречь, хранить, чтобы донести до потомков целым и невредимым; чтобы не довести мир до катастрофы; чтобы наши дети не ненавидели цивилизацию </a:t>
            </a:r>
            <a:r>
              <a:rPr lang="ru-RU" sz="2500" i="1" dirty="0" smtClean="0"/>
              <a:t>его»                                                                                                   </a:t>
            </a:r>
            <a:br>
              <a:rPr lang="ru-RU" sz="2500" i="1" dirty="0" smtClean="0"/>
            </a:br>
            <a:endParaRPr lang="ru-RU" sz="25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98770" y="2106386"/>
            <a:ext cx="4626429" cy="3928654"/>
          </a:xfrm>
        </p:spPr>
        <p:txBody>
          <a:bodyPr/>
          <a:lstStyle/>
          <a:p>
            <a:pPr marL="0" indent="0" algn="r">
              <a:buNone/>
            </a:pPr>
            <a:r>
              <a:rPr lang="ru-RU" i="1" dirty="0" err="1"/>
              <a:t>Рэй</a:t>
            </a:r>
            <a:r>
              <a:rPr lang="ru-RU" i="1" dirty="0"/>
              <a:t> </a:t>
            </a:r>
            <a:r>
              <a:rPr lang="ru-RU" i="1" dirty="0" err="1"/>
              <a:t>Брэдбери</a:t>
            </a:r>
            <a:endParaRPr lang="ru-RU" i="1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536" y="2254158"/>
            <a:ext cx="3796392" cy="400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4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800" dirty="0" smtClean="0"/>
              <a:t>Выучить наизусть понравившийся отрывок из рассказа Р. </a:t>
            </a:r>
            <a:r>
              <a:rPr lang="ru-RU" sz="2800" dirty="0" err="1" smtClean="0"/>
              <a:t>Брэдбери</a:t>
            </a:r>
            <a:r>
              <a:rPr lang="ru-RU" sz="2800" dirty="0" smtClean="0"/>
              <a:t> «Улыбка»</a:t>
            </a:r>
          </a:p>
          <a:p>
            <a:endParaRPr lang="ru-RU" dirty="0"/>
          </a:p>
          <a:p>
            <a:pPr algn="ctr"/>
            <a:r>
              <a:rPr lang="ru-RU" sz="3600" dirty="0" smtClean="0"/>
              <a:t>ИЛИ</a:t>
            </a:r>
          </a:p>
          <a:p>
            <a:pPr algn="ctr"/>
            <a:endParaRPr lang="ru-RU" sz="3600" dirty="0"/>
          </a:p>
          <a:p>
            <a:pPr algn="just"/>
            <a:r>
              <a:rPr lang="ru-RU" sz="2800" dirty="0" smtClean="0"/>
              <a:t>Письменно ответить на вопрос: как я поступил(-а) бы на месте Тома, стоя в толпе, настроенной уничтожить одно из величайших творений искусства?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598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УЛЫБКА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 smtClean="0"/>
              <a:t>Какие ассоциации возникают у вас, когда вы слышите слово «улыбка»? Постройте и запишите свой ассоциативный ряд.</a:t>
            </a:r>
          </a:p>
          <a:p>
            <a:endParaRPr lang="ru-RU" sz="2400" b="1" i="1" dirty="0"/>
          </a:p>
          <a:p>
            <a:r>
              <a:rPr lang="ru-RU" b="1" dirty="0" smtClean="0"/>
              <a:t>Улыбка = радость, смех, счастье, хорошее настроение, любимый человек, красота и т.д.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sz="2000" dirty="0" smtClean="0"/>
              <a:t>Согласны ли вы с утверждением Чарли Чаплина: </a:t>
            </a:r>
            <a:r>
              <a:rPr lang="ru-RU" sz="2000" i="1" dirty="0" smtClean="0"/>
              <a:t>«День без улыбки – потерянный день»</a:t>
            </a:r>
            <a:r>
              <a:rPr lang="ru-RU" sz="2000" dirty="0" smtClean="0"/>
              <a:t>? </a:t>
            </a:r>
          </a:p>
          <a:p>
            <a:r>
              <a:rPr lang="ru-RU" dirty="0" smtClean="0"/>
              <a:t>Аргументируйте свой ответ и запишите его ( 3 – 4 предложения)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931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фрагментом текста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«… Плевок </a:t>
            </a:r>
            <a:r>
              <a:rPr lang="ru-RU" dirty="0" err="1"/>
              <a:t>Григсби</a:t>
            </a:r>
            <a:r>
              <a:rPr lang="ru-RU" dirty="0"/>
              <a:t> блеснул в лучах солнца. Женщина на картине улыбалась таинственно-печально, и Том, отвечая на ее взгляд, чувствовал, как колотится его сердце, а в ушах будто звучала музыка.</a:t>
            </a:r>
          </a:p>
          <a:p>
            <a:r>
              <a:rPr lang="ru-RU" dirty="0"/>
              <a:t>— Она красивая, — повторил </a:t>
            </a:r>
            <a:r>
              <a:rPr lang="ru-RU" dirty="0" smtClean="0"/>
              <a:t>он... Том </a:t>
            </a:r>
            <a:r>
              <a:rPr lang="ru-RU" dirty="0"/>
              <a:t>и ахнуть не успел, как толпа, крича, толкаясь, мечась, понесла его к картине. Резкий звук рвущегося холста… Полицейские бросились наутек. Толпа выла, и руки клевали портрет, словно голодные птицы. Том почувствовал, как его буквально швырнули сквозь разбитую раму. Слепо подражая остальным, он вытянул руку, схватил клочок лоснящегося холста, дернул и упал, а толчки и пинки вышибли его из толпы на </a:t>
            </a:r>
            <a:r>
              <a:rPr lang="ru-RU" dirty="0" smtClean="0"/>
              <a:t>волю…</a:t>
            </a:r>
            <a:r>
              <a:rPr lang="ru-RU" dirty="0"/>
              <a:t>Один Том стоял притихший в стороне от этой свистопляски. Он глянул на свою руку. Она судорожно притиснула к груди кусок холста, пряча </a:t>
            </a:r>
            <a:r>
              <a:rPr lang="ru-RU" dirty="0" smtClean="0"/>
              <a:t>его…</a:t>
            </a:r>
            <a:r>
              <a:rPr lang="ru-RU" dirty="0"/>
              <a:t>н помедлил, глубоко-глубоко вздохнул, потом, весь ожидание, разжал пальцы и разгладил клочок закрашенного холста.</a:t>
            </a:r>
          </a:p>
          <a:p>
            <a:r>
              <a:rPr lang="ru-RU" dirty="0"/>
              <a:t>Мир спал, освещенный луной.</a:t>
            </a:r>
          </a:p>
          <a:p>
            <a:r>
              <a:rPr lang="ru-RU" dirty="0"/>
              <a:t>А на его ладони лежала Улыбка.</a:t>
            </a:r>
          </a:p>
          <a:p>
            <a:r>
              <a:rPr lang="ru-RU" dirty="0"/>
              <a:t>Он смотрел на нее в белом свете, который падал с полуночного неба. И тихо повторял про себя, снова и снова: «Улыбка, чудесная улыбка</a:t>
            </a:r>
            <a:r>
              <a:rPr lang="ru-RU" dirty="0" smtClean="0"/>
              <a:t>…»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37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Человек и искусство в рассказе Р. </a:t>
            </a:r>
            <a:r>
              <a:rPr lang="ru-RU" dirty="0" err="1" smtClean="0"/>
              <a:t>Брэдбери</a:t>
            </a:r>
            <a:r>
              <a:rPr lang="ru-RU" dirty="0" smtClean="0"/>
              <a:t> «Улыбка»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/>
              <a:t>Цели:</a:t>
            </a:r>
          </a:p>
          <a:p>
            <a:r>
              <a:rPr lang="ru-RU" dirty="0" smtClean="0"/>
              <a:t>1) познакомиться с рассказом Р. </a:t>
            </a:r>
            <a:r>
              <a:rPr lang="ru-RU" dirty="0" err="1" smtClean="0"/>
              <a:t>Брэдбери</a:t>
            </a:r>
            <a:r>
              <a:rPr lang="ru-RU" dirty="0" smtClean="0"/>
              <a:t> «Улыбка»</a:t>
            </a:r>
          </a:p>
          <a:p>
            <a:r>
              <a:rPr lang="ru-RU" dirty="0" smtClean="0"/>
              <a:t>2)</a:t>
            </a:r>
            <a:r>
              <a:rPr lang="ru-RU" dirty="0"/>
              <a:t> выяснить </a:t>
            </a:r>
            <a:r>
              <a:rPr lang="ru-RU" dirty="0" smtClean="0"/>
              <a:t>значение и влияние </a:t>
            </a:r>
            <a:r>
              <a:rPr lang="ru-RU" dirty="0"/>
              <a:t>искусства </a:t>
            </a:r>
            <a:r>
              <a:rPr lang="ru-RU" dirty="0" smtClean="0"/>
              <a:t>на жизнь человека</a:t>
            </a:r>
          </a:p>
          <a:p>
            <a:endParaRPr lang="ru-RU" dirty="0"/>
          </a:p>
          <a:p>
            <a:r>
              <a:rPr lang="ru-RU" u="sng" dirty="0" smtClean="0"/>
              <a:t>Задачи:</a:t>
            </a:r>
          </a:p>
          <a:p>
            <a:pPr marL="342900" indent="-342900">
              <a:buAutoNum type="arabicParenR"/>
            </a:pPr>
            <a:r>
              <a:rPr lang="ru-RU" dirty="0"/>
              <a:t>п</a:t>
            </a:r>
            <a:r>
              <a:rPr lang="ru-RU" dirty="0" smtClean="0"/>
              <a:t>рочитать рассказ «Улыбка» (подготовительный этап);</a:t>
            </a:r>
          </a:p>
          <a:p>
            <a:pPr marL="342900" indent="-342900">
              <a:buAutoNum type="arabicParenR"/>
            </a:pPr>
            <a:r>
              <a:rPr lang="ru-RU" dirty="0"/>
              <a:t>р</a:t>
            </a:r>
            <a:r>
              <a:rPr lang="ru-RU" dirty="0" smtClean="0"/>
              <a:t>аботать с текстом произведения, делая пометки того, что считаете ключевым, важным для достижения цели (фразы, слова, предложения и т.д.);</a:t>
            </a:r>
          </a:p>
          <a:p>
            <a:pPr marL="342900" indent="-342900">
              <a:buAutoNum type="arabicParenR"/>
            </a:pPr>
            <a:endParaRPr lang="ru-RU" dirty="0" smtClean="0"/>
          </a:p>
          <a:p>
            <a:pPr marL="342900" indent="-342900">
              <a:buAutoNum type="arabicParenR"/>
            </a:pPr>
            <a:endParaRPr lang="ru-RU" dirty="0" smtClean="0"/>
          </a:p>
          <a:p>
            <a:pPr marL="342900" indent="-342900">
              <a:buAutoNum type="arabicParenR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32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искусство?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это особый вид формотворческой деятельности человека, создающей образные и символические структуры, которые обладают эстетическими, познавательными и коммуникационными функциями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785130"/>
            <a:ext cx="2237020" cy="33388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394" y="2829593"/>
            <a:ext cx="4065814" cy="3249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4782" y="2829594"/>
            <a:ext cx="2658839" cy="324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13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Выпишите ключевые слова, выражающие отношение героев к искусству.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«… Том </a:t>
            </a:r>
            <a:r>
              <a:rPr lang="ru-RU" dirty="0"/>
              <a:t>мысленно перебрал праздники, в которых участвовал за последние годы. Вспомнил, как рвали и жгли книги на площади, и все смеялись, точно пьяные. А праздник науки месяц тому назад, когда притащили в город последний автомобиль, потом бросили жребий, и счастливчики могли по одному разу долбануть машину кувалдой</a:t>
            </a:r>
            <a:r>
              <a:rPr lang="ru-RU" dirty="0" smtClean="0"/>
              <a:t>!..»</a:t>
            </a:r>
          </a:p>
          <a:p>
            <a:endParaRPr lang="ru-RU" dirty="0" smtClean="0"/>
          </a:p>
          <a:p>
            <a:r>
              <a:rPr lang="ru-RU" dirty="0" smtClean="0"/>
              <a:t>«…Полдень</a:t>
            </a:r>
            <a:r>
              <a:rPr lang="ru-RU" dirty="0"/>
              <a:t>. Запахи разрушенного города отравляли жаркий воздух, что-то копошилось среди обломков зданий.</a:t>
            </a:r>
          </a:p>
          <a:p>
            <a:r>
              <a:rPr lang="ru-RU" dirty="0"/>
              <a:t>— Сэр, это больше никогда не вернется?</a:t>
            </a:r>
          </a:p>
          <a:p>
            <a:r>
              <a:rPr lang="ru-RU" dirty="0"/>
              <a:t>— Что — цивилизация? А кому она нужна? Во всяком случае, не мне</a:t>
            </a:r>
            <a:r>
              <a:rPr lang="ru-RU" dirty="0" smtClean="0"/>
              <a:t>!..»</a:t>
            </a:r>
          </a:p>
          <a:p>
            <a:endParaRPr lang="ru-RU" dirty="0"/>
          </a:p>
          <a:p>
            <a:r>
              <a:rPr lang="ru-RU" b="1" dirty="0" smtClean="0"/>
              <a:t>Соотнесите определение искусства с теми словами, которые вы выписали. Сделайте вывод.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5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250" y="4155621"/>
            <a:ext cx="10058400" cy="1077686"/>
          </a:xfrm>
        </p:spPr>
        <p:txBody>
          <a:bodyPr>
            <a:normAutofit/>
          </a:bodyPr>
          <a:lstStyle/>
          <a:p>
            <a:pPr algn="ctr"/>
            <a:r>
              <a:rPr lang="ru-RU" sz="3000" dirty="0"/>
              <a:t>н</a:t>
            </a:r>
            <a:r>
              <a:rPr lang="ru-RU" sz="3000" dirty="0" smtClean="0"/>
              <a:t>арисуйте ассоциативные образы под каждым столбцом</a:t>
            </a:r>
            <a:endParaRPr lang="ru-RU" sz="3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7140" y="580270"/>
            <a:ext cx="4754880" cy="640080"/>
          </a:xfrm>
        </p:spPr>
        <p:txBody>
          <a:bodyPr/>
          <a:lstStyle/>
          <a:p>
            <a:r>
              <a:rPr lang="ru-RU" b="1" dirty="0" smtClean="0"/>
              <a:t>Искусство (определение)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7334" y="1220350"/>
            <a:ext cx="4754880" cy="3200400"/>
          </a:xfrm>
        </p:spPr>
        <p:txBody>
          <a:bodyPr/>
          <a:lstStyle/>
          <a:p>
            <a:r>
              <a:rPr lang="ru-RU" dirty="0"/>
              <a:t>ф</a:t>
            </a:r>
            <a:r>
              <a:rPr lang="ru-RU" dirty="0" smtClean="0"/>
              <a:t>ормотворческая деятельность;</a:t>
            </a:r>
          </a:p>
          <a:p>
            <a:r>
              <a:rPr lang="ru-RU" dirty="0"/>
              <a:t>э</a:t>
            </a:r>
            <a:r>
              <a:rPr lang="ru-RU" dirty="0" smtClean="0"/>
              <a:t>стетика</a:t>
            </a:r>
            <a:r>
              <a:rPr lang="ru-RU" dirty="0"/>
              <a:t>;</a:t>
            </a:r>
            <a:r>
              <a:rPr lang="ru-RU" dirty="0" smtClean="0"/>
              <a:t> </a:t>
            </a:r>
          </a:p>
          <a:p>
            <a:r>
              <a:rPr lang="ru-RU" dirty="0"/>
              <a:t>п</a:t>
            </a:r>
            <a:r>
              <a:rPr lang="ru-RU" dirty="0" smtClean="0"/>
              <a:t>ознание; 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dirty="0" smtClean="0"/>
              <a:t>коммуникационные функции;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Герой - Том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05975" y="659855"/>
            <a:ext cx="4754880" cy="640080"/>
          </a:xfrm>
        </p:spPr>
        <p:txBody>
          <a:bodyPr/>
          <a:lstStyle/>
          <a:p>
            <a:r>
              <a:rPr lang="ru-RU" b="1" dirty="0" smtClean="0"/>
              <a:t>Искусство (в рассказе)</a:t>
            </a:r>
            <a:endParaRPr lang="ru-RU" b="1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7450" y="1220350"/>
            <a:ext cx="4754880" cy="3200400"/>
          </a:xfrm>
        </p:spPr>
        <p:txBody>
          <a:bodyPr/>
          <a:lstStyle/>
          <a:p>
            <a:r>
              <a:rPr lang="ru-RU" dirty="0" smtClean="0"/>
              <a:t>«…рвали </a:t>
            </a:r>
            <a:r>
              <a:rPr lang="ru-RU" dirty="0"/>
              <a:t>и жгли </a:t>
            </a:r>
            <a:r>
              <a:rPr lang="ru-RU" dirty="0" smtClean="0"/>
              <a:t>книги…»;</a:t>
            </a:r>
          </a:p>
          <a:p>
            <a:r>
              <a:rPr lang="ru-RU" dirty="0" smtClean="0"/>
              <a:t>«…все </a:t>
            </a:r>
            <a:r>
              <a:rPr lang="ru-RU" dirty="0"/>
              <a:t>смеялись, точно </a:t>
            </a:r>
            <a:r>
              <a:rPr lang="ru-RU" dirty="0" smtClean="0"/>
              <a:t>пьяные…»;</a:t>
            </a:r>
          </a:p>
          <a:p>
            <a:r>
              <a:rPr lang="ru-RU" dirty="0" smtClean="0"/>
              <a:t>«…праздник науки… притащили </a:t>
            </a:r>
            <a:r>
              <a:rPr lang="ru-RU" dirty="0"/>
              <a:t>в город последний автомобиль, потом бросили жребий, и счастливчики могли по одному разу долбануть машину кувалдой</a:t>
            </a:r>
            <a:r>
              <a:rPr lang="ru-RU" dirty="0" smtClean="0"/>
              <a:t>!..»</a:t>
            </a:r>
          </a:p>
          <a:p>
            <a:endParaRPr lang="ru-RU" dirty="0"/>
          </a:p>
          <a:p>
            <a:r>
              <a:rPr lang="ru-RU" dirty="0" smtClean="0"/>
              <a:t>Герой – </a:t>
            </a:r>
            <a:r>
              <a:rPr lang="ru-RU" dirty="0" err="1" smtClean="0"/>
              <a:t>Григсби</a:t>
            </a:r>
            <a:r>
              <a:rPr lang="ru-RU" dirty="0" smtClean="0"/>
              <a:t> и всё остальное общество</a:t>
            </a:r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43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Создание психологического портрета героя. Кто есть ТОМ?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отличает Тома от других персонажей? Как это </a:t>
            </a:r>
            <a:r>
              <a:rPr lang="ru-RU" dirty="0" smtClean="0"/>
              <a:t>отличие подтверждается </a:t>
            </a:r>
            <a:r>
              <a:rPr lang="ru-RU" dirty="0"/>
              <a:t>в деталях портрета и пейзажа</a:t>
            </a:r>
            <a:r>
              <a:rPr lang="ru-RU" dirty="0" smtClean="0"/>
              <a:t>? </a:t>
            </a:r>
          </a:p>
          <a:p>
            <a:r>
              <a:rPr lang="ru-RU" dirty="0" smtClean="0"/>
              <a:t>Что </a:t>
            </a:r>
            <a:r>
              <a:rPr lang="ru-RU" dirty="0"/>
              <a:t>произошло в душе Тома, когда он увидел картину? Какие </a:t>
            </a:r>
            <a:r>
              <a:rPr lang="ru-RU" dirty="0" smtClean="0"/>
              <a:t>чувства переполняли </a:t>
            </a:r>
            <a:r>
              <a:rPr lang="ru-RU" dirty="0"/>
              <a:t>его в тот момент</a:t>
            </a:r>
            <a:r>
              <a:rPr lang="ru-RU" dirty="0" smtClean="0"/>
              <a:t>?</a:t>
            </a:r>
          </a:p>
          <a:p>
            <a:r>
              <a:rPr lang="ru-RU" dirty="0"/>
              <a:t>Можно ли поставить </a:t>
            </a:r>
            <a:r>
              <a:rPr lang="ru-RU" dirty="0" smtClean="0"/>
              <a:t>Тома </a:t>
            </a:r>
            <a:r>
              <a:rPr lang="ru-RU" dirty="0"/>
              <a:t>в оппозицию «человек - толпа» и </a:t>
            </a:r>
            <a:r>
              <a:rPr lang="ru-RU" dirty="0" smtClean="0"/>
              <a:t>почему?</a:t>
            </a:r>
          </a:p>
          <a:p>
            <a:r>
              <a:rPr lang="ru-RU" dirty="0" smtClean="0"/>
              <a:t>Почему </a:t>
            </a:r>
            <a:r>
              <a:rPr lang="ru-RU" dirty="0"/>
              <a:t>в руке у Тома </a:t>
            </a:r>
            <a:r>
              <a:rPr lang="ru-RU" dirty="0" smtClean="0"/>
              <a:t>оказалась улыбка?</a:t>
            </a:r>
          </a:p>
          <a:p>
            <a:r>
              <a:rPr lang="ru-RU" dirty="0" smtClean="0"/>
              <a:t>Чем является искусство для Тома?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178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Создание психологического портрета героя. Кто есть </a:t>
            </a:r>
            <a:r>
              <a:rPr lang="ru-RU" dirty="0" smtClean="0"/>
              <a:t>ТОЛПА?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Дайте характеристику людям, стоящим в очереди. Почему они пришли в город? Что приманило их?</a:t>
            </a:r>
          </a:p>
          <a:p>
            <a:r>
              <a:rPr lang="ru-RU" dirty="0"/>
              <a:t>Какое чувство объединяет людей, стоящих в очереди</a:t>
            </a:r>
            <a:r>
              <a:rPr lang="ru-RU" dirty="0" smtClean="0"/>
              <a:t>? Можно ли назвать их </a:t>
            </a:r>
            <a:r>
              <a:rPr lang="ru-RU" b="1" u="sng" dirty="0" smtClean="0"/>
              <a:t>новой цивилизацией</a:t>
            </a:r>
            <a:r>
              <a:rPr lang="ru-RU" dirty="0" smtClean="0"/>
              <a:t>? Что </a:t>
            </a:r>
            <a:r>
              <a:rPr lang="ru-RU" dirty="0"/>
              <a:t>под этим словом понимают герои рассказа? Почему люди в рассказе ненавидят всё, что связано с цивилизацией?</a:t>
            </a:r>
          </a:p>
          <a:p>
            <a:r>
              <a:rPr lang="ru-RU" dirty="0"/>
              <a:t>Что мы узнаём о людях предыдущей эпохи из рассказа? Во что превратился их мир? Почему пришла в упадок их цивилизация?</a:t>
            </a:r>
          </a:p>
          <a:p>
            <a:r>
              <a:rPr lang="ru-RU" dirty="0"/>
              <a:t>Как герои рассказа стараются не допустить повторения ошибок прошлой цивилизации? Что именно стараются разрушить люди, стоящие в очереди?</a:t>
            </a:r>
          </a:p>
          <a:p>
            <a:r>
              <a:rPr lang="ru-RU" dirty="0" smtClean="0"/>
              <a:t>Из толкового словаря узнайте, что такое ВАНДАЛИЗМ. Можно ли отнести это понятие к происходящему в городе, почему?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59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652</TotalTime>
  <Words>900</Words>
  <Application>Microsoft Office PowerPoint</Application>
  <PresentationFormat>Широкоэкранный</PresentationFormat>
  <Paragraphs>109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Garamond</vt:lpstr>
      <vt:lpstr>Савон</vt:lpstr>
      <vt:lpstr>Презентация к уроку по учебному предмету «Литература» в 8 классе на тему  «Человек и искусство в рассказе Р. Брэдбери «Улыбка»</vt:lpstr>
      <vt:lpstr>УЛЫБКА</vt:lpstr>
      <vt:lpstr>Работа с фрагментом текста</vt:lpstr>
      <vt:lpstr>Человек и искусство в рассказе Р. Брэдбери «Улыбка»</vt:lpstr>
      <vt:lpstr>Что такое искусство?</vt:lpstr>
      <vt:lpstr>Выпишите ключевые слова, выражающие отношение героев к искусству.</vt:lpstr>
      <vt:lpstr>нарисуйте ассоциативные образы под каждым столбцом</vt:lpstr>
      <vt:lpstr>Создание психологического портрета героя. Кто есть ТОМ?</vt:lpstr>
      <vt:lpstr>Создание психологического портрета героя. Кто есть ТОЛПА?</vt:lpstr>
      <vt:lpstr>Прочувствуйте атмосферу 2061 года…</vt:lpstr>
      <vt:lpstr>Творческая мастерская</vt:lpstr>
      <vt:lpstr>  </vt:lpstr>
      <vt:lpstr>Рэ́ймонд Ду́глас (Рэй) Брэ́дбери</vt:lpstr>
      <vt:lpstr>Почему, на ваш взгляд, автор выбирает именно жанр фантастики (рассказ - предупреждение)?</vt:lpstr>
      <vt:lpstr>Подведём итог</vt:lpstr>
      <vt:lpstr>Цель: выяснить значение и влияние искусства на жизнь человека </vt:lpstr>
      <vt:lpstr>«Нас окружает такое культурное наследие, которое мы должны беречь, хранить, чтобы донести до потомков целым и невредимым; чтобы не довести мир до катастрофы; чтобы наши дети не ненавидели цивилизацию его»                                                                                                    </vt:lpstr>
      <vt:lpstr>Домашнее задание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32</cp:revision>
  <dcterms:created xsi:type="dcterms:W3CDTF">2020-05-28T13:41:38Z</dcterms:created>
  <dcterms:modified xsi:type="dcterms:W3CDTF">2020-05-29T17:36:26Z</dcterms:modified>
</cp:coreProperties>
</file>