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114550"/>
            <a:ext cx="7924800" cy="1771650"/>
          </a:xfrm>
        </p:spPr>
        <p:txBody>
          <a:bodyPr>
            <a:noAutofit/>
          </a:bodyPr>
          <a:lstStyle>
            <a:lvl1pPr algn="r">
              <a:defRPr sz="6000" cap="all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924800" cy="12192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7F86-9084-47F0-B820-B39FF4BAA8A8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AC148-9924-4E2D-BEE5-8439B427E0D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810" y="4828310"/>
            <a:ext cx="6780213" cy="640080"/>
          </a:xfrm>
        </p:spPr>
        <p:txBody>
          <a:bodyPr anchor="b"/>
          <a:lstStyle>
            <a:lvl1pPr algn="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8811" y="5486400"/>
            <a:ext cx="6780212" cy="640358"/>
          </a:xfrm>
        </p:spPr>
        <p:txBody>
          <a:bodyPr/>
          <a:lstStyle>
            <a:lvl1pPr marL="0" indent="0" algn="r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7F86-9084-47F0-B820-B39FF4BAA8A8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AC148-9924-4E2D-BEE5-8439B427E0D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50863" y="685800"/>
            <a:ext cx="8138160" cy="384048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6623" y="1005840"/>
            <a:ext cx="7406640" cy="3200400"/>
          </a:xfrm>
          <a:solidFill>
            <a:schemeClr val="tx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7F86-9084-47F0-B820-B39FF4BAA8A8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AC148-9924-4E2D-BEE5-8439B427E0D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575304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18204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6400800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6743700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, Alt.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7F86-9084-47F0-B820-B39FF4BAA8A8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AC148-9924-4E2D-BEE5-8439B427E0D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66160" y="34290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3886200" y="37719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7F86-9084-47F0-B820-B39FF4BAA8A8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AC148-9924-4E2D-BEE5-8439B427E0D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7F86-9084-47F0-B820-B39FF4BAA8A8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AC148-9924-4E2D-BEE5-8439B427E0D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814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5"/>
          </p:nvPr>
        </p:nvSpPr>
        <p:spPr>
          <a:xfrm>
            <a:off x="3924300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4008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Picture Placeholder 2"/>
          <p:cNvSpPr>
            <a:spLocks noGrp="1"/>
          </p:cNvSpPr>
          <p:nvPr>
            <p:ph type="pic" idx="16"/>
          </p:nvPr>
        </p:nvSpPr>
        <p:spPr>
          <a:xfrm>
            <a:off x="6742113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7F86-9084-47F0-B820-B39FF4BAA8A8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AC148-9924-4E2D-BEE5-8439B427E0D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4" y="699247"/>
            <a:ext cx="1667435" cy="501416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99247"/>
            <a:ext cx="6037729" cy="50141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7F86-9084-47F0-B820-B39FF4BAA8A8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AC148-9924-4E2D-BEE5-8439B427E0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7F86-9084-47F0-B820-B39FF4BAA8A8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AC148-9924-4E2D-BEE5-8439B427E0D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133600"/>
            <a:ext cx="7772400" cy="1362075"/>
          </a:xfrm>
        </p:spPr>
        <p:txBody>
          <a:bodyPr anchor="b" anchorCtr="0"/>
          <a:lstStyle>
            <a:lvl1pPr algn="r">
              <a:defRPr sz="3600" b="0" i="0" cap="all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505200"/>
            <a:ext cx="7772400" cy="9017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7F86-9084-47F0-B820-B39FF4BAA8A8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AC148-9924-4E2D-BEE5-8439B427E0D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2783796">
            <a:off x="6232" y="-270992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7F86-9084-47F0-B820-B39FF4BAA8A8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AC148-9924-4E2D-BEE5-8439B427E0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36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7F86-9084-47F0-B820-B39FF4BAA8A8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AC148-9924-4E2D-BEE5-8439B427E0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7F86-9084-47F0-B820-B39FF4BAA8A8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AC148-9924-4E2D-BEE5-8439B427E0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7F86-9084-47F0-B820-B39FF4BAA8A8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AC148-9924-4E2D-BEE5-8439B427E0DC}" type="slidenum">
              <a:rPr lang="ru-RU" smtClean="0"/>
              <a:t>‹#›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 2"/>
              </a:rPr>
              <a:t>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3050"/>
            <a:ext cx="2680447" cy="116205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914400"/>
            <a:ext cx="5338763" cy="479901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53" y="1905001"/>
            <a:ext cx="2223247" cy="4037012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21341" y="6539753"/>
            <a:ext cx="1828800" cy="228600"/>
          </a:xfrm>
        </p:spPr>
        <p:txBody>
          <a:bodyPr/>
          <a:lstStyle/>
          <a:p>
            <a:fld id="{48927F86-9084-47F0-B820-B39FF4BAA8A8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AC148-9924-4E2D-BEE5-8439B427E0D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7F86-9084-47F0-B820-B39FF4BAA8A8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AC148-9924-4E2D-BEE5-8439B427E0D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34440"/>
            <a:ext cx="4700016" cy="416052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600200"/>
            <a:ext cx="6553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1341" y="6539753"/>
            <a:ext cx="1828800" cy="2286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48927F86-9084-47F0-B820-B39FF4BAA8A8}" type="datetimeFigureOut">
              <a:rPr lang="ru-RU" smtClean="0"/>
              <a:t>08.07.2020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43400" y="6539753"/>
            <a:ext cx="3657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539753"/>
            <a:ext cx="609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13FAC148-9924-4E2D-BEE5-8439B427E0DC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  <p:sldLayoutId id="2147483810" r:id="rId13"/>
    <p:sldLayoutId id="2147483811" r:id="rId14"/>
    <p:sldLayoutId id="2147483812" r:id="rId15"/>
    <p:sldLayoutId id="2147483813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500"/>
        </a:spcBef>
        <a:buFont typeface="Wingdings" pitchFamily="2" charset="2"/>
        <a:buChar char="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Font typeface="Wingdings" pitchFamily="2" charset="2"/>
        <a:buChar char="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-457200" algn="l" defTabSz="914400" rtl="0" eaLnBrk="1" latinLnBrk="0" hangingPunct="1">
        <a:spcBef>
          <a:spcPts val="1500"/>
        </a:spcBef>
        <a:buFont typeface="Wingdings" pitchFamily="2" charset="2"/>
        <a:buChar char="Ï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az.lib.ru/p/pushkin_a_s/" TargetMode="External"/><Relationship Id="rId3" Type="http://schemas.openxmlformats.org/officeDocument/2006/relationships/hyperlink" Target="http://lib.liim.ru/authors/a-086.html" TargetMode="External"/><Relationship Id="rId7" Type="http://schemas.openxmlformats.org/officeDocument/2006/relationships/hyperlink" Target="http://www.megabook.ru/DescriptionImage.asp?MID=449861" TargetMode="External"/><Relationship Id="rId12" Type="http://schemas.openxmlformats.org/officeDocument/2006/relationships/hyperlink" Target="http://ezhe.ru/ib/issue685.html" TargetMode="External"/><Relationship Id="rId2" Type="http://schemas.openxmlformats.org/officeDocument/2006/relationships/hyperlink" Target="http://lit.1september.ru/articlef.php?ID=20020390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reek.ru/tur/guide/peloponnesus/museum_of_ancient_greek_musical_instruments/" TargetMode="External"/><Relationship Id="rId11" Type="http://schemas.openxmlformats.org/officeDocument/2006/relationships/hyperlink" Target="http://ru.wikipedia.org/wiki/%D0%A4%D0%B5%D0%BE%D0%BA%D1%80%D0%B8%D1%82" TargetMode="External"/><Relationship Id="rId5" Type="http://schemas.openxmlformats.org/officeDocument/2006/relationships/hyperlink" Target="http://uts.cc.utexas.edu/~timmoore/BeaGreekweb/18famousgreeks.html" TargetMode="External"/><Relationship Id="rId10" Type="http://schemas.openxmlformats.org/officeDocument/2006/relationships/hyperlink" Target="http://amaryllis-fleur.livejournal.com/1489.html" TargetMode="External"/><Relationship Id="rId4" Type="http://schemas.openxmlformats.org/officeDocument/2006/relationships/hyperlink" Target="http://www.liveinternet.ru/users/ladoshka/post110870258/" TargetMode="External"/><Relationship Id="rId9" Type="http://schemas.openxmlformats.org/officeDocument/2006/relationships/hyperlink" Target="http://zoroastrian.ru/node/370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273050"/>
            <a:ext cx="6048672" cy="1162050"/>
          </a:xfrm>
        </p:spPr>
        <p:txBody>
          <a:bodyPr/>
          <a:lstStyle/>
          <a:p>
            <a:r>
              <a:rPr lang="ru-RU" sz="3200" b="1" dirty="0" smtClean="0"/>
              <a:t>Античная лирика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19872" y="3789040"/>
            <a:ext cx="5338763" cy="271646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400" dirty="0" smtClean="0"/>
              <a:t>Подготовила </a:t>
            </a:r>
            <a:r>
              <a:rPr lang="ru-RU" sz="1400" b="1" dirty="0" smtClean="0"/>
              <a:t>Пикалева </a:t>
            </a:r>
            <a:r>
              <a:rPr lang="ru-RU" sz="1400" b="1" dirty="0"/>
              <a:t>И</a:t>
            </a:r>
            <a:r>
              <a:rPr lang="ru-RU" sz="1400" b="1" dirty="0" smtClean="0"/>
              <a:t>рина Германовна</a:t>
            </a:r>
          </a:p>
          <a:p>
            <a:pPr marL="0" indent="0">
              <a:buNone/>
            </a:pPr>
            <a:r>
              <a:rPr lang="ru-RU" sz="1400" b="1" dirty="0" smtClean="0"/>
              <a:t>Учитель русского языка и литературы</a:t>
            </a:r>
          </a:p>
          <a:p>
            <a:pPr marL="0" indent="0">
              <a:buNone/>
            </a:pPr>
            <a:r>
              <a:rPr lang="ru-RU" sz="1400" b="1" dirty="0" smtClean="0"/>
              <a:t>МБОУ «СОШ №</a:t>
            </a:r>
            <a:r>
              <a:rPr lang="ru-RU" sz="1400" b="1" dirty="0" smtClean="0"/>
              <a:t>184 </a:t>
            </a:r>
            <a:r>
              <a:rPr lang="ru-RU" sz="1400" b="1" dirty="0" smtClean="0"/>
              <a:t>с углубленным изучением отдельных предметов»</a:t>
            </a:r>
          </a:p>
          <a:p>
            <a:pPr marL="0" indent="0">
              <a:buNone/>
            </a:pPr>
            <a:r>
              <a:rPr lang="ru-RU" sz="1400" b="1" dirty="0" smtClean="0"/>
              <a:t>Республика Татарстан, г. Казань</a:t>
            </a:r>
          </a:p>
          <a:p>
            <a:pPr marL="0" indent="0">
              <a:buNone/>
            </a:pPr>
            <a:endParaRPr lang="ru-RU" sz="1400" dirty="0"/>
          </a:p>
          <a:p>
            <a:pPr marL="0" indent="0">
              <a:buNone/>
            </a:pPr>
            <a:endParaRPr lang="ru-RU" sz="1400" dirty="0" smtClean="0"/>
          </a:p>
          <a:p>
            <a:pPr marL="0" indent="0">
              <a:buNone/>
            </a:pPr>
            <a:r>
              <a:rPr lang="ru-RU" sz="1400" smtClean="0"/>
              <a:t>2020 </a:t>
            </a:r>
            <a:r>
              <a:rPr lang="ru-RU" sz="1400" dirty="0" smtClean="0"/>
              <a:t>г.</a:t>
            </a:r>
            <a:endParaRPr lang="ru-RU" sz="1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63688" y="1905001"/>
            <a:ext cx="6264696" cy="1091951"/>
          </a:xfrm>
        </p:spPr>
        <p:txBody>
          <a:bodyPr>
            <a:normAutofit/>
          </a:bodyPr>
          <a:lstStyle/>
          <a:p>
            <a:r>
              <a:rPr lang="ru-RU" sz="1600" b="1" dirty="0" smtClean="0"/>
              <a:t>Презентация к уроку литературы</a:t>
            </a:r>
          </a:p>
          <a:p>
            <a:r>
              <a:rPr lang="ru-RU" sz="1600" b="1" dirty="0" smtClean="0"/>
              <a:t>9 класс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2726591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7492" y="188640"/>
            <a:ext cx="6638764" cy="3744416"/>
          </a:xfrm>
        </p:spPr>
        <p:txBody>
          <a:bodyPr>
            <a:normAutofit/>
          </a:bodyPr>
          <a:lstStyle/>
          <a:p>
            <a:pPr algn="ctr"/>
            <a:r>
              <a:rPr lang="ru-RU" sz="2200" dirty="0"/>
              <a:t> </a:t>
            </a:r>
            <a:r>
              <a:rPr lang="ru-RU" sz="2200" dirty="0" smtClean="0"/>
              <a:t>      </a:t>
            </a:r>
            <a:r>
              <a:rPr lang="ru-RU" sz="2200" b="0" dirty="0" smtClean="0"/>
              <a:t> </a:t>
            </a:r>
            <a:r>
              <a:rPr lang="ru-RU" sz="2000" b="0" dirty="0" smtClean="0"/>
              <a:t>Родоначальником </a:t>
            </a:r>
            <a:r>
              <a:rPr lang="ru-RU" sz="2000" b="0" dirty="0"/>
              <a:t>буколической поэзии считается </a:t>
            </a:r>
            <a:r>
              <a:rPr lang="ru-RU" sz="2000" i="1" dirty="0" err="1"/>
              <a:t>Феокрит</a:t>
            </a:r>
            <a:r>
              <a:rPr lang="ru-RU" sz="2000" b="0" dirty="0"/>
              <a:t> (IV — первая </a:t>
            </a:r>
            <a:r>
              <a:rPr lang="ru-RU" sz="2000" b="0" dirty="0" smtClean="0"/>
              <a:t/>
            </a:r>
            <a:br>
              <a:rPr lang="ru-RU" sz="2000" b="0" dirty="0" smtClean="0"/>
            </a:br>
            <a:r>
              <a:rPr lang="ru-RU" sz="2000" b="0" dirty="0" smtClean="0"/>
              <a:t>половина </a:t>
            </a:r>
            <a:r>
              <a:rPr lang="ru-RU" sz="2000" b="0" dirty="0"/>
              <a:t>III века до н.э.). Он вошёл </a:t>
            </a:r>
            <a:r>
              <a:rPr lang="ru-RU" sz="2000" b="0" dirty="0" smtClean="0"/>
              <a:t>в </a:t>
            </a:r>
            <a:br>
              <a:rPr lang="ru-RU" sz="2000" b="0" dirty="0" smtClean="0"/>
            </a:br>
            <a:r>
              <a:rPr lang="ru-RU" sz="2000" b="0" dirty="0" smtClean="0"/>
              <a:t>культурную </a:t>
            </a:r>
            <a:r>
              <a:rPr lang="ru-RU" sz="2000" b="0" dirty="0"/>
              <a:t>память как </a:t>
            </a:r>
            <a:r>
              <a:rPr lang="ru-RU" sz="2000" b="0" dirty="0" smtClean="0"/>
              <a:t>первый певец </a:t>
            </a:r>
            <a:r>
              <a:rPr lang="ru-RU" sz="2000" b="0" dirty="0"/>
              <a:t>патриархальных радостей </a:t>
            </a:r>
            <a:r>
              <a:rPr lang="ru-RU" sz="2000" b="0" dirty="0" smtClean="0"/>
              <a:t>и </a:t>
            </a:r>
            <a:r>
              <a:rPr lang="ru-RU" sz="2000" b="0" dirty="0"/>
              <a:t>сельской </a:t>
            </a:r>
            <a:r>
              <a:rPr lang="ru-RU" sz="2000" b="0" dirty="0" smtClean="0"/>
              <a:t/>
            </a:r>
            <a:br>
              <a:rPr lang="ru-RU" sz="2000" b="0" dirty="0" smtClean="0"/>
            </a:br>
            <a:r>
              <a:rPr lang="ru-RU" sz="2000" b="0" dirty="0" smtClean="0"/>
              <a:t>природы</a:t>
            </a:r>
            <a:r>
              <a:rPr lang="ru-RU" sz="2000" b="0" dirty="0"/>
              <a:t>. Человека ещё не отделяет </a:t>
            </a:r>
            <a:r>
              <a:rPr lang="ru-RU" sz="2000" b="0" dirty="0" smtClean="0"/>
              <a:t>от</a:t>
            </a:r>
            <a:br>
              <a:rPr lang="ru-RU" sz="2000" b="0" dirty="0" smtClean="0"/>
            </a:br>
            <a:r>
              <a:rPr lang="ru-RU" sz="2000" b="0" dirty="0" smtClean="0"/>
              <a:t> </a:t>
            </a:r>
            <a:r>
              <a:rPr lang="ru-RU" sz="2000" b="0" dirty="0"/>
              <a:t>неё чувство одиночества, но он уже </a:t>
            </a:r>
            <a:r>
              <a:rPr lang="ru-RU" sz="2000" b="0" dirty="0" smtClean="0"/>
              <a:t/>
            </a:r>
            <a:br>
              <a:rPr lang="ru-RU" sz="2000" b="0" dirty="0" smtClean="0"/>
            </a:br>
            <a:r>
              <a:rPr lang="ru-RU" sz="2000" b="0" dirty="0" smtClean="0"/>
              <a:t>научился </a:t>
            </a:r>
            <a:r>
              <a:rPr lang="ru-RU" sz="2000" b="0" dirty="0"/>
              <a:t>ценить природную красоту.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4581128"/>
            <a:ext cx="7772400" cy="1716211"/>
          </a:xfrm>
        </p:spPr>
        <p:txBody>
          <a:bodyPr/>
          <a:lstStyle/>
          <a:p>
            <a:pPr algn="ctr"/>
            <a:r>
              <a:rPr lang="ru-RU" dirty="0"/>
              <a:t>Путь греческой лирики на протяжении нескольких веков пролегает от обрядового действа до всё большей её связанности с жизнью отдельного человека. Этот процесс был продолжен в поэзии Древнего Рима.</a:t>
            </a:r>
          </a:p>
          <a:p>
            <a:endParaRPr lang="ru-RU" dirty="0"/>
          </a:p>
        </p:txBody>
      </p:sp>
      <p:pic>
        <p:nvPicPr>
          <p:cNvPr id="6146" name="Picture 2" descr="C:\Users\кампутер на\Desktop\90px-Clement_alexandr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980728"/>
            <a:ext cx="2009678" cy="266429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5166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712968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dirty="0"/>
              <a:t>Становление римской культуры было стремительным, поскольку его подготовило предшествующее развитие культуры греческой. В </a:t>
            </a:r>
            <a:r>
              <a:rPr lang="ru-RU" sz="1800" dirty="0" smtClean="0"/>
              <a:t>римской поэзии </a:t>
            </a:r>
            <a:r>
              <a:rPr lang="ru-RU" sz="1800" dirty="0"/>
              <a:t>герой в полной мере ощутил себя </a:t>
            </a:r>
            <a:r>
              <a:rPr lang="ru-RU" sz="1800" dirty="0" smtClean="0"/>
              <a:t>частным человеком</a:t>
            </a:r>
            <a:r>
              <a:rPr lang="ru-RU" sz="1800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6408712" cy="5184576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120000"/>
              </a:lnSpc>
            </a:pPr>
            <a:r>
              <a:rPr lang="ru-RU" sz="6400" dirty="0" smtClean="0"/>
              <a:t>Первый </a:t>
            </a:r>
            <a:r>
              <a:rPr lang="ru-RU" sz="6400" dirty="0"/>
              <a:t>великий лирический поэт Рима </a:t>
            </a:r>
            <a:r>
              <a:rPr lang="ru-RU" sz="6400" i="1" dirty="0"/>
              <a:t>Г</a:t>
            </a:r>
            <a:r>
              <a:rPr lang="ru-RU" sz="6400" b="1" i="1" dirty="0"/>
              <a:t>ай </a:t>
            </a:r>
            <a:r>
              <a:rPr lang="ru-RU" sz="6400" b="1" i="1" dirty="0" smtClean="0"/>
              <a:t>Валерий Катулл</a:t>
            </a:r>
            <a:r>
              <a:rPr lang="ru-RU" sz="6400" dirty="0"/>
              <a:t> (87 или 84 — после 54 года до н.э.) </a:t>
            </a:r>
            <a:r>
              <a:rPr lang="ru-RU" sz="6400" dirty="0" smtClean="0"/>
              <a:t>упорядочил </a:t>
            </a:r>
            <a:r>
              <a:rPr lang="ru-RU" sz="6400" dirty="0"/>
              <a:t>звучание народной песни, ориентируя её на </a:t>
            </a:r>
            <a:r>
              <a:rPr lang="ru-RU" sz="6400" dirty="0" smtClean="0"/>
              <a:t>образцы </a:t>
            </a:r>
            <a:r>
              <a:rPr lang="ru-RU" sz="6400" dirty="0"/>
              <a:t>греческой </a:t>
            </a:r>
            <a:r>
              <a:rPr lang="ru-RU" sz="6400" dirty="0" err="1"/>
              <a:t>мелики</a:t>
            </a:r>
            <a:r>
              <a:rPr lang="ru-RU" sz="6400" dirty="0"/>
              <a:t>. </a:t>
            </a:r>
            <a:r>
              <a:rPr lang="ru-RU" sz="6400" dirty="0" smtClean="0"/>
              <a:t>Автор </a:t>
            </a:r>
            <a:r>
              <a:rPr lang="ru-RU" sz="6400" dirty="0"/>
              <a:t>маленького сборника, </a:t>
            </a:r>
            <a:r>
              <a:rPr lang="ru-RU" sz="6400" dirty="0" smtClean="0"/>
              <a:t>состоящего </a:t>
            </a:r>
            <a:r>
              <a:rPr lang="ru-RU" sz="6400" dirty="0"/>
              <a:t>из 116 стихотворений, Катулл оказался </a:t>
            </a:r>
            <a:r>
              <a:rPr lang="ru-RU" sz="6400" dirty="0" smtClean="0"/>
              <a:t>самым </a:t>
            </a:r>
            <a:r>
              <a:rPr lang="ru-RU" sz="6400" dirty="0"/>
              <a:t>близким нам и любимым сегодня среди всех </a:t>
            </a:r>
            <a:r>
              <a:rPr lang="ru-RU" sz="6400" dirty="0" smtClean="0"/>
              <a:t>античных </a:t>
            </a:r>
            <a:r>
              <a:rPr lang="ru-RU" sz="6400" dirty="0"/>
              <a:t>поэтов.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ru-RU" sz="6400" dirty="0" smtClean="0"/>
              <a:t>Катулл учился у </a:t>
            </a:r>
            <a:r>
              <a:rPr lang="ru-RU" sz="6400" dirty="0"/>
              <a:t>греков. Некоторые его </a:t>
            </a:r>
            <a:r>
              <a:rPr lang="ru-RU" sz="6400" dirty="0" smtClean="0"/>
              <a:t>образы возникают </a:t>
            </a:r>
            <a:r>
              <a:rPr lang="ru-RU" sz="6400" dirty="0"/>
              <a:t>как переложения из Сапфо. </a:t>
            </a:r>
            <a:r>
              <a:rPr lang="ru-RU" sz="6400" dirty="0" smtClean="0"/>
              <a:t>В </a:t>
            </a:r>
            <a:r>
              <a:rPr lang="ru-RU" sz="6400" dirty="0"/>
              <a:t>память </a:t>
            </a:r>
            <a:r>
              <a:rPr lang="ru-RU" sz="6400" dirty="0" smtClean="0"/>
              <a:t> о поэзии </a:t>
            </a:r>
            <a:r>
              <a:rPr lang="ru-RU" sz="6400" dirty="0"/>
              <a:t>Сапфо и о её родном острове Лесбосе </a:t>
            </a:r>
            <a:r>
              <a:rPr lang="ru-RU" sz="6400" dirty="0" smtClean="0"/>
              <a:t>Катулл </a:t>
            </a:r>
            <a:r>
              <a:rPr lang="ru-RU" sz="6400" dirty="0"/>
              <a:t>называет в стихах свою возлюбленную </a:t>
            </a:r>
            <a:r>
              <a:rPr lang="ru-RU" sz="6400" dirty="0" smtClean="0"/>
              <a:t> </a:t>
            </a:r>
            <a:r>
              <a:rPr lang="ru-RU" sz="6400" dirty="0" err="1" smtClean="0"/>
              <a:t>Лесбией</a:t>
            </a:r>
            <a:r>
              <a:rPr lang="ru-RU" sz="6400" dirty="0"/>
              <a:t>. Настоящее её имя — </a:t>
            </a:r>
            <a:r>
              <a:rPr lang="ru-RU" sz="6400" dirty="0" err="1"/>
              <a:t>Клодия</a:t>
            </a:r>
            <a:r>
              <a:rPr lang="ru-RU" sz="6400" dirty="0"/>
              <a:t>. Но и под </a:t>
            </a:r>
            <a:r>
              <a:rPr lang="ru-RU" sz="6400" dirty="0" smtClean="0"/>
              <a:t>условным </a:t>
            </a:r>
            <a:r>
              <a:rPr lang="ru-RU" sz="6400" dirty="0"/>
              <a:t>именем любовь Катулла — настоящая, </a:t>
            </a:r>
            <a:r>
              <a:rPr lang="ru-RU" sz="6400" dirty="0" smtClean="0"/>
              <a:t> невыдуманная</a:t>
            </a:r>
            <a:r>
              <a:rPr lang="ru-RU" sz="6400" dirty="0"/>
              <a:t>. Она не хочет знать границ, отказывается </a:t>
            </a:r>
            <a:r>
              <a:rPr lang="ru-RU" sz="6400" dirty="0" smtClean="0"/>
              <a:t> обращать </a:t>
            </a:r>
            <a:r>
              <a:rPr lang="ru-RU" sz="6400" dirty="0"/>
              <a:t>внимание на весь мир, но столь же </a:t>
            </a:r>
            <a:r>
              <a:rPr lang="ru-RU" sz="6400" dirty="0" smtClean="0"/>
              <a:t> безграничным </a:t>
            </a:r>
            <a:r>
              <a:rPr lang="ru-RU" sz="6400" dirty="0"/>
              <a:t>бывает отчаяние, когда возникает сомнение в </a:t>
            </a:r>
            <a:r>
              <a:rPr lang="ru-RU" sz="6400" dirty="0" smtClean="0"/>
              <a:t>любви </a:t>
            </a:r>
            <a:r>
              <a:rPr lang="ru-RU" sz="6400" dirty="0"/>
              <a:t>и </a:t>
            </a:r>
            <a:r>
              <a:rPr lang="ru-RU" sz="6400" dirty="0" smtClean="0"/>
              <a:t>в    верности</a:t>
            </a:r>
            <a:r>
              <a:rPr lang="ru-RU" sz="6400" dirty="0"/>
              <a:t>.</a:t>
            </a:r>
          </a:p>
          <a:p>
            <a:pPr algn="ctr">
              <a:lnSpc>
                <a:spcPct val="120000"/>
              </a:lnSpc>
            </a:pPr>
            <a:r>
              <a:rPr lang="ru-RU" sz="6400" dirty="0"/>
              <a:t>После Катулла </a:t>
            </a:r>
            <a:r>
              <a:rPr lang="ru-RU" sz="6400" b="1" i="1" dirty="0"/>
              <a:t>элегия</a:t>
            </a:r>
            <a:r>
              <a:rPr lang="ru-RU" sz="6400" i="1" dirty="0"/>
              <a:t> </a:t>
            </a:r>
            <a:r>
              <a:rPr lang="ru-RU" sz="6400" dirty="0"/>
              <a:t>становится жанром любовной поэзии.</a:t>
            </a:r>
          </a:p>
          <a:p>
            <a:endParaRPr lang="ru-RU" dirty="0"/>
          </a:p>
        </p:txBody>
      </p:sp>
      <p:pic>
        <p:nvPicPr>
          <p:cNvPr id="7170" name="Picture 2" descr="C:\Users\кампутер на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3026" y="1988840"/>
            <a:ext cx="1790700" cy="2286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650480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157192"/>
            <a:ext cx="777240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0" dirty="0"/>
              <a:t>Именно Катулл создал особенное настроение в любовной поэзии, которое и по сей день мы называем </a:t>
            </a:r>
            <a:r>
              <a:rPr lang="ru-RU" sz="2200" i="1" dirty="0"/>
              <a:t>элегическим</a:t>
            </a:r>
            <a:r>
              <a:rPr lang="ru-RU" sz="2200" b="0" dirty="0"/>
              <a:t>. В нём радость неотделима от муки, но само любовное мучение доставляет радость.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692696"/>
            <a:ext cx="7772400" cy="1500187"/>
          </a:xfrm>
        </p:spPr>
        <p:txBody>
          <a:bodyPr/>
          <a:lstStyle/>
          <a:p>
            <a:pPr algn="ctr"/>
            <a:r>
              <a:rPr lang="ru-RU" b="1" dirty="0"/>
              <a:t>Элегия</a:t>
            </a:r>
            <a:r>
              <a:rPr lang="ru-RU" dirty="0"/>
              <a:t> по-гречески означает “скорбная песнь”, но греческие элегии были не только скорбными. Они могли быть героическими. Элегиями греки называли все стихи, написанные элегическими двустишиями.</a:t>
            </a:r>
          </a:p>
          <a:p>
            <a:endParaRPr lang="ru-RU" dirty="0"/>
          </a:p>
        </p:txBody>
      </p:sp>
      <p:pic>
        <p:nvPicPr>
          <p:cNvPr id="8194" name="Picture 2" descr="C:\Users\кампутер на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497411" y="1911301"/>
            <a:ext cx="1685925" cy="270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14534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90066"/>
          </a:xfrm>
        </p:spPr>
        <p:txBody>
          <a:bodyPr/>
          <a:lstStyle/>
          <a:p>
            <a:r>
              <a:rPr lang="ru-RU" sz="2000" dirty="0" smtClean="0"/>
              <a:t>Используемые материалы: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528945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Античная лирика -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lit.1september.ru/articlef.php?ID=200203907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Иллюстрации: </a:t>
            </a:r>
          </a:p>
          <a:p>
            <a:pPr>
              <a:buFontTx/>
              <a:buChar char="-"/>
            </a:pPr>
            <a:r>
              <a:rPr lang="ru-RU" dirty="0" err="1" smtClean="0"/>
              <a:t>мелическая</a:t>
            </a:r>
            <a:r>
              <a:rPr lang="ru-RU" dirty="0" smtClean="0"/>
              <a:t> лирика - </a:t>
            </a: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lib.liim.ru/authors/a-086.html</a:t>
            </a:r>
            <a:r>
              <a:rPr lang="ru-RU" dirty="0" smtClean="0"/>
              <a:t>; </a:t>
            </a:r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://www.liveinternet.ru/users/ladoshka/post110870258</a:t>
            </a:r>
            <a:r>
              <a:rPr lang="en-US" dirty="0" smtClean="0">
                <a:hlinkClick r:id="rId4"/>
              </a:rPr>
              <a:t>/</a:t>
            </a:r>
            <a:r>
              <a:rPr lang="ru-RU" dirty="0" smtClean="0"/>
              <a:t>; </a:t>
            </a:r>
            <a:r>
              <a:rPr lang="en-US" dirty="0">
                <a:hlinkClick r:id="rId5"/>
              </a:rPr>
              <a:t>http://uts.cc.utexas.edu/~</a:t>
            </a:r>
            <a:r>
              <a:rPr lang="en-US" dirty="0" smtClean="0">
                <a:hlinkClick r:id="rId5"/>
              </a:rPr>
              <a:t>timmoore/BeaGreekweb/18famousgreeks.html</a:t>
            </a:r>
            <a:r>
              <a:rPr lang="ru-RU" smtClean="0"/>
              <a:t>; </a:t>
            </a:r>
            <a:r>
              <a:rPr lang="en-US" dirty="0">
                <a:hlinkClick r:id="rId6"/>
              </a:rPr>
              <a:t>http://www.greek.ru/tur/guide/peloponnesus/museum_of_ancient_greek_musical_instruments</a:t>
            </a:r>
            <a:r>
              <a:rPr lang="en-US" dirty="0" smtClean="0">
                <a:hlinkClick r:id="rId6"/>
              </a:rPr>
              <a:t>/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 Анакреонт -</a:t>
            </a:r>
            <a:r>
              <a:rPr lang="en-US" dirty="0" smtClean="0">
                <a:hlinkClick r:id="rId7"/>
              </a:rPr>
              <a:t>http</a:t>
            </a:r>
            <a:r>
              <a:rPr lang="en-US" dirty="0">
                <a:hlinkClick r:id="rId7"/>
              </a:rPr>
              <a:t>://</a:t>
            </a:r>
            <a:r>
              <a:rPr lang="en-US" dirty="0" smtClean="0">
                <a:hlinkClick r:id="rId7"/>
              </a:rPr>
              <a:t>www.megabook.ru/DescriptionImage.asp?MID=449861</a:t>
            </a:r>
            <a:r>
              <a:rPr lang="ru-RU" dirty="0" smtClean="0"/>
              <a:t>; </a:t>
            </a:r>
          </a:p>
          <a:p>
            <a:pPr marL="0" indent="0">
              <a:buNone/>
            </a:pPr>
            <a:r>
              <a:rPr lang="ru-RU" dirty="0" smtClean="0"/>
              <a:t>- А.С. Пушкин - </a:t>
            </a:r>
            <a:r>
              <a:rPr lang="en-US" dirty="0">
                <a:hlinkClick r:id="rId8"/>
              </a:rPr>
              <a:t>http://az.lib.ru/p/pushkin_a_s</a:t>
            </a:r>
            <a:r>
              <a:rPr lang="en-US" dirty="0" smtClean="0">
                <a:hlinkClick r:id="rId8"/>
              </a:rPr>
              <a:t>/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 Пиндар - </a:t>
            </a:r>
            <a:r>
              <a:rPr lang="en-US" dirty="0">
                <a:hlinkClick r:id="rId9"/>
              </a:rPr>
              <a:t>http://</a:t>
            </a:r>
            <a:r>
              <a:rPr lang="en-US" dirty="0" smtClean="0">
                <a:hlinkClick r:id="rId9"/>
              </a:rPr>
              <a:t>zoroastrian.ru/node/370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 Эпоха эллинизма - </a:t>
            </a:r>
            <a:r>
              <a:rPr lang="en-US" dirty="0">
                <a:hlinkClick r:id="rId10"/>
              </a:rPr>
              <a:t>http://</a:t>
            </a:r>
            <a:r>
              <a:rPr lang="en-US" dirty="0" smtClean="0">
                <a:hlinkClick r:id="rId10"/>
              </a:rPr>
              <a:t>amaryllis-fleur.livejournal.com/1489.html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 err="1" smtClean="0"/>
              <a:t>Феокрит</a:t>
            </a:r>
            <a:r>
              <a:rPr lang="ru-RU" dirty="0" smtClean="0"/>
              <a:t> - </a:t>
            </a:r>
            <a:r>
              <a:rPr lang="en-US" dirty="0">
                <a:hlinkClick r:id="rId11"/>
              </a:rPr>
              <a:t>http://ru.wikipedia.org/wiki/%</a:t>
            </a:r>
            <a:r>
              <a:rPr lang="en-US" dirty="0" smtClean="0">
                <a:hlinkClick r:id="rId11"/>
              </a:rPr>
              <a:t>D0%A4%D0%B5%D0%BE%D0%BA%D1%80%D0%B8%D1%82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 Катулл - </a:t>
            </a:r>
            <a:r>
              <a:rPr lang="en-US" dirty="0">
                <a:hlinkClick r:id="rId12"/>
              </a:rPr>
              <a:t>http://</a:t>
            </a:r>
            <a:r>
              <a:rPr lang="en-US" dirty="0" smtClean="0">
                <a:hlinkClick r:id="rId12"/>
              </a:rPr>
              <a:t>ezhe.ru/ib/issue685.html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6327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492896"/>
            <a:ext cx="7924800" cy="1609328"/>
          </a:xfrm>
        </p:spPr>
        <p:txBody>
          <a:bodyPr/>
          <a:lstStyle/>
          <a:p>
            <a:r>
              <a:rPr lang="ru-RU" dirty="0" smtClean="0"/>
              <a:t>Античная лирика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Урок 2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57820" cy="20847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6372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Первые стихи о любви написаны более четырёх тысяч лет назад...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772816"/>
            <a:ext cx="6553200" cy="4525963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Общей родиной для европейской культуры была античность — Древние Греция и Рим.</a:t>
            </a:r>
          </a:p>
          <a:p>
            <a:pPr algn="ctr"/>
            <a:r>
              <a:rPr lang="ru-RU" dirty="0"/>
              <a:t>Гомер создал эпос. Те, кого мы считаем родоначальниками лирической поэзии, младше Гомера лишь на несколько десятилетий.</a:t>
            </a:r>
          </a:p>
          <a:p>
            <a:pPr algn="ctr"/>
            <a:r>
              <a:rPr lang="ru-RU" dirty="0"/>
              <a:t>Ранняя греческая поэзия восходит к хоровому обряду. Постепенно обрядовый хор распадался. Обособились два </a:t>
            </a:r>
            <a:r>
              <a:rPr lang="ru-RU" dirty="0" err="1"/>
              <a:t>полухория</a:t>
            </a:r>
            <a:r>
              <a:rPr lang="ru-RU" dirty="0"/>
              <a:t>, обменивавшиеся репликами. Появился запевала, тот, кто вёл основную текстовую партию. Со временем запевала хора превратился из певца в поэта. Такой путь проделала лирика, которую называют </a:t>
            </a:r>
            <a:r>
              <a:rPr lang="ru-RU" i="1" dirty="0" err="1"/>
              <a:t>мелической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5646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кампутер на\Desktop\49053831_3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6071" y="2852936"/>
            <a:ext cx="2520280" cy="187220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30" name="Picture 6" descr="C:\Users\кампутер на\Desktop\katakolo2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9465" y="4526648"/>
            <a:ext cx="1143000" cy="159369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  <p:pic>
        <p:nvPicPr>
          <p:cNvPr id="1029" name="Picture 5" descr="C:\Users\кампутер на\Desktop\katakolo2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570874"/>
            <a:ext cx="1133177" cy="16002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  <p:pic>
        <p:nvPicPr>
          <p:cNvPr id="1028" name="Picture 4" descr="C:\Users\кампутер на\Desktop\images (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484784"/>
            <a:ext cx="1143000" cy="16002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Мелическая</a:t>
            </a:r>
            <a:r>
              <a:rPr lang="ru-RU" b="1" dirty="0"/>
              <a:t> </a:t>
            </a:r>
            <a:r>
              <a:rPr lang="ru-RU" b="1" dirty="0" smtClean="0"/>
              <a:t>лирика</a:t>
            </a:r>
            <a:br>
              <a:rPr lang="ru-RU" b="1" dirty="0" smtClean="0"/>
            </a:br>
            <a:r>
              <a:rPr lang="ru-RU" dirty="0" smtClean="0"/>
              <a:t> </a:t>
            </a:r>
            <a:r>
              <a:rPr lang="ru-RU" sz="2800" dirty="0" smtClean="0"/>
              <a:t>(«мелос» – песнь)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7544" y="1844824"/>
            <a:ext cx="3200400" cy="4525963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Имена первых поэтов связаны с островом Лесбос, расположенным вблизи побережья Малой Азии. Там во второй половине VII века до н.э. </a:t>
            </a:r>
            <a:r>
              <a:rPr lang="ru-RU" dirty="0" smtClean="0"/>
              <a:t>родились </a:t>
            </a:r>
            <a:r>
              <a:rPr lang="ru-RU" b="1" i="1" dirty="0" err="1" smtClean="0"/>
              <a:t>Алкей</a:t>
            </a:r>
            <a:r>
              <a:rPr lang="ru-RU" b="1" dirty="0"/>
              <a:t> и </a:t>
            </a:r>
            <a:r>
              <a:rPr lang="ru-RU" b="1" i="1" dirty="0"/>
              <a:t>Сапфо</a:t>
            </a:r>
            <a:r>
              <a:rPr lang="ru-RU" dirty="0"/>
              <a:t> (Сафо), которая, согласно легенде, отвергла его любовь.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6016" y="1268760"/>
            <a:ext cx="4320480" cy="5184576"/>
          </a:xfrm>
        </p:spPr>
        <p:txBody>
          <a:bodyPr>
            <a:normAutofit/>
          </a:bodyPr>
          <a:lstStyle/>
          <a:p>
            <a:r>
              <a:rPr lang="ru-RU" b="1" dirty="0" smtClean="0"/>
              <a:t>                  </a:t>
            </a:r>
            <a:r>
              <a:rPr lang="ru-RU" b="1" dirty="0" err="1" smtClean="0"/>
              <a:t>Алкей</a:t>
            </a:r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r>
              <a:rPr lang="ru-RU" b="1" dirty="0" smtClean="0"/>
              <a:t>                   Сапфо</a:t>
            </a:r>
            <a:endParaRPr lang="ru-RU" b="1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419" y="4581129"/>
            <a:ext cx="1273376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5669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07904" y="2564904"/>
            <a:ext cx="4604048" cy="39604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b="0" dirty="0"/>
              <a:t>Анакреонт </a:t>
            </a:r>
            <a:r>
              <a:rPr lang="ru-RU" sz="1600" b="0" dirty="0" smtClean="0"/>
              <a:t>(570–478 до н.э.) был </a:t>
            </a:r>
            <a:r>
              <a:rPr lang="ru-RU" sz="1600" b="0" dirty="0"/>
              <a:t>уроженцем Малой Азии, но большую часть жизни провёл странствуя по дворам греческих правителей-тиранов. Имя Анакреонта </a:t>
            </a:r>
            <a:r>
              <a:rPr lang="ru-RU" sz="1600" b="0" dirty="0" smtClean="0"/>
              <a:t>станет </a:t>
            </a:r>
            <a:r>
              <a:rPr lang="ru-RU" sz="1600" b="0" dirty="0"/>
              <a:t>нарицательным для певца земных наслаждений. Ему будут бесконечно подражать, перепевая его темы, поэты последующих веков</a:t>
            </a:r>
            <a:r>
              <a:rPr lang="ru-RU" sz="1600" b="0" dirty="0" smtClean="0"/>
              <a:t>. </a:t>
            </a:r>
            <a:br>
              <a:rPr lang="ru-RU" sz="1600" b="0" dirty="0" smtClean="0"/>
            </a:br>
            <a:r>
              <a:rPr lang="ru-RU" sz="1600" i="1" dirty="0" err="1" smtClean="0"/>
              <a:t>Carpe</a:t>
            </a:r>
            <a:r>
              <a:rPr lang="ru-RU" sz="1600" i="1" dirty="0" smtClean="0"/>
              <a:t> </a:t>
            </a:r>
            <a:r>
              <a:rPr lang="ru-RU" sz="1600" i="1" dirty="0" err="1"/>
              <a:t>diem</a:t>
            </a:r>
            <a:r>
              <a:rPr lang="ru-RU" sz="1600" i="1" dirty="0"/>
              <a:t> </a:t>
            </a:r>
            <a:r>
              <a:rPr lang="ru-RU" sz="1600" b="0" i="1" dirty="0"/>
              <a:t>(лат.)</a:t>
            </a:r>
            <a:r>
              <a:rPr lang="ru-RU" sz="1600" b="0" dirty="0"/>
              <a:t> — дословно “лови день”, то есть лови мгновенье пролетающей жизни и наслаждайся им. </a:t>
            </a:r>
            <a:r>
              <a:rPr lang="ru-RU" sz="1600" b="0" dirty="0" smtClean="0"/>
              <a:t> Ощущение </a:t>
            </a:r>
            <a:r>
              <a:rPr lang="ru-RU" sz="1600" b="0" dirty="0"/>
              <a:t>приближающейся старости и неизбежной смерти — один из анакреонтических мотивов. Он не убивает чувство земной радости, но лишь добавляет ей остроты напоминанием, сколь быстротечна жизнь. Значит, нужно спешить, не упустить юности, поймать мгновение.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548680"/>
            <a:ext cx="7772400" cy="1500187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Для </a:t>
            </a:r>
            <a:r>
              <a:rPr lang="ru-RU" dirty="0" err="1"/>
              <a:t>мелической</a:t>
            </a:r>
            <a:r>
              <a:rPr lang="ru-RU" dirty="0"/>
              <a:t> поэзии характерны богатство и сложность поэтических размеров. Искусство состояло в овладении ими и в виртуозном варьировании нескольких основных тем. Одной из них была любовь, неотделимая от других радостей. </a:t>
            </a:r>
          </a:p>
        </p:txBody>
      </p:sp>
      <p:pic>
        <p:nvPicPr>
          <p:cNvPr id="2050" name="Picture 2" descr="C:\Users\кампутер на\Desktop\be_05fp043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73" y="2564904"/>
            <a:ext cx="2857500" cy="341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0264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7992888" cy="1362075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Анакреонтика</a:t>
            </a:r>
            <a:r>
              <a:rPr lang="ru-RU" sz="2400" b="0" dirty="0"/>
              <a:t> — поэтическая традиция, существующая в подражание Анакреонту и посвящённая прежде всего любви и вину.</a:t>
            </a:r>
            <a:r>
              <a:rPr lang="ru-RU" sz="2000" b="0" dirty="0"/>
              <a:t/>
            </a:r>
            <a:br>
              <a:rPr lang="ru-RU" sz="2000" b="0" dirty="0"/>
            </a:br>
            <a:endParaRPr lang="ru-RU" sz="2000" b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91680" y="3068960"/>
            <a:ext cx="3561655" cy="2232247"/>
          </a:xfrm>
        </p:spPr>
        <p:txBody>
          <a:bodyPr/>
          <a:lstStyle/>
          <a:p>
            <a:pPr algn="ctr"/>
            <a:r>
              <a:rPr lang="ru-RU" dirty="0"/>
              <a:t>Среди русских поэтов, отдавших дань анакреонтике, был Пушкин. Ещё в юные годы он сочинил стихи «На гроб </a:t>
            </a:r>
            <a:r>
              <a:rPr lang="ru-RU" dirty="0" smtClean="0"/>
              <a:t>Анакреона», позже </a:t>
            </a:r>
            <a:r>
              <a:rPr lang="ru-RU" dirty="0"/>
              <a:t>переводил его песни.</a:t>
            </a:r>
          </a:p>
        </p:txBody>
      </p:sp>
      <p:pic>
        <p:nvPicPr>
          <p:cNvPr id="3074" name="Picture 2" descr="C:\Users\кампутер на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5938" y="2348880"/>
            <a:ext cx="2576462" cy="320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19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268760"/>
            <a:ext cx="7628384" cy="32403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        Пиндар</a:t>
            </a:r>
            <a:r>
              <a:rPr lang="ru-RU" sz="2000" b="0" dirty="0"/>
              <a:t> (</a:t>
            </a:r>
            <a:r>
              <a:rPr lang="ru-RU" sz="2000" b="0" dirty="0" err="1"/>
              <a:t>ок</a:t>
            </a:r>
            <a:r>
              <a:rPr lang="ru-RU" sz="2000" b="0" dirty="0"/>
              <a:t>. 518–438 до н.э.) прославлял </a:t>
            </a:r>
            <a:r>
              <a:rPr lang="ru-RU" sz="2000" b="0" dirty="0" smtClean="0"/>
              <a:t>победителей</a:t>
            </a:r>
            <a:br>
              <a:rPr lang="ru-RU" sz="2000" b="0" dirty="0" smtClean="0"/>
            </a:br>
            <a:r>
              <a:rPr lang="ru-RU" sz="2000" b="0" dirty="0" smtClean="0"/>
              <a:t>         спортивных </a:t>
            </a:r>
            <a:r>
              <a:rPr lang="ru-RU" sz="2000" b="0" dirty="0"/>
              <a:t>состязаний, каковых в это время в Греции было множество, помимо Олимпийских </a:t>
            </a:r>
            <a:r>
              <a:rPr lang="ru-RU" sz="2000" b="0" dirty="0" smtClean="0"/>
              <a:t/>
            </a:r>
            <a:br>
              <a:rPr lang="ru-RU" sz="2000" b="0" dirty="0" smtClean="0"/>
            </a:br>
            <a:r>
              <a:rPr lang="ru-RU" sz="2000" b="0" dirty="0" smtClean="0"/>
              <a:t>игр</a:t>
            </a:r>
            <a:r>
              <a:rPr lang="ru-RU" sz="2000" b="0" dirty="0"/>
              <a:t>. Тот, кто выигрывал, считался избранником </a:t>
            </a:r>
            <a:r>
              <a:rPr lang="ru-RU" sz="2000" b="0" dirty="0" smtClean="0"/>
              <a:t/>
            </a:r>
            <a:br>
              <a:rPr lang="ru-RU" sz="2000" b="0" dirty="0" smtClean="0"/>
            </a:br>
            <a:r>
              <a:rPr lang="ru-RU" sz="2000" b="0" dirty="0" smtClean="0"/>
              <a:t>богов</a:t>
            </a:r>
            <a:r>
              <a:rPr lang="ru-RU" sz="2000" b="0" dirty="0"/>
              <a:t>, восторжествовавшим над судьбой. </a:t>
            </a:r>
            <a:r>
              <a:rPr lang="ru-RU" sz="2000" b="0" dirty="0" smtClean="0"/>
              <a:t/>
            </a:r>
            <a:br>
              <a:rPr lang="ru-RU" sz="2000" b="0" dirty="0" smtClean="0"/>
            </a:br>
            <a:r>
              <a:rPr lang="ru-RU" sz="2000" b="0" dirty="0" smtClean="0"/>
              <a:t>Такой </a:t>
            </a:r>
            <a:r>
              <a:rPr lang="ru-RU" sz="2000" b="0" dirty="0"/>
              <a:t>жанр назывался </a:t>
            </a:r>
            <a:r>
              <a:rPr lang="ru-RU" sz="2000" b="0" dirty="0" err="1" smtClean="0"/>
              <a:t>эпиникий</a:t>
            </a:r>
            <a:r>
              <a:rPr lang="ru-RU" sz="2000" b="0" dirty="0" smtClean="0"/>
              <a:t> </a:t>
            </a:r>
            <a:r>
              <a:rPr lang="ru-RU" sz="2000" b="0" dirty="0"/>
              <a:t>и </a:t>
            </a:r>
            <a:r>
              <a:rPr lang="ru-RU" sz="2000" b="0" dirty="0" smtClean="0"/>
              <a:t>навсегда </a:t>
            </a:r>
            <a:br>
              <a:rPr lang="ru-RU" sz="2000" b="0" dirty="0" smtClean="0"/>
            </a:br>
            <a:r>
              <a:rPr lang="ru-RU" sz="2000" b="0" dirty="0" smtClean="0"/>
              <a:t>стал </a:t>
            </a:r>
            <a:r>
              <a:rPr lang="ru-RU" sz="2000" b="0" dirty="0"/>
              <a:t>образцом </a:t>
            </a:r>
            <a:r>
              <a:rPr lang="ru-RU" sz="2000" dirty="0"/>
              <a:t> </a:t>
            </a:r>
            <a:r>
              <a:rPr lang="ru-RU" sz="2000" b="0" dirty="0" smtClean="0"/>
              <a:t>для </a:t>
            </a:r>
            <a:r>
              <a:rPr lang="ru-RU" sz="2000" b="0" dirty="0"/>
              <a:t>торжественной </a:t>
            </a:r>
            <a:r>
              <a:rPr lang="ru-RU" sz="2000" b="0" dirty="0" smtClean="0"/>
              <a:t>оды. Поэзию </a:t>
            </a:r>
            <a:r>
              <a:rPr lang="ru-RU" sz="2000" b="0" dirty="0"/>
              <a:t>Пиндара будут сравнивать с могучим </a:t>
            </a:r>
            <a:r>
              <a:rPr lang="ru-RU" sz="2000" b="0" dirty="0" smtClean="0"/>
              <a:t>потоком</a:t>
            </a:r>
            <a:r>
              <a:rPr lang="ru-RU" sz="2000" b="0" dirty="0"/>
              <a:t>, </a:t>
            </a:r>
            <a:r>
              <a:rPr lang="ru-RU" sz="2000" b="0" dirty="0" smtClean="0"/>
              <a:t>который</a:t>
            </a:r>
            <a:r>
              <a:rPr lang="ru-RU" sz="2000" b="0" dirty="0"/>
              <a:t>, </a:t>
            </a:r>
            <a:r>
              <a:rPr lang="ru-RU" sz="2000" b="0" dirty="0" smtClean="0"/>
              <a:t>родившись </a:t>
            </a:r>
            <a:r>
              <a:rPr lang="ru-RU" sz="2000" b="0" dirty="0"/>
              <a:t>на вершине горы, </a:t>
            </a:r>
            <a:r>
              <a:rPr lang="ru-RU" sz="2000" b="0" dirty="0" smtClean="0"/>
              <a:t>мощно</a:t>
            </a:r>
            <a:r>
              <a:rPr lang="ru-RU" sz="2000" dirty="0"/>
              <a:t>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0" dirty="0" smtClean="0"/>
              <a:t>устремляется </a:t>
            </a:r>
            <a:r>
              <a:rPr lang="ru-RU" sz="2000" b="0" dirty="0"/>
              <a:t>вниз, не зная преград на своём </a:t>
            </a:r>
            <a:r>
              <a:rPr lang="ru-RU" sz="2000" b="0" dirty="0" smtClean="0"/>
              <a:t/>
            </a:r>
            <a:br>
              <a:rPr lang="ru-RU" sz="2000" b="0" dirty="0" smtClean="0"/>
            </a:br>
            <a:r>
              <a:rPr lang="ru-RU" sz="2000" b="0" dirty="0" smtClean="0"/>
              <a:t>пути.</a:t>
            </a:r>
            <a:r>
              <a:rPr lang="ru-RU" sz="2000" dirty="0"/>
              <a:t> </a:t>
            </a:r>
            <a:r>
              <a:rPr lang="ru-RU" sz="2000" b="0" dirty="0" smtClean="0"/>
              <a:t>Таково </a:t>
            </a:r>
            <a:r>
              <a:rPr lang="ru-RU" sz="2000" b="0" dirty="0"/>
              <a:t>поэтическое вдохновение. Для </a:t>
            </a:r>
            <a:r>
              <a:rPr lang="ru-RU" sz="2000" b="0" dirty="0" smtClean="0"/>
              <a:t/>
            </a:r>
            <a:br>
              <a:rPr lang="ru-RU" sz="2000" b="0" dirty="0" smtClean="0"/>
            </a:br>
            <a:r>
              <a:rPr lang="ru-RU" sz="2000" b="0" dirty="0" smtClean="0"/>
              <a:t>него есть </a:t>
            </a:r>
            <a:r>
              <a:rPr lang="ru-RU" sz="2000" dirty="0" smtClean="0"/>
              <a:t> </a:t>
            </a:r>
            <a:r>
              <a:rPr lang="ru-RU" sz="2000" b="0" dirty="0" smtClean="0"/>
              <a:t>даже </a:t>
            </a:r>
            <a:r>
              <a:rPr lang="ru-RU" sz="2000" dirty="0"/>
              <a:t> </a:t>
            </a:r>
            <a:r>
              <a:rPr lang="ru-RU" sz="2000" b="0" dirty="0" smtClean="0"/>
              <a:t>более </a:t>
            </a:r>
            <a:r>
              <a:rPr lang="ru-RU" sz="2000" b="0" dirty="0"/>
              <a:t>подходящее слово — </a:t>
            </a:r>
            <a:r>
              <a:rPr lang="ru-RU" sz="2000" b="0" i="1" dirty="0"/>
              <a:t>восторг</a:t>
            </a:r>
            <a:r>
              <a:rPr lang="ru-RU" sz="2000" b="0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4293096"/>
            <a:ext cx="7772400" cy="2088232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Во времена Пиндара поэзия в Греции всё ещё неотделима от музыки, от общественного события и нередко — от хорового исполнения. Но уже родился новый жанр, свидетельствующий о том, что меняется склад культуры. Характер происходящих перемен подчёркивает само его название — </a:t>
            </a:r>
            <a:r>
              <a:rPr lang="ru-RU" i="1" dirty="0"/>
              <a:t>эпиграмма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4098" name="Picture 2" descr="C:\Users\кампутер на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559" y="1261526"/>
            <a:ext cx="1872208" cy="2286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0120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Эпиграмма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b="1" dirty="0"/>
              <a:t>Эпиграмма</a:t>
            </a:r>
            <a:r>
              <a:rPr lang="ru-RU" dirty="0"/>
              <a:t> по-гречески означает надпись, надгробная — на памятнике или дарственная — на подарке. В отличие от современной, греческая эпиграмма не была обязательно остроумным или сатирическим выпадом. Её отличала краткость и стиховая форма.</a:t>
            </a:r>
          </a:p>
          <a:p>
            <a:pPr algn="ctr"/>
            <a:r>
              <a:rPr lang="ru-RU" dirty="0"/>
              <a:t>Греческая эпиграмма написана не гекзаметром, как гомеровский эпос, не разностопной строфой, </a:t>
            </a:r>
            <a:r>
              <a:rPr lang="ru-RU" dirty="0" smtClean="0"/>
              <a:t>а </a:t>
            </a:r>
            <a:r>
              <a:rPr lang="ru-RU" dirty="0"/>
              <a:t>так называемым </a:t>
            </a:r>
            <a:r>
              <a:rPr lang="ru-RU" i="1" dirty="0"/>
              <a:t>элегическим </a:t>
            </a:r>
            <a:r>
              <a:rPr lang="ru-RU" i="1" dirty="0" smtClean="0"/>
              <a:t>дистихом </a:t>
            </a:r>
            <a:r>
              <a:rPr lang="ru-RU" dirty="0" smtClean="0"/>
              <a:t>(</a:t>
            </a:r>
            <a:r>
              <a:rPr lang="ru-RU" dirty="0"/>
              <a:t>то есть двустишием</a:t>
            </a:r>
            <a:r>
              <a:rPr lang="ru-RU" dirty="0" smtClean="0"/>
              <a:t>)</a:t>
            </a:r>
          </a:p>
          <a:p>
            <a:pPr algn="ctr"/>
            <a:r>
              <a:rPr lang="ru-RU" dirty="0" smtClean="0"/>
              <a:t> Эпиграммы </a:t>
            </a:r>
            <a:r>
              <a:rPr lang="ru-RU" dirty="0"/>
              <a:t>не поют. Их пишут и читают, оставаясь один на один с текстом. Поэзия становится искусством </a:t>
            </a:r>
            <a:r>
              <a:rPr lang="ru-RU" i="1" dirty="0"/>
              <a:t>письменного слова</a:t>
            </a:r>
            <a:r>
              <a:rPr lang="ru-RU" dirty="0"/>
              <a:t>. Её автор и её читатель не вовлечены в какое-либо обрядовое действо. Каждый из них вполне ощущает свою обособленность.</a:t>
            </a:r>
          </a:p>
          <a:p>
            <a:pPr algn="ctr"/>
            <a:r>
              <a:rPr lang="ru-RU" dirty="0"/>
              <a:t>Многие эпиграммы посвящены </a:t>
            </a:r>
            <a:r>
              <a:rPr lang="ru-RU" i="1" dirty="0"/>
              <a:t>гетерам</a:t>
            </a:r>
            <a:r>
              <a:rPr lang="ru-RU" dirty="0"/>
              <a:t>. Так называли незамужних женщин, ведущих свободный образ жизни. Гетера по-гречески значит спутница. Многие из них были спутницами известных греческих поэтов и государственных деятелей. Гетеры, как правило, были хорошо образованны. Во всё ещё патриархальном греческом городе-государстве (полисе) они свидетельствовали о начавшемся разложении строгого уклада.</a:t>
            </a:r>
          </a:p>
          <a:p>
            <a:pPr algn="ctr"/>
            <a:r>
              <a:rPr lang="ru-RU" dirty="0"/>
              <a:t>Расцвет эпиграммы в III веке до н.э. совпал с началом </a:t>
            </a:r>
            <a:r>
              <a:rPr lang="ru-RU" i="1" dirty="0"/>
              <a:t>эпохи эллинизма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8755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260648"/>
            <a:ext cx="8153400" cy="1143000"/>
          </a:xfrm>
        </p:spPr>
        <p:txBody>
          <a:bodyPr/>
          <a:lstStyle/>
          <a:p>
            <a:r>
              <a:rPr lang="ru-RU" b="1" dirty="0" smtClean="0"/>
              <a:t>эпоха эллинизма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6553200" cy="525658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b="1" dirty="0"/>
              <a:t>Эллинизм</a:t>
            </a:r>
            <a:r>
              <a:rPr lang="ru-RU" dirty="0"/>
              <a:t> — период в истории Восточного Средиземноморья между смертью Александра Македонского и завоеванием Египта Римом (323–30 до н.э.). Для этой эпохи характерно небывалое в Древнем мире значение личного начала и частной жизни.</a:t>
            </a:r>
          </a:p>
          <a:p>
            <a:pPr algn="ctr"/>
            <a:r>
              <a:rPr lang="ru-RU" dirty="0"/>
              <a:t>Устаревают монументальные формы эпической поэзии. Им на смену приходят малый эпос и эпиграмма. Одновременно возникает новый тип греческой лирики — </a:t>
            </a:r>
            <a:r>
              <a:rPr lang="ru-RU" b="1" i="1" dirty="0"/>
              <a:t>буколика</a:t>
            </a:r>
            <a:r>
              <a:rPr lang="ru-RU" dirty="0"/>
              <a:t> (</a:t>
            </a:r>
            <a:r>
              <a:rPr lang="ru-RU" i="1" dirty="0"/>
              <a:t>греч</a:t>
            </a:r>
            <a:r>
              <a:rPr lang="ru-RU" dirty="0"/>
              <a:t>. букол — пастух), которому на протяжении последующих двух тысячелетий предстоит быть едва ли не основной формой рассказа о любви. Буколика представляет </a:t>
            </a:r>
            <a:r>
              <a:rPr lang="ru-RU" dirty="0" smtClean="0"/>
              <a:t>идиллическую </a:t>
            </a:r>
            <a:r>
              <a:rPr lang="ru-RU" dirty="0"/>
              <a:t>жизнь на фоне </a:t>
            </a:r>
            <a:r>
              <a:rPr lang="ru-RU" dirty="0" smtClean="0"/>
              <a:t>прекрасного </a:t>
            </a:r>
            <a:r>
              <a:rPr lang="ru-RU" dirty="0"/>
              <a:t>южного полдня. </a:t>
            </a:r>
            <a:endParaRPr lang="ru-RU" dirty="0" smtClean="0"/>
          </a:p>
          <a:p>
            <a:pPr algn="ctr"/>
            <a:r>
              <a:rPr lang="ru-RU" dirty="0" smtClean="0"/>
              <a:t>Жанр </a:t>
            </a:r>
            <a:r>
              <a:rPr lang="ru-RU" dirty="0"/>
              <a:t>буколической поэзии — </a:t>
            </a:r>
            <a:r>
              <a:rPr lang="ru-RU" b="1" i="1" dirty="0"/>
              <a:t>идиллия</a:t>
            </a:r>
            <a:r>
              <a:rPr lang="ru-RU" dirty="0"/>
              <a:t> (</a:t>
            </a:r>
            <a:r>
              <a:rPr lang="ru-RU" i="1" dirty="0"/>
              <a:t>греч</a:t>
            </a:r>
            <a:r>
              <a:rPr lang="ru-RU" dirty="0"/>
              <a:t>. картинка</a:t>
            </a:r>
            <a:r>
              <a:rPr lang="ru-RU" dirty="0" smtClean="0"/>
              <a:t>). </a:t>
            </a:r>
            <a:r>
              <a:rPr lang="ru-RU" dirty="0"/>
              <a:t>Этот пастушеский мир, впрочем, тоже знает горе </a:t>
            </a:r>
            <a:r>
              <a:rPr lang="ru-RU" dirty="0" smtClean="0"/>
              <a:t>— </a:t>
            </a:r>
            <a:r>
              <a:rPr lang="ru-RU" dirty="0"/>
              <a:t>неразделённую любовь и смерть друга или подруги.</a:t>
            </a:r>
          </a:p>
          <a:p>
            <a:endParaRPr lang="ru-RU" dirty="0"/>
          </a:p>
        </p:txBody>
      </p:sp>
      <p:pic>
        <p:nvPicPr>
          <p:cNvPr id="5122" name="Picture 2" descr="C:\Users\кампутер на\Desktop\amarylli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708920"/>
            <a:ext cx="1727994" cy="2133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6594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elebration">
  <a:themeElements>
    <a:clrScheme name="Celebration">
      <a:dk1>
        <a:srgbClr val="49345F"/>
      </a:dk1>
      <a:lt1>
        <a:srgbClr val="DDD9C3"/>
      </a:lt1>
      <a:dk2>
        <a:srgbClr val="000000"/>
      </a:dk2>
      <a:lt2>
        <a:srgbClr val="FFFFFF"/>
      </a:lt2>
      <a:accent1>
        <a:srgbClr val="310095"/>
      </a:accent1>
      <a:accent2>
        <a:srgbClr val="886286"/>
      </a:accent2>
      <a:accent3>
        <a:srgbClr val="A082F5"/>
      </a:accent3>
      <a:accent4>
        <a:srgbClr val="5061C8"/>
      </a:accent4>
      <a:accent5>
        <a:srgbClr val="00AAAA"/>
      </a:accent5>
      <a:accent6>
        <a:srgbClr val="008040"/>
      </a:accent6>
      <a:hlink>
        <a:srgbClr val="A2A2FF"/>
      </a:hlink>
      <a:folHlink>
        <a:srgbClr val="CF9BF7"/>
      </a:folHlink>
    </a:clrScheme>
    <a:fontScheme name="Celebration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elebr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blipFill rotWithShape="1">
          <a:blip xmlns:r="http://schemas.openxmlformats.org/officeDocument/2006/relationships" r:embed="rId1">
            <a:duotone>
              <a:schemeClr val="phClr">
                <a:tint val="30000"/>
                <a:satMod val="175000"/>
              </a:schemeClr>
              <a:schemeClr val="phClr">
                <a:shade val="50000"/>
                <a:satMod val="115000"/>
              </a:schemeClr>
            </a:duotone>
          </a:blip>
          <a:tile tx="0" ty="0" sx="80000" sy="8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innerShdw blurRad="762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7800000"/>
            </a:lightRig>
          </a:scene3d>
          <a:sp3d>
            <a:bevelT w="63500" h="38100" prst="relaxedInset"/>
          </a:sp3d>
        </a:effectStyle>
      </a:effectStyleLst>
      <a:bgFillStyleLst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300000"/>
                <a:lumMod val="110000"/>
              </a:schemeClr>
              <a:schemeClr val="phClr">
                <a:shade val="50000"/>
                <a:satMod val="13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Праздничная тема</Template>
  <TotalTime>211</TotalTime>
  <Words>460</Words>
  <Application>Microsoft Office PowerPoint</Application>
  <PresentationFormat>Экран (4:3)</PresentationFormat>
  <Paragraphs>68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Century</vt:lpstr>
      <vt:lpstr>Constantia</vt:lpstr>
      <vt:lpstr>Wingdings</vt:lpstr>
      <vt:lpstr>Wingdings 2</vt:lpstr>
      <vt:lpstr>Celebration</vt:lpstr>
      <vt:lpstr>Античная лирика</vt:lpstr>
      <vt:lpstr>Античная лирика</vt:lpstr>
      <vt:lpstr>Первые стихи о любви написаны более четырёх тысяч лет назад...</vt:lpstr>
      <vt:lpstr>Мелическая лирика  («мелос» – песнь)</vt:lpstr>
      <vt:lpstr>Анакреонт (570–478 до н.э.) был уроженцем Малой Азии, но большую часть жизни провёл странствуя по дворам греческих правителей-тиранов. Имя Анакреонта станет нарицательным для певца земных наслаждений. Ему будут бесконечно подражать, перепевая его темы, поэты последующих веков.  Carpe diem (лат.) — дословно “лови день”, то есть лови мгновенье пролетающей жизни и наслаждайся им.  Ощущение приближающейся старости и неизбежной смерти — один из анакреонтических мотивов. Он не убивает чувство земной радости, но лишь добавляет ей остроты напоминанием, сколь быстротечна жизнь. Значит, нужно спешить, не упустить юности, поймать мгновение.</vt:lpstr>
      <vt:lpstr>Анакреонтика — поэтическая традиция, существующая в подражание Анакреонту и посвящённая прежде всего любви и вину. </vt:lpstr>
      <vt:lpstr>        Пиндар (ок. 518–438 до н.э.) прославлял победителей          спортивных состязаний, каковых в это время в Греции было множество, помимо Олимпийских  игр. Тот, кто выигрывал, считался избранником  богов, восторжествовавшим над судьбой.  Такой жанр назывался эпиникий и навсегда  стал образцом  для торжественной оды. Поэзию Пиндара будут сравнивать с могучим потоком, который, родившись на вершине горы, мощно  устремляется вниз, не зная преград на своём  пути. Таково поэтическое вдохновение. Для  него есть  даже  более подходящее слово — восторг. </vt:lpstr>
      <vt:lpstr>Эпиграмма</vt:lpstr>
      <vt:lpstr>эпоха эллинизма</vt:lpstr>
      <vt:lpstr>        Родоначальником буколической поэзии считается Феокрит (IV — первая  половина III века до н.э.). Он вошёл в  культурную память как первый певец патриархальных радостей и сельской  природы. Человека ещё не отделяет от  неё чувство одиночества, но он уже  научился ценить природную красоту. </vt:lpstr>
      <vt:lpstr>Становление римской культуры было стремительным, поскольку его подготовило предшествующее развитие культуры греческой. В римской поэзии герой в полной мере ощутил себя частным человеком. </vt:lpstr>
      <vt:lpstr>Именно Катулл создал особенное настроение в любовной поэзии, которое и по сей день мы называем элегическим. В нём радость неотделима от муки, но само любовное мучение доставляет радость. </vt:lpstr>
      <vt:lpstr>Используемые материалы: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Античная лирика</dc:title>
  <dc:creator>кампутер на</dc:creator>
  <cp:lastModifiedBy>user</cp:lastModifiedBy>
  <cp:revision>20</cp:revision>
  <dcterms:created xsi:type="dcterms:W3CDTF">2012-06-19T13:47:28Z</dcterms:created>
  <dcterms:modified xsi:type="dcterms:W3CDTF">2020-07-08T13:10:10Z</dcterms:modified>
</cp:coreProperties>
</file>